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s/slide6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8.xml" ContentType="application/vnd.openxmlformats-officedocument.presentationml.slide+xml"/>
  <Override PartName="/ppt/slides/slide66.xml" ContentType="application/vnd.openxmlformats-officedocument.presentationml.slide+xml"/>
  <Override PartName="/ppt/slides/slide120.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10.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73.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1.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126.xml" ContentType="application/vnd.openxmlformats-officedocument.presentationml.slide+xml"/>
  <Override PartName="/ppt/slides/slide119.xml" ContentType="application/vnd.openxmlformats-officedocument.presentationml.slide+xml"/>
  <Override PartName="/ppt/slides/slide199.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27.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67.xml" ContentType="application/vnd.openxmlformats-officedocument.presentationml.slide+xml"/>
  <Override PartName="/ppt/slides/slide166.xml" ContentType="application/vnd.openxmlformats-officedocument.presentationml.slide+xml"/>
  <Override PartName="/ppt/slides/slide165.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0.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56.xml" ContentType="application/vnd.openxmlformats-officedocument.presentationml.slide+xml"/>
  <Override PartName="/ppt/slides/slide172.xml" ContentType="application/vnd.openxmlformats-officedocument.presentationml.slide+xml"/>
  <Override PartName="/ppt/slides/slide155.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47.xml" ContentType="application/vnd.openxmlformats-officedocument.presentationml.slide+xml"/>
  <Override PartName="/ppt/slides/slide141.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52.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notesSlides/notesSlide77.xml" ContentType="application/vnd.openxmlformats-officedocument.presentationml.notesSlide+xml"/>
  <Override PartName="/ppt/notesSlides/notesSlide96.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88.xml" ContentType="application/vnd.openxmlformats-officedocument.presentationml.notesSlide+xml"/>
  <Override PartName="/ppt/notesSlides/notesSlide69.xml" ContentType="application/vnd.openxmlformats-officedocument.presentationml.notesSlide+xml"/>
  <Override PartName="/ppt/notesSlides/notesSlide100.xml" ContentType="application/vnd.openxmlformats-officedocument.presentationml.notesSlide+xml"/>
  <Override PartName="/ppt/notesSlides/notesSlide70.xml" ContentType="application/vnd.openxmlformats-officedocument.presentationml.notesSlide+xml"/>
  <Override PartName="/ppt/notesSlides/notesSlide87.xml" ContentType="application/vnd.openxmlformats-officedocument.presentationml.notesSlide+xml"/>
  <Override PartName="/ppt/notesSlides/notesSlide99.xml" ContentType="application/vnd.openxmlformats-officedocument.presentationml.notesSlide+xml"/>
  <Override PartName="/ppt/notesSlides/notesSlide90.xml" ContentType="application/vnd.openxmlformats-officedocument.presentationml.notesSlide+xml"/>
  <Override PartName="/ppt/notesSlides/notesSlide95.xml" ContentType="application/vnd.openxmlformats-officedocument.presentationml.notesSlide+xml"/>
  <Override PartName="/ppt/notesSlides/notesSlide85.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32.xml" ContentType="application/vnd.openxmlformats-officedocument.presentationml.notesSlide+xml"/>
  <Override PartName="/ppt/notesSlides/notesSlide81.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74.xml" ContentType="application/vnd.openxmlformats-officedocument.presentationml.notesSlide+xml"/>
  <Override PartName="/ppt/notesSlides/notesSlide78.xml" ContentType="application/vnd.openxmlformats-officedocument.presentationml.notesSlide+xml"/>
  <Override PartName="/ppt/notesSlides/notesSlide73.xml" ContentType="application/vnd.openxmlformats-officedocument.presentationml.notesSlide+xml"/>
  <Override PartName="/ppt/notesSlides/notesSlide84.xml" ContentType="application/vnd.openxmlformats-officedocument.presentationml.notesSlide+xml"/>
  <Override PartName="/ppt/notesSlides/notesSlide94.xml" ContentType="application/vnd.openxmlformats-officedocument.presentationml.notesSlide+xml"/>
  <Override PartName="/ppt/notesSlides/notesSlide93.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86.xml" ContentType="application/vnd.openxmlformats-officedocument.presentationml.notesSlide+xml"/>
  <Override PartName="/ppt/notesSlides/notesSlide48.xml" ContentType="application/vnd.openxmlformats-officedocument.presentationml.notesSlide+xml"/>
  <Override PartName="/ppt/notesSlides/notesSlide68.xml" ContentType="application/vnd.openxmlformats-officedocument.presentationml.notesSlide+xml"/>
  <Override PartName="/ppt/notesSlides/notesSlide59.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45.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3.xml" ContentType="application/vnd.openxmlformats-officedocument.presentationml.notesSlide+xml"/>
  <Override PartName="/ppt/notesSlides/notesSlide58.xml" ContentType="application/vnd.openxmlformats-officedocument.presentationml.notesSlide+xml"/>
  <Override PartName="/ppt/notesSlides/notesSlide40.xml" ContentType="application/vnd.openxmlformats-officedocument.presentationml.notesSlide+xml"/>
  <Override PartName="/ppt/notesSlides/notesSlide57.xml" ContentType="application/vnd.openxmlformats-officedocument.presentationml.notesSlide+xml"/>
  <Override PartName="/ppt/notesSlides/notesSlide44.xml" ContentType="application/vnd.openxmlformats-officedocument.presentationml.notesSlide+xml"/>
  <Override PartName="/ppt/notesSlides/notesSlide60.xml" ContentType="application/vnd.openxmlformats-officedocument.presentationml.notesSlide+xml"/>
  <Override PartName="/ppt/notesSlides/notesSlide56.xml" ContentType="application/vnd.openxmlformats-officedocument.presentationml.notesSlide+xml"/>
  <Override PartName="/ppt/notesSlides/notesSlide61.xml" ContentType="application/vnd.openxmlformats-officedocument.presentationml.notesSlide+xml"/>
  <Override PartName="/ppt/notesSlides/notesSlide42.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67.xml" ContentType="application/vnd.openxmlformats-officedocument.presentationml.notesSlide+xml"/>
  <Override PartName="/ppt/notesSlides/notesSlide50.xml" ContentType="application/vnd.openxmlformats-officedocument.presentationml.notesSlide+xml"/>
  <Override PartName="/ppt/notesSlides/notesSlide66.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46.xml" ContentType="application/vnd.openxmlformats-officedocument.presentationml.notesSlide+xml"/>
  <Override PartName="/ppt/notesSlides/notesSlide65.xml" ContentType="application/vnd.openxmlformats-officedocument.presentationml.notesSlide+xml"/>
  <Override PartName="/ppt/notesSlides/notesSlide47.xml" ContentType="application/vnd.openxmlformats-officedocument.presentationml.notesSlide+xml"/>
  <Override PartName="/ppt/notesSlides/notesSlide49.xml" ContentType="application/vnd.openxmlformats-officedocument.presentationml.notesSlide+xml"/>
  <Override PartName="/ppt/notesSlides/notesSlide89.xml" ContentType="application/vnd.openxmlformats-officedocument.presentationml.notesSlide+xml"/>
  <Override PartName="/ppt/notesSlides/notesSlide30.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1.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1"/>
  </p:notesMasterIdLst>
  <p:sldIdLst>
    <p:sldId id="258" r:id="rId2"/>
    <p:sldId id="259" r:id="rId3"/>
    <p:sldId id="260" r:id="rId4"/>
    <p:sldId id="261" r:id="rId5"/>
    <p:sldId id="262" r:id="rId6"/>
    <p:sldId id="263" r:id="rId7"/>
    <p:sldId id="264" r:id="rId8"/>
    <p:sldId id="265" r:id="rId9"/>
    <p:sldId id="266" r:id="rId10"/>
    <p:sldId id="420" r:id="rId11"/>
    <p:sldId id="267" r:id="rId12"/>
    <p:sldId id="422" r:id="rId13"/>
    <p:sldId id="268" r:id="rId14"/>
    <p:sldId id="269" r:id="rId15"/>
    <p:sldId id="270" r:id="rId16"/>
    <p:sldId id="271" r:id="rId17"/>
    <p:sldId id="421" r:id="rId18"/>
    <p:sldId id="423" r:id="rId19"/>
    <p:sldId id="272" r:id="rId20"/>
    <p:sldId id="273" r:id="rId21"/>
    <p:sldId id="274" r:id="rId22"/>
    <p:sldId id="275" r:id="rId23"/>
    <p:sldId id="427" r:id="rId24"/>
    <p:sldId id="428" r:id="rId25"/>
    <p:sldId id="429" r:id="rId26"/>
    <p:sldId id="276" r:id="rId27"/>
    <p:sldId id="277" r:id="rId28"/>
    <p:sldId id="278" r:id="rId29"/>
    <p:sldId id="279" r:id="rId30"/>
    <p:sldId id="280" r:id="rId31"/>
    <p:sldId id="281" r:id="rId32"/>
    <p:sldId id="282" r:id="rId33"/>
    <p:sldId id="283" r:id="rId34"/>
    <p:sldId id="284" r:id="rId35"/>
    <p:sldId id="285" r:id="rId36"/>
    <p:sldId id="286" r:id="rId37"/>
    <p:sldId id="424" r:id="rId38"/>
    <p:sldId id="287" r:id="rId39"/>
    <p:sldId id="288" r:id="rId40"/>
    <p:sldId id="430" r:id="rId41"/>
    <p:sldId id="431" r:id="rId42"/>
    <p:sldId id="289" r:id="rId43"/>
    <p:sldId id="290" r:id="rId44"/>
    <p:sldId id="426" r:id="rId45"/>
    <p:sldId id="292" r:id="rId46"/>
    <p:sldId id="293" r:id="rId47"/>
    <p:sldId id="432" r:id="rId48"/>
    <p:sldId id="433" r:id="rId49"/>
    <p:sldId id="294" r:id="rId50"/>
    <p:sldId id="295" r:id="rId51"/>
    <p:sldId id="296" r:id="rId52"/>
    <p:sldId id="297" r:id="rId53"/>
    <p:sldId id="425"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434" r:id="rId100"/>
    <p:sldId id="343" r:id="rId101"/>
    <p:sldId id="435" r:id="rId102"/>
    <p:sldId id="436" r:id="rId103"/>
    <p:sldId id="437" r:id="rId104"/>
    <p:sldId id="438" r:id="rId105"/>
    <p:sldId id="344" r:id="rId106"/>
    <p:sldId id="345" r:id="rId107"/>
    <p:sldId id="346" r:id="rId108"/>
    <p:sldId id="439" r:id="rId109"/>
    <p:sldId id="347" r:id="rId110"/>
    <p:sldId id="348" r:id="rId111"/>
    <p:sldId id="349" r:id="rId112"/>
    <p:sldId id="350" r:id="rId113"/>
    <p:sldId id="440" r:id="rId114"/>
    <p:sldId id="441" r:id="rId115"/>
    <p:sldId id="442" r:id="rId116"/>
    <p:sldId id="351" r:id="rId117"/>
    <p:sldId id="352" r:id="rId118"/>
    <p:sldId id="353" r:id="rId119"/>
    <p:sldId id="445" r:id="rId120"/>
    <p:sldId id="354" r:id="rId121"/>
    <p:sldId id="355" r:id="rId122"/>
    <p:sldId id="443" r:id="rId123"/>
    <p:sldId id="356" r:id="rId124"/>
    <p:sldId id="357" r:id="rId125"/>
    <p:sldId id="444" r:id="rId126"/>
    <p:sldId id="359" r:id="rId127"/>
    <p:sldId id="360" r:id="rId128"/>
    <p:sldId id="447" r:id="rId129"/>
    <p:sldId id="358" r:id="rId130"/>
    <p:sldId id="446" r:id="rId131"/>
    <p:sldId id="361" r:id="rId132"/>
    <p:sldId id="362" r:id="rId133"/>
    <p:sldId id="448" r:id="rId134"/>
    <p:sldId id="363" r:id="rId135"/>
    <p:sldId id="364" r:id="rId136"/>
    <p:sldId id="449" r:id="rId137"/>
    <p:sldId id="450" r:id="rId138"/>
    <p:sldId id="365" r:id="rId139"/>
    <p:sldId id="457" r:id="rId140"/>
    <p:sldId id="366" r:id="rId141"/>
    <p:sldId id="367" r:id="rId142"/>
    <p:sldId id="368" r:id="rId143"/>
    <p:sldId id="369" r:id="rId144"/>
    <p:sldId id="370" r:id="rId145"/>
    <p:sldId id="371" r:id="rId146"/>
    <p:sldId id="455" r:id="rId147"/>
    <p:sldId id="456" r:id="rId148"/>
    <p:sldId id="372" r:id="rId149"/>
    <p:sldId id="373" r:id="rId150"/>
    <p:sldId id="374" r:id="rId151"/>
    <p:sldId id="375" r:id="rId152"/>
    <p:sldId id="376" r:id="rId153"/>
    <p:sldId id="377" r:id="rId154"/>
    <p:sldId id="451" r:id="rId155"/>
    <p:sldId id="452" r:id="rId156"/>
    <p:sldId id="453" r:id="rId157"/>
    <p:sldId id="454" r:id="rId158"/>
    <p:sldId id="378" r:id="rId159"/>
    <p:sldId id="379" r:id="rId160"/>
    <p:sldId id="380" r:id="rId161"/>
    <p:sldId id="381" r:id="rId162"/>
    <p:sldId id="382" r:id="rId163"/>
    <p:sldId id="383" r:id="rId164"/>
    <p:sldId id="384" r:id="rId165"/>
    <p:sldId id="385" r:id="rId166"/>
    <p:sldId id="386" r:id="rId167"/>
    <p:sldId id="387" r:id="rId168"/>
    <p:sldId id="388" r:id="rId169"/>
    <p:sldId id="389" r:id="rId170"/>
    <p:sldId id="390" r:id="rId171"/>
    <p:sldId id="391" r:id="rId172"/>
    <p:sldId id="392" r:id="rId173"/>
    <p:sldId id="393" r:id="rId174"/>
    <p:sldId id="394" r:id="rId175"/>
    <p:sldId id="395" r:id="rId176"/>
    <p:sldId id="396" r:id="rId177"/>
    <p:sldId id="397" r:id="rId178"/>
    <p:sldId id="398" r:id="rId179"/>
    <p:sldId id="399" r:id="rId180"/>
    <p:sldId id="400" r:id="rId181"/>
    <p:sldId id="401" r:id="rId182"/>
    <p:sldId id="402" r:id="rId183"/>
    <p:sldId id="403" r:id="rId184"/>
    <p:sldId id="404" r:id="rId185"/>
    <p:sldId id="405" r:id="rId186"/>
    <p:sldId id="406" r:id="rId187"/>
    <p:sldId id="407" r:id="rId188"/>
    <p:sldId id="408" r:id="rId189"/>
    <p:sldId id="409" r:id="rId190"/>
    <p:sldId id="410" r:id="rId191"/>
    <p:sldId id="411" r:id="rId192"/>
    <p:sldId id="412" r:id="rId193"/>
    <p:sldId id="413" r:id="rId194"/>
    <p:sldId id="414" r:id="rId195"/>
    <p:sldId id="415" r:id="rId196"/>
    <p:sldId id="416" r:id="rId197"/>
    <p:sldId id="417" r:id="rId198"/>
    <p:sldId id="418" r:id="rId199"/>
    <p:sldId id="419" r:id="rId2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customXml" Target="../customXml/item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customXml" Target="../customXml/item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208"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5" Type="http://schemas.openxmlformats.org/officeDocument/2006/relationships/image" Target="../media/image69.wmf"/><Relationship Id="rId4" Type="http://schemas.openxmlformats.org/officeDocument/2006/relationships/image" Target="../media/image6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5" Type="http://schemas.openxmlformats.org/officeDocument/2006/relationships/image" Target="../media/image74.wmf"/><Relationship Id="rId4"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5" Type="http://schemas.openxmlformats.org/officeDocument/2006/relationships/image" Target="../media/image83.wmf"/><Relationship Id="rId4" Type="http://schemas.openxmlformats.org/officeDocument/2006/relationships/image" Target="../media/image8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5" Type="http://schemas.openxmlformats.org/officeDocument/2006/relationships/image" Target="../media/image96.wmf"/><Relationship Id="rId4" Type="http://schemas.openxmlformats.org/officeDocument/2006/relationships/image" Target="../media/image9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4" Type="http://schemas.openxmlformats.org/officeDocument/2006/relationships/image" Target="../media/image10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 Id="rId5" Type="http://schemas.openxmlformats.org/officeDocument/2006/relationships/image" Target="../media/image163.wmf"/><Relationship Id="rId4" Type="http://schemas.openxmlformats.org/officeDocument/2006/relationships/image" Target="../media/image16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16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73.wmf"/><Relationship Id="rId1" Type="http://schemas.openxmlformats.org/officeDocument/2006/relationships/image" Target="../media/image172.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73.wmf"/><Relationship Id="rId7" Type="http://schemas.openxmlformats.org/officeDocument/2006/relationships/image" Target="../media/image174.wmf"/><Relationship Id="rId2" Type="http://schemas.openxmlformats.org/officeDocument/2006/relationships/image" Target="../media/image179.wmf"/><Relationship Id="rId1" Type="http://schemas.openxmlformats.org/officeDocument/2006/relationships/image" Target="../media/image178.wmf"/><Relationship Id="rId6" Type="http://schemas.openxmlformats.org/officeDocument/2006/relationships/image" Target="../media/image176.wmf"/><Relationship Id="rId5" Type="http://schemas.openxmlformats.org/officeDocument/2006/relationships/image" Target="../media/image177.wmf"/><Relationship Id="rId4" Type="http://schemas.openxmlformats.org/officeDocument/2006/relationships/image" Target="../media/image17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 Id="rId4" Type="http://schemas.openxmlformats.org/officeDocument/2006/relationships/image" Target="../media/image18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6" Type="http://schemas.openxmlformats.org/officeDocument/2006/relationships/image" Target="../media/image195.wmf"/><Relationship Id="rId5" Type="http://schemas.openxmlformats.org/officeDocument/2006/relationships/image" Target="../media/image194.wmf"/><Relationship Id="rId4" Type="http://schemas.openxmlformats.org/officeDocument/2006/relationships/image" Target="../media/image19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9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 Id="rId5" Type="http://schemas.openxmlformats.org/officeDocument/2006/relationships/image" Target="../media/image200.wmf"/><Relationship Id="rId4" Type="http://schemas.openxmlformats.org/officeDocument/2006/relationships/image" Target="../media/image199.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10.emf"/><Relationship Id="rId3" Type="http://schemas.openxmlformats.org/officeDocument/2006/relationships/image" Target="../media/image205.wmf"/><Relationship Id="rId7" Type="http://schemas.openxmlformats.org/officeDocument/2006/relationships/image" Target="../media/image209.emf"/><Relationship Id="rId2" Type="http://schemas.openxmlformats.org/officeDocument/2006/relationships/image" Target="../media/image204.emf"/><Relationship Id="rId1" Type="http://schemas.openxmlformats.org/officeDocument/2006/relationships/image" Target="../media/image203.emf"/><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13.emf"/><Relationship Id="rId2" Type="http://schemas.openxmlformats.org/officeDocument/2006/relationships/image" Target="../media/image212.emf"/><Relationship Id="rId1" Type="http://schemas.openxmlformats.org/officeDocument/2006/relationships/image" Target="../media/image211.emf"/><Relationship Id="rId5" Type="http://schemas.openxmlformats.org/officeDocument/2006/relationships/image" Target="../media/image215.emf"/><Relationship Id="rId4" Type="http://schemas.openxmlformats.org/officeDocument/2006/relationships/image" Target="../media/image214.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 Id="rId5" Type="http://schemas.openxmlformats.org/officeDocument/2006/relationships/image" Target="../media/image226.wmf"/><Relationship Id="rId4" Type="http://schemas.openxmlformats.org/officeDocument/2006/relationships/image" Target="../media/image225.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image" Target="../media/image227.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image" Target="../media/image22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32.wmf"/><Relationship Id="rId1" Type="http://schemas.openxmlformats.org/officeDocument/2006/relationships/image" Target="../media/image23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image" Target="../media/image235.emf"/><Relationship Id="rId1" Type="http://schemas.openxmlformats.org/officeDocument/2006/relationships/image" Target="../media/image234.wmf"/><Relationship Id="rId4" Type="http://schemas.openxmlformats.org/officeDocument/2006/relationships/image" Target="../media/image23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31.w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5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6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15568C-A125-4A7D-92B6-9524FEEA3558}" type="datetimeFigureOut">
              <a:rPr lang="en-IN" smtClean="0"/>
              <a:t>28-12-2021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32D65-4A51-4CD4-A675-2E9704EE254C}" type="slidenum">
              <a:rPr lang="en-IN" smtClean="0"/>
              <a:t>‹#›</a:t>
            </a:fld>
            <a:endParaRPr lang="en-IN"/>
          </a:p>
        </p:txBody>
      </p:sp>
    </p:spTree>
    <p:extLst>
      <p:ext uri="{BB962C8B-B14F-4D97-AF65-F5344CB8AC3E}">
        <p14:creationId xmlns:p14="http://schemas.microsoft.com/office/powerpoint/2010/main" val="1991984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894965F2-93C8-46A2-8305-B79D7263C3BF}" type="slidenum">
              <a:rPr lang="en-US" smtClean="0"/>
              <a:pPr/>
              <a:t>33</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64620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16732F9-670D-4868-B392-200BB95935F6}" type="slidenum">
              <a:rPr lang="en-US" smtClean="0"/>
              <a:pPr/>
              <a:t>46</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6597683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84E0D55A-1E3C-403A-9383-2A7DC2009414}" type="slidenum">
              <a:rPr lang="en-US" smtClean="0"/>
              <a:pPr/>
              <a:t>199</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44085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398EEFC9-4B79-4F00-8102-9ADA6656DFD0}" type="slidenum">
              <a:rPr lang="en-US"/>
              <a:pPr/>
              <a:t>49</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160995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904FE74F-5DF2-4FD7-A5C0-78DA047265C8}" type="slidenum">
              <a:rPr lang="en-US"/>
              <a:pPr/>
              <a:t>50</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9478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D337A2F-250C-4288-A7A2-EF03296C6A8F}" type="slidenum">
              <a:rPr lang="en-US"/>
              <a:pPr/>
              <a:t>51</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1794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FD38EAD-9514-45F7-A1E2-2F04A4BD9EAC}" type="slidenum">
              <a:rPr lang="en-US"/>
              <a:pPr/>
              <a:t>52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0354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D337A2F-250C-4288-A7A2-EF03296C6A8F}" type="slidenum">
              <a:rPr lang="en-US"/>
              <a:pPr/>
              <a:t>53</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7735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013B12C-46FB-4966-BFC2-FBF037B912D8}" type="slidenum">
              <a:rPr lang="en-US" smtClean="0"/>
              <a:pPr/>
              <a:t>57</a:t>
            </a:fld>
            <a:endParaRPr lang="en-US"/>
          </a:p>
        </p:txBody>
      </p:sp>
    </p:spTree>
    <p:extLst>
      <p:ext uri="{BB962C8B-B14F-4D97-AF65-F5344CB8AC3E}">
        <p14:creationId xmlns:p14="http://schemas.microsoft.com/office/powerpoint/2010/main" val="496917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1D31FC0-5AD5-4A86-9623-F6D1D1795B66}" type="slidenum">
              <a:rPr lang="en-US"/>
              <a:pPr/>
              <a:t>58</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59562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FD38EAD-9514-45F7-A1E2-2F04A4BD9EAC}" type="slidenum">
              <a:rPr lang="en-US"/>
              <a:pPr/>
              <a:t>59</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5204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013B12C-46FB-4966-BFC2-FBF037B912D8}" type="slidenum">
              <a:rPr lang="en-US" smtClean="0"/>
              <a:pPr/>
              <a:t>63</a:t>
            </a:fld>
            <a:endParaRPr lang="en-US"/>
          </a:p>
        </p:txBody>
      </p:sp>
    </p:spTree>
    <p:extLst>
      <p:ext uri="{BB962C8B-B14F-4D97-AF65-F5344CB8AC3E}">
        <p14:creationId xmlns:p14="http://schemas.microsoft.com/office/powerpoint/2010/main" val="1295921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D73C153A-5A2F-42C7-B86F-4C713D4D14DC}" type="slidenum">
              <a:rPr lang="en-US" smtClean="0"/>
              <a:pPr/>
              <a:t>34</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26452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E853AB70-413C-4733-9D18-3983675F4FF2}" type="slidenum">
              <a:rPr lang="en-US"/>
              <a:pPr/>
              <a:t>66</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00973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2335C14E-45AD-4D3B-AD30-AE8DAA58D764}" type="slidenum">
              <a:rPr lang="en-US"/>
              <a:pPr/>
              <a:t>67</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54979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14A0031-797E-4CC7-A087-A90FEAF2D31A}" type="slidenum">
              <a:rPr lang="en-US"/>
              <a:pPr/>
              <a:t>68</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65933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EFFE4B2E-7751-4013-A55D-1AAB238F6429}" type="slidenum">
              <a:rPr lang="en-US"/>
              <a:pPr/>
              <a:t>69</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0726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61673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38013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931AF572-4037-453D-BFBB-55E0D387C7A5}" type="slidenum">
              <a:rPr lang="en-US" smtClean="0"/>
              <a:pPr/>
              <a:t>94</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64226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FB48E5A7-28FD-4849-AFE9-377DD93B8718}" type="slidenum">
              <a:rPr lang="en-US" smtClean="0"/>
              <a:pPr/>
              <a:t>95</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95455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A85D2D72-7673-443A-9887-AD06217D8FEA}" type="slidenum">
              <a:rPr lang="en-US" smtClean="0"/>
              <a:pPr/>
              <a:t>96</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57774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6850E18B-1739-43D0-A4AA-971AC46569C9}" type="slidenum">
              <a:rPr lang="en-US" smtClean="0"/>
              <a:pPr/>
              <a:t>97</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66097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AB6D8803-87D5-4896-8A65-A92F7DFEF0C1}" type="slidenum">
              <a:rPr lang="en-US" smtClean="0"/>
              <a:pPr/>
              <a:t>35</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99414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8502C5D-81F0-4C8F-9EEF-8766BCCFE2A4}" type="slidenum">
              <a:rPr lang="en-US" smtClean="0"/>
              <a:pPr/>
              <a:t>98</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86580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D719BEE6-007C-4438-BEAF-A5AEBD6626AC}" type="slidenum">
              <a:rPr lang="en-US" smtClean="0"/>
              <a:pPr/>
              <a:t>100</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34785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59F77AD1-5A17-4CD2-A6FC-457DBF338CCD}" type="slidenum">
              <a:rPr lang="en-US" smtClean="0"/>
              <a:pPr/>
              <a:t>107</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3801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C4A42CE9-477A-45E9-AB40-EE95032F3B2C}" type="slidenum">
              <a:rPr lang="en-US" smtClean="0"/>
              <a:pPr/>
              <a:t>109</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97037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8081DF0D-9249-416D-9A85-DED405DC2583}" type="slidenum">
              <a:rPr lang="en-US" smtClean="0"/>
              <a:pPr/>
              <a:t>110</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828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4B0AEBC2-440D-481A-8168-B6DAD3373525}" type="slidenum">
              <a:rPr lang="en-US" smtClean="0"/>
              <a:pPr/>
              <a:t>111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49735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53F9491E-342C-43BE-9ECF-77E23323D8D3}" type="slidenum">
              <a:rPr lang="en-US" smtClean="0"/>
              <a:pPr/>
              <a:t>112</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102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A5F9942-6028-4EFB-9550-F7BCAB0854A3}" type="slidenum">
              <a:rPr lang="en-US" smtClean="0"/>
              <a:pPr/>
              <a:t>116</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74885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6DFF858-4F16-4662-89DF-112FA90F8AC5}" type="slidenum">
              <a:rPr lang="en-US" smtClean="0"/>
              <a:pPr/>
              <a:t>117</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30403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20163B7D-9AC1-4EAE-BA60-93C7A11E9242}" type="slidenum">
              <a:rPr lang="en-US" smtClean="0"/>
              <a:pPr/>
              <a:t>118</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76342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6C04B6A9-0059-4707-A29B-83643D520F1D}" type="slidenum">
              <a:rPr lang="en-US" smtClean="0"/>
              <a:pPr/>
              <a:t>36</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31718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E250EC5-FCDB-4977-9B71-A8D1C725B5AC}" type="slidenum">
              <a:rPr lang="en-US" smtClean="0"/>
              <a:pPr/>
              <a:t>120</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46594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21ADBECD-4FF8-4742-BD8A-ABF666976A72}" type="slidenum">
              <a:rPr lang="en-US" smtClean="0"/>
              <a:pPr/>
              <a:t>123</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92836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D8DA6832-7B21-40AD-8FAE-E7F48E61A9AC}" type="slidenum">
              <a:rPr lang="en-US" smtClean="0"/>
              <a:pPr/>
              <a:t>126</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680831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30035355-D6FB-4553-B7E0-C879989E1A85}" type="slidenum">
              <a:rPr lang="en-US" smtClean="0"/>
              <a:pPr/>
              <a:t>129</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174327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BB8D8110-3DBC-4312-B645-23C5C2312C6E}" type="slidenum">
              <a:rPr lang="en-US" smtClean="0"/>
              <a:pPr/>
              <a:t>131</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740601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073A956B-45A5-4D50-8479-4471A6BF4D6F}" type="slidenum">
              <a:rPr lang="en-US" smtClean="0"/>
              <a:pPr/>
              <a:t>134</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890580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68EA8040-0386-425A-8799-837E46C58C2E}" type="slidenum">
              <a:rPr lang="en-US" smtClean="0"/>
              <a:pPr/>
              <a:t>138</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80378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135A3AAE-C619-4055-B1A7-2C487A14793B}" type="slidenum">
              <a:rPr lang="en-US" smtClean="0"/>
              <a:pPr/>
              <a:t>140</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30305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70532E5-52FE-477F-8252-6AFCB24534F7}" type="slidenum">
              <a:rPr lang="en-US" smtClean="0"/>
              <a:pPr/>
              <a:t>141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767694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617AF270-5DE4-4294-9141-14673740FB05}" type="slidenum">
              <a:rPr lang="en-US" smtClean="0"/>
              <a:pPr/>
              <a:t>142</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61923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11D22539-ED8D-4E7B-9077-6BBE73DCE547}" type="slidenum">
              <a:rPr lang="en-US" smtClean="0"/>
              <a:pPr/>
              <a:t>38</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1590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746D709E-7215-45DF-8338-D4E72F77325A}" type="slidenum">
              <a:rPr lang="en-US" smtClean="0"/>
              <a:pPr/>
              <a:t>143</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045167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891E1A88-CD07-43C2-9EEF-C24EA8A2FDEC}" type="slidenum">
              <a:rPr lang="en-US" smtClean="0"/>
              <a:pPr/>
              <a:t>144</a:t>
            </a:fld>
            <a:endParaRPr lang="en-US"/>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485457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A85EEEB-6B2A-4193-994E-CD7CF2D5545A}" type="slidenum">
              <a:rPr lang="en-US" smtClean="0"/>
              <a:pPr/>
              <a:t>145</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434340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7E866BB9-EF51-4E4D-A150-E19FDD1A1E62}" type="slidenum">
              <a:rPr lang="en-US" smtClean="0"/>
              <a:pPr/>
              <a:t>148</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92919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AEF06C7C-C281-4F39-AD6A-766382BB5CF8}" type="slidenum">
              <a:rPr lang="en-US" smtClean="0"/>
              <a:pPr/>
              <a:t>149</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227169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52391ABE-8CDE-40D3-8EFC-84B568BC80C2}" type="slidenum">
              <a:rPr lang="en-US" smtClean="0"/>
              <a:pPr/>
              <a:t>150</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82017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27E47DFB-3C33-4070-B07A-B74639FEAA6E}" type="slidenum">
              <a:rPr lang="en-US" smtClean="0"/>
              <a:pPr/>
              <a:t>151</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24264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A257CB9A-71D5-4585-8E79-95C76546E0FF}" type="slidenum">
              <a:rPr lang="en-US" smtClean="0"/>
              <a:pPr/>
              <a:t>152</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387218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C19D6AF-B0B7-4970-ABE9-C72D8A2695DB}" type="slidenum">
              <a:rPr lang="en-US" smtClean="0"/>
              <a:pPr/>
              <a:t>153</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892962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66A741C1-13CE-48BA-A3A6-A5B9D05DF521}" type="slidenum">
              <a:rPr lang="en-US" smtClean="0"/>
              <a:pPr/>
              <a:t>158</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39865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909CB5BB-6A4C-4DE0-90BB-DFF6DD8C13CF}" type="slidenum">
              <a:rPr lang="en-US" smtClean="0"/>
              <a:pPr/>
              <a:t>39</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7435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41FA0619-896A-4C0F-A788-82CFDA060671}" type="slidenum">
              <a:rPr lang="en-US" smtClean="0"/>
              <a:pPr/>
              <a:t>159</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992925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07565C7A-9CDB-40B9-8C2E-BF4E5CAC9B14}" type="slidenum">
              <a:rPr lang="en-US" smtClean="0"/>
              <a:pPr/>
              <a:t>160</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06005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3DFD5E5-6FE3-4D69-9838-E5966AB183A5}" type="slidenum">
              <a:rPr lang="en-US" smtClean="0"/>
              <a:pPr/>
              <a:t>161</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96883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F381376E-1CD9-43F1-B59D-CBF77CB0DEDD}" type="slidenum">
              <a:rPr lang="en-US" smtClean="0"/>
              <a:pPr/>
              <a:t>162</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230597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BC6641C2-228B-4730-80E4-8D12C5C89481}" type="slidenum">
              <a:rPr lang="en-US"/>
              <a:pPr/>
              <a:t>163</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126492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520B83EA-2CC7-4121-B777-85BCECB2A5D0}" type="slidenum">
              <a:rPr lang="en-US"/>
              <a:pPr/>
              <a:t>164</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238854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3E019D67-EC1E-4A69-8BEF-34D22B0998DD}" type="slidenum">
              <a:rPr lang="en-US"/>
              <a:pPr/>
              <a:t>165</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589449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FAA4F4BB-0F58-4EBF-9943-1C63FF25A762}" type="slidenum">
              <a:rPr lang="en-US"/>
              <a:pPr/>
              <a:t>166</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363145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1F2AB8E0-D483-4BE4-8E50-A67C7F6E06C5}" type="slidenum">
              <a:rPr lang="en-US"/>
              <a:pPr/>
              <a:t>167</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796979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CCAA26C-F8DD-49BA-9AAB-B0FD48DC6759}" type="slidenum">
              <a:rPr lang="en-US"/>
              <a:pPr/>
              <a:t>168</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13291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007144BF-2046-4F35-A853-0D0ED2A42A47}" type="slidenum">
              <a:rPr lang="en-US" smtClean="0"/>
              <a:pPr/>
              <a:t>42</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140261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74566A98-3BAD-461F-A668-46DF70BEF3FB}" type="slidenum">
              <a:rPr lang="en-US"/>
              <a:pPr/>
              <a:t>169</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171094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5696195C-5F22-4656-9AA5-8A548655625E}" type="slidenum">
              <a:rPr lang="en-US"/>
              <a:pPr/>
              <a:t>170</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9471960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9DEB8591-48B2-4200-9EB9-ED903F51C536}" type="slidenum">
              <a:rPr lang="en-US"/>
              <a:pPr/>
              <a:t>171</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648241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25696D3D-FCFC-4815-89E5-1BBB3F6ECD90}" type="slidenum">
              <a:rPr lang="en-US"/>
              <a:pPr/>
              <a:t>172</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041006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1F31BE94-E27B-41A3-A64D-C9926FD2AEE7}" type="slidenum">
              <a:rPr lang="en-US"/>
              <a:pPr/>
              <a:t>173</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357001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1D4FFDD0-9340-4E9D-890C-7029C8EF1451}" type="slidenum">
              <a:rPr lang="en-US" smtClean="0"/>
              <a:pPr/>
              <a:t>174</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082473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A01079E5-BE54-4D1A-B79F-2326114AC117}" type="slidenum">
              <a:rPr lang="en-US" smtClean="0"/>
              <a:pPr/>
              <a:t>175</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169935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F6C8622D-D424-45C0-A6DB-A2D17A3C23E9}" type="slidenum">
              <a:rPr lang="en-US" smtClean="0"/>
              <a:pPr/>
              <a:t>176</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249209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93645D5C-F927-4BBC-95FC-6A89BF3AE905}" type="slidenum">
              <a:rPr lang="en-US" smtClean="0"/>
              <a:pPr/>
              <a:t>177</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797863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AC01B22-2E43-4B37-B381-87F2F7BF6A38}" type="slidenum">
              <a:rPr lang="en-US" smtClean="0"/>
              <a:pPr/>
              <a:t>178</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48143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2D9E7ACA-BB38-40B4-A220-B057F67515B8}" type="slidenum">
              <a:rPr lang="en-US" smtClean="0"/>
              <a:pPr/>
              <a:t>43</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922956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1B1B8CC7-7258-4E42-99BA-DAA0FD732759}" type="slidenum">
              <a:rPr lang="en-US" smtClean="0"/>
              <a:pPr/>
              <a:t>179</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578306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49F68CDF-7F30-4C7A-8FCC-6D0015A206C7}" type="slidenum">
              <a:rPr lang="en-US" smtClean="0"/>
              <a:pPr/>
              <a:t>180</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687878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9A462765-6FDF-451B-BFF8-26D465BC74CE}" type="slidenum">
              <a:rPr lang="en-US" smtClean="0"/>
              <a:pPr/>
              <a:t>181</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204233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66A3D0DE-2168-43A2-AA28-6A25844944A2}" type="slidenum">
              <a:rPr lang="en-US" smtClean="0"/>
              <a:pPr/>
              <a:t>182</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75164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FE9302D9-D742-46C4-A05D-DD260E1FB82A}" type="slidenum">
              <a:rPr lang="en-US" smtClean="0"/>
              <a:pPr/>
              <a:t>183</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959298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A4E59996-7D0D-44B5-9C17-D827A3ED0E8C}" type="slidenum">
              <a:rPr lang="en-US" smtClean="0"/>
              <a:pPr/>
              <a:t>184</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180316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03A526A6-6377-4C50-A005-2413F3F5ECB3}" type="slidenum">
              <a:rPr lang="en-US" smtClean="0"/>
              <a:pPr/>
              <a:t>185</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66635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3247F729-752E-4BC5-B59E-91CA7AE910FE}" type="slidenum">
              <a:rPr lang="en-US" smtClean="0"/>
              <a:pPr/>
              <a:t>186</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87292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35CF7C87-0938-46EB-8935-0358F9D7815A}" type="slidenum">
              <a:rPr lang="en-US" smtClean="0"/>
              <a:pPr/>
              <a:t>187</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898228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CD37A1ED-01AC-44BE-91D4-7B831938217E}" type="slidenum">
              <a:rPr lang="en-US" smtClean="0"/>
              <a:pPr/>
              <a:t>188</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9586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7B365A67-9DD9-4320-A26F-93E7D29C7216}" type="slidenum">
              <a:rPr lang="en-US"/>
              <a:pPr/>
              <a:t>45</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719149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4153AFF1-4FFC-4DFB-A9A5-FB7B3718583E}" type="slidenum">
              <a:rPr lang="en-US" smtClean="0"/>
              <a:pPr/>
              <a:t>189</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533844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5A83AE2D-D97E-4391-9B0B-7B793C98D6F7}" type="slidenum">
              <a:rPr lang="en-US" smtClean="0"/>
              <a:pPr/>
              <a:t>190</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166849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D11164D1-B448-4CBD-B9C2-99A8EC6BCB17}" type="slidenum">
              <a:rPr lang="en-US" smtClean="0"/>
              <a:pPr/>
              <a:t>191</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28350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3B9A302E-797D-44FC-A928-F025E51D6EA5}" type="slidenum">
              <a:rPr lang="en-US" smtClean="0"/>
              <a:pPr/>
              <a:t>192</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594912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8D268DF5-6003-45E9-A695-F3C1A3BA1EAF}" type="slidenum">
              <a:rPr lang="en-US" smtClean="0"/>
              <a:pPr/>
              <a:t>193</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491538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930B273-4E2D-4304-8ACA-ADA7939535AD}" type="slidenum">
              <a:rPr lang="en-US" smtClean="0"/>
              <a:pPr/>
              <a:t>194</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399562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77A10419-6E46-4415-A611-0CC9DA8B75FB}" type="slidenum">
              <a:rPr lang="en-US" smtClean="0"/>
              <a:pPr/>
              <a:t>195</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535037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706B9B26-FED4-4072-93E1-081A68E2815D}" type="slidenum">
              <a:rPr lang="en-US" smtClean="0"/>
              <a:pPr/>
              <a:t>196</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909456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03C3483-4AFE-4396-8D1C-EC631BC87C84}" type="slidenum">
              <a:rPr lang="en-US" smtClean="0"/>
              <a:pPr/>
              <a:t>197</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528558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59163EDE-50FF-43E0-9AD9-1D2286CDB174}" type="slidenum">
              <a:rPr lang="en-US" smtClean="0"/>
              <a:pPr/>
              <a:t>198</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701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95" indent="0" algn="ctr">
              <a:buNone/>
              <a:defRPr/>
            </a:lvl2pPr>
            <a:lvl3pPr marL="914389" indent="0" algn="ctr">
              <a:buNone/>
              <a:defRPr/>
            </a:lvl3pPr>
            <a:lvl4pPr marL="1371583" indent="0" algn="ctr">
              <a:buNone/>
              <a:defRPr/>
            </a:lvl4pPr>
            <a:lvl5pPr marL="1828777" indent="0" algn="ctr">
              <a:buNone/>
              <a:defRPr/>
            </a:lvl5pPr>
            <a:lvl6pPr marL="2285972" indent="0" algn="ctr">
              <a:buNone/>
              <a:defRPr/>
            </a:lvl6pPr>
            <a:lvl7pPr marL="2743166" indent="0" algn="ctr">
              <a:buNone/>
              <a:defRPr/>
            </a:lvl7pPr>
            <a:lvl8pPr marL="3200360" indent="0" algn="ctr">
              <a:buNone/>
              <a:defRPr/>
            </a:lvl8pPr>
            <a:lvl9pPr marL="3657554"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E7BEF0D-4239-4B3E-ACBD-680BB8F569D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9723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0A624B7-5A80-4FEA-B045-34520652C0E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2476107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7"/>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7"/>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3831EA6-DAC1-4A0D-939D-4C7433FF3E4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924621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7"/>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DF92A6F-6267-42C4-BAAF-7E22FE62BFE5}"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244569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4DF2409-5D95-445B-980E-C4A83112B8C7}"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3913033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2"/>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E5E7D7-357D-4C92-BA51-645AB30A80F9}"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2496456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90"/>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90"/>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DC9473B2-7FA9-4FCD-B266-ACB61BA35B5D}"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2841698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2"/>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90"/>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5"/>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8"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77E85A6-715D-432E-8020-1F8F4C4C4D4E}"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3155967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110151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9"/>
            <a:ext cx="7772400" cy="1500187"/>
          </a:xfrm>
        </p:spPr>
        <p:txBody>
          <a:bodyPr anchor="b"/>
          <a:lstStyle>
            <a:lvl1pPr marL="0" indent="0">
              <a:buNone/>
              <a:defRPr sz="2000"/>
            </a:lvl1pPr>
            <a:lvl2pPr marL="457195" indent="0">
              <a:buNone/>
              <a:defRPr sz="1800"/>
            </a:lvl2pPr>
            <a:lvl3pPr marL="914389" indent="0">
              <a:buNone/>
              <a:defRPr sz="1600"/>
            </a:lvl3pPr>
            <a:lvl4pPr marL="1371583" indent="0">
              <a:buNone/>
              <a:defRPr sz="1400"/>
            </a:lvl4pPr>
            <a:lvl5pPr marL="1828777" indent="0">
              <a:buNone/>
              <a:defRPr sz="1400"/>
            </a:lvl5pPr>
            <a:lvl6pPr marL="2285972" indent="0">
              <a:buNone/>
              <a:defRPr sz="1400"/>
            </a:lvl6pPr>
            <a:lvl7pPr marL="2743166" indent="0">
              <a:buNone/>
              <a:defRPr sz="1400"/>
            </a:lvl7pPr>
            <a:lvl8pPr marL="3200360" indent="0">
              <a:buNone/>
              <a:defRPr sz="1400"/>
            </a:lvl8pPr>
            <a:lvl9pPr marL="3657554"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E951DD4-C521-48A6-95E3-A2F5C0E0234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35721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AFF4EE9-35A0-4A1B-BE4A-41C73CCA22E9}"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3903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195" indent="0">
              <a:buNone/>
              <a:defRPr sz="2000" b="1"/>
            </a:lvl2pPr>
            <a:lvl3pPr marL="914389" indent="0">
              <a:buNone/>
              <a:defRPr sz="1800" b="1"/>
            </a:lvl3pPr>
            <a:lvl4pPr marL="1371583" indent="0">
              <a:buNone/>
              <a:defRPr sz="1600" b="1"/>
            </a:lvl4pPr>
            <a:lvl5pPr marL="1828777" indent="0">
              <a:buNone/>
              <a:defRPr sz="1600" b="1"/>
            </a:lvl5pPr>
            <a:lvl6pPr marL="2285972" indent="0">
              <a:buNone/>
              <a:defRPr sz="1600" b="1"/>
            </a:lvl6pPr>
            <a:lvl7pPr marL="2743166" indent="0">
              <a:buNone/>
              <a:defRPr sz="1600" b="1"/>
            </a:lvl7pPr>
            <a:lvl8pPr marL="3200360" indent="0">
              <a:buNone/>
              <a:defRPr sz="1600" b="1"/>
            </a:lvl8pPr>
            <a:lvl9pPr marL="365755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195" indent="0">
              <a:buNone/>
              <a:defRPr sz="2000" b="1"/>
            </a:lvl2pPr>
            <a:lvl3pPr marL="914389" indent="0">
              <a:buNone/>
              <a:defRPr sz="1800" b="1"/>
            </a:lvl3pPr>
            <a:lvl4pPr marL="1371583" indent="0">
              <a:buNone/>
              <a:defRPr sz="1600" b="1"/>
            </a:lvl4pPr>
            <a:lvl5pPr marL="1828777" indent="0">
              <a:buNone/>
              <a:defRPr sz="1600" b="1"/>
            </a:lvl5pPr>
            <a:lvl6pPr marL="2285972" indent="0">
              <a:buNone/>
              <a:defRPr sz="1600" b="1"/>
            </a:lvl6pPr>
            <a:lvl7pPr marL="2743166" indent="0">
              <a:buNone/>
              <a:defRPr sz="1600" b="1"/>
            </a:lvl7pPr>
            <a:lvl8pPr marL="3200360" indent="0">
              <a:buNone/>
              <a:defRPr sz="1600" b="1"/>
            </a:lvl8pPr>
            <a:lvl9pPr marL="36575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F303ECF-6972-431B-B6CB-33A89BF45898}"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1128209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BABBBEF-4CD2-4C1A-B48F-9B4F25FEF3D8}"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2798433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2557141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9"/>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4"/>
            <a:ext cx="3008313" cy="4691063"/>
          </a:xfrm>
        </p:spPr>
        <p:txBody>
          <a:bodyPr/>
          <a:lstStyle>
            <a:lvl1pPr marL="0" indent="0">
              <a:buNone/>
              <a:defRPr sz="1400"/>
            </a:lvl1pPr>
            <a:lvl2pPr marL="457195" indent="0">
              <a:buNone/>
              <a:defRPr sz="1200"/>
            </a:lvl2pPr>
            <a:lvl3pPr marL="914389" indent="0">
              <a:buNone/>
              <a:defRPr sz="1000"/>
            </a:lvl3pPr>
            <a:lvl4pPr marL="1371583" indent="0">
              <a:buNone/>
              <a:defRPr sz="900"/>
            </a:lvl4pPr>
            <a:lvl5pPr marL="1828777" indent="0">
              <a:buNone/>
              <a:defRPr sz="900"/>
            </a:lvl5pPr>
            <a:lvl6pPr marL="2285972" indent="0">
              <a:buNone/>
              <a:defRPr sz="900"/>
            </a:lvl6pPr>
            <a:lvl7pPr marL="2743166" indent="0">
              <a:buNone/>
              <a:defRPr sz="900"/>
            </a:lvl7pPr>
            <a:lvl8pPr marL="3200360" indent="0">
              <a:buNone/>
              <a:defRPr sz="900"/>
            </a:lvl8pPr>
            <a:lvl9pPr marL="3657554"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F7EF358-D635-4961-A4CC-EF184FC49405}"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357589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95" indent="0">
              <a:buNone/>
              <a:defRPr sz="2800"/>
            </a:lvl2pPr>
            <a:lvl3pPr marL="914389" indent="0">
              <a:buNone/>
              <a:defRPr sz="2400"/>
            </a:lvl3pPr>
            <a:lvl4pPr marL="1371583" indent="0">
              <a:buNone/>
              <a:defRPr sz="2000"/>
            </a:lvl4pPr>
            <a:lvl5pPr marL="1828777" indent="0">
              <a:buNone/>
              <a:defRPr sz="2000"/>
            </a:lvl5pPr>
            <a:lvl6pPr marL="2285972" indent="0">
              <a:buNone/>
              <a:defRPr sz="2000"/>
            </a:lvl6pPr>
            <a:lvl7pPr marL="2743166" indent="0">
              <a:buNone/>
              <a:defRPr sz="2000"/>
            </a:lvl7pPr>
            <a:lvl8pPr marL="3200360" indent="0">
              <a:buNone/>
              <a:defRPr sz="2000"/>
            </a:lvl8pPr>
            <a:lvl9pPr marL="3657554" indent="0">
              <a:buNone/>
              <a:defRPr sz="2000"/>
            </a:lvl9pPr>
          </a:lstStyle>
          <a:p>
            <a:pPr lvl="0"/>
            <a:endParaRPr lang="en-US" noProof="0"/>
          </a:p>
        </p:txBody>
      </p:sp>
      <p:sp>
        <p:nvSpPr>
          <p:cNvPr id="4" name="Text Placeholder 3"/>
          <p:cNvSpPr>
            <a:spLocks noGrp="1"/>
          </p:cNvSpPr>
          <p:nvPr>
            <p:ph type="body" sz="half" idx="2"/>
          </p:nvPr>
        </p:nvSpPr>
        <p:spPr>
          <a:xfrm>
            <a:off x="1792288" y="5367340"/>
            <a:ext cx="5486400" cy="804862"/>
          </a:xfrm>
        </p:spPr>
        <p:txBody>
          <a:bodyPr/>
          <a:lstStyle>
            <a:lvl1pPr marL="0" indent="0">
              <a:buNone/>
              <a:defRPr sz="1400"/>
            </a:lvl1pPr>
            <a:lvl2pPr marL="457195" indent="0">
              <a:buNone/>
              <a:defRPr sz="1200"/>
            </a:lvl2pPr>
            <a:lvl3pPr marL="914389" indent="0">
              <a:buNone/>
              <a:defRPr sz="1000"/>
            </a:lvl3pPr>
            <a:lvl4pPr marL="1371583" indent="0">
              <a:buNone/>
              <a:defRPr sz="900"/>
            </a:lvl4pPr>
            <a:lvl5pPr marL="1828777" indent="0">
              <a:buNone/>
              <a:defRPr sz="900"/>
            </a:lvl5pPr>
            <a:lvl6pPr marL="2285972" indent="0">
              <a:buNone/>
              <a:defRPr sz="900"/>
            </a:lvl6pPr>
            <a:lvl7pPr marL="2743166" indent="0">
              <a:buNone/>
              <a:defRPr sz="900"/>
            </a:lvl7pPr>
            <a:lvl8pPr marL="3200360" indent="0">
              <a:buNone/>
              <a:defRPr sz="900"/>
            </a:lvl8pPr>
            <a:lvl9pPr marL="3657554"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AC77C9-1135-4780-AF19-EEBA1547F84E}"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spTree>
    <p:extLst>
      <p:ext uri="{BB962C8B-B14F-4D97-AF65-F5344CB8AC3E}">
        <p14:creationId xmlns:p14="http://schemas.microsoft.com/office/powerpoint/2010/main" val="3663074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3"/>
          <p:cNvSpPr>
            <a:spLocks noGrp="1" noChangeArrowheads="1"/>
          </p:cNvSpPr>
          <p:nvPr>
            <p:ph type="body" idx="1"/>
          </p:nvPr>
        </p:nvSpPr>
        <p:spPr bwMode="auto">
          <a:xfrm>
            <a:off x="457200" y="160020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2" name="Rectangle 5"/>
          <p:cNvSpPr>
            <a:spLocks noGrp="1" noChangeArrowheads="1"/>
          </p:cNvSpPr>
          <p:nvPr>
            <p:ph type="ftr" sz="quarter" idx="3"/>
          </p:nvPr>
        </p:nvSpPr>
        <p:spPr bwMode="auto">
          <a:xfrm>
            <a:off x="3124200" y="6400808"/>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1" smtClean="0">
                <a:solidFill>
                  <a:schemeClr val="accent2"/>
                </a:solidFill>
                <a:effectLst>
                  <a:outerShdw blurRad="38100" dist="38100" dir="2700000" algn="tl">
                    <a:srgbClr val="C0C0C0"/>
                  </a:outerShdw>
                </a:effectLs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Rectangle 6"/>
          <p:cNvSpPr>
            <a:spLocks noGrp="1" noChangeArrowheads="1"/>
          </p:cNvSpPr>
          <p:nvPr>
            <p:ph type="sldNum" sz="quarter" idx="4"/>
          </p:nvPr>
        </p:nvSpPr>
        <p:spPr bwMode="auto">
          <a:xfrm>
            <a:off x="60960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smtClean="0">
                <a:solidFill>
                  <a:schemeClr val="accent2"/>
                </a:solidFill>
                <a:effectLst>
                  <a:outerShdw blurRad="38100" dist="38100" dir="2700000" algn="tl">
                    <a:srgbClr val="C0C0C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D0DBF84-31D3-420A-9186-DD6D1548908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 name="Picture 4">
            <a:extLst>
              <a:ext uri="{FF2B5EF4-FFF2-40B4-BE49-F238E27FC236}">
                <a16:creationId xmlns:a16="http://schemas.microsoft.com/office/drawing/2014/main" id="{8101A807-3535-4BD9-8A3C-EB5A952887AC}"/>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5" y="5803900"/>
            <a:ext cx="957263" cy="1009650"/>
          </a:xfrm>
          <a:prstGeom prst="rect">
            <a:avLst/>
          </a:prstGeom>
        </p:spPr>
      </p:pic>
    </p:spTree>
    <p:extLst>
      <p:ext uri="{BB962C8B-B14F-4D97-AF65-F5344CB8AC3E}">
        <p14:creationId xmlns:p14="http://schemas.microsoft.com/office/powerpoint/2010/main" val="17453970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195" algn="ctr" rtl="0" fontAlgn="base">
        <a:spcBef>
          <a:spcPct val="0"/>
        </a:spcBef>
        <a:spcAft>
          <a:spcPct val="0"/>
        </a:spcAft>
        <a:defRPr sz="4400">
          <a:solidFill>
            <a:schemeClr val="tx2"/>
          </a:solidFill>
          <a:latin typeface="Arial" charset="0"/>
        </a:defRPr>
      </a:lvl6pPr>
      <a:lvl7pPr marL="914389" algn="ctr" rtl="0" fontAlgn="base">
        <a:spcBef>
          <a:spcPct val="0"/>
        </a:spcBef>
        <a:spcAft>
          <a:spcPct val="0"/>
        </a:spcAft>
        <a:defRPr sz="4400">
          <a:solidFill>
            <a:schemeClr val="tx2"/>
          </a:solidFill>
          <a:latin typeface="Arial" charset="0"/>
        </a:defRPr>
      </a:lvl7pPr>
      <a:lvl8pPr marL="1371583" algn="ctr" rtl="0" fontAlgn="base">
        <a:spcBef>
          <a:spcPct val="0"/>
        </a:spcBef>
        <a:spcAft>
          <a:spcPct val="0"/>
        </a:spcAft>
        <a:defRPr sz="4400">
          <a:solidFill>
            <a:schemeClr val="tx2"/>
          </a:solidFill>
          <a:latin typeface="Arial" charset="0"/>
        </a:defRPr>
      </a:lvl8pPr>
      <a:lvl9pPr marL="1828777" algn="ctr" rtl="0" fontAlgn="base">
        <a:spcBef>
          <a:spcPct val="0"/>
        </a:spcBef>
        <a:spcAft>
          <a:spcPct val="0"/>
        </a:spcAft>
        <a:defRPr sz="4400">
          <a:solidFill>
            <a:schemeClr val="tx2"/>
          </a:solidFill>
          <a:latin typeface="Arial" charset="0"/>
        </a:defRPr>
      </a:lvl9pPr>
    </p:titleStyle>
    <p:bodyStyle>
      <a:lvl1pPr marL="342896" indent="-342896" algn="l" rtl="0" eaLnBrk="0" fontAlgn="base" hangingPunct="0">
        <a:spcBef>
          <a:spcPct val="20000"/>
        </a:spcBef>
        <a:spcAft>
          <a:spcPct val="0"/>
        </a:spcAft>
        <a:buChar char="•"/>
        <a:defRPr sz="3200">
          <a:solidFill>
            <a:schemeClr val="tx1"/>
          </a:solidFill>
          <a:latin typeface="+mn-lt"/>
          <a:ea typeface="+mn-ea"/>
          <a:cs typeface="+mn-cs"/>
        </a:defRPr>
      </a:lvl1pPr>
      <a:lvl2pPr marL="742940" indent="-285746" algn="l" rtl="0" eaLnBrk="0" fontAlgn="base" hangingPunct="0">
        <a:spcBef>
          <a:spcPct val="20000"/>
        </a:spcBef>
        <a:spcAft>
          <a:spcPct val="0"/>
        </a:spcAft>
        <a:buChar char="–"/>
        <a:defRPr sz="2800">
          <a:solidFill>
            <a:schemeClr val="tx1"/>
          </a:solidFill>
          <a:latin typeface="+mn-lt"/>
        </a:defRPr>
      </a:lvl2pPr>
      <a:lvl3pPr marL="1142986" indent="-228597" algn="l" rtl="0" eaLnBrk="0" fontAlgn="base" hangingPunct="0">
        <a:spcBef>
          <a:spcPct val="20000"/>
        </a:spcBef>
        <a:spcAft>
          <a:spcPct val="0"/>
        </a:spcAft>
        <a:buChar char="•"/>
        <a:defRPr sz="2400">
          <a:solidFill>
            <a:schemeClr val="tx1"/>
          </a:solidFill>
          <a:latin typeface="+mn-lt"/>
        </a:defRPr>
      </a:lvl3pPr>
      <a:lvl4pPr marL="1600181" indent="-228597" algn="l" rtl="0" eaLnBrk="0" fontAlgn="base" hangingPunct="0">
        <a:spcBef>
          <a:spcPct val="20000"/>
        </a:spcBef>
        <a:spcAft>
          <a:spcPct val="0"/>
        </a:spcAft>
        <a:buChar char="–"/>
        <a:defRPr sz="2000">
          <a:solidFill>
            <a:schemeClr val="tx1"/>
          </a:solidFill>
          <a:latin typeface="+mn-lt"/>
        </a:defRPr>
      </a:lvl4pPr>
      <a:lvl5pPr marL="2057374" indent="-228597" algn="l" rtl="0" eaLnBrk="0" fontAlgn="base" hangingPunct="0">
        <a:spcBef>
          <a:spcPct val="20000"/>
        </a:spcBef>
        <a:spcAft>
          <a:spcPct val="0"/>
        </a:spcAft>
        <a:buChar char="»"/>
        <a:defRPr sz="2000">
          <a:solidFill>
            <a:schemeClr val="tx1"/>
          </a:solidFill>
          <a:latin typeface="+mn-lt"/>
        </a:defRPr>
      </a:lvl5pPr>
      <a:lvl6pPr marL="2514569" indent="-228597" algn="l" rtl="0" fontAlgn="base">
        <a:spcBef>
          <a:spcPct val="20000"/>
        </a:spcBef>
        <a:spcAft>
          <a:spcPct val="0"/>
        </a:spcAft>
        <a:buChar char="»"/>
        <a:defRPr sz="2000">
          <a:solidFill>
            <a:schemeClr val="tx1"/>
          </a:solidFill>
          <a:latin typeface="+mn-lt"/>
        </a:defRPr>
      </a:lvl6pPr>
      <a:lvl7pPr marL="2971763" indent="-228597" algn="l" rtl="0" fontAlgn="base">
        <a:spcBef>
          <a:spcPct val="20000"/>
        </a:spcBef>
        <a:spcAft>
          <a:spcPct val="0"/>
        </a:spcAft>
        <a:buChar char="»"/>
        <a:defRPr sz="2000">
          <a:solidFill>
            <a:schemeClr val="tx1"/>
          </a:solidFill>
          <a:latin typeface="+mn-lt"/>
        </a:defRPr>
      </a:lvl7pPr>
      <a:lvl8pPr marL="3428957" indent="-228597" algn="l" rtl="0" fontAlgn="base">
        <a:spcBef>
          <a:spcPct val="20000"/>
        </a:spcBef>
        <a:spcAft>
          <a:spcPct val="0"/>
        </a:spcAft>
        <a:buChar char="»"/>
        <a:defRPr sz="2000">
          <a:solidFill>
            <a:schemeClr val="tx1"/>
          </a:solidFill>
          <a:latin typeface="+mn-lt"/>
        </a:defRPr>
      </a:lvl8pPr>
      <a:lvl9pPr marL="3886151" indent="-228597"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5"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2" algn="l" defTabSz="914389" rtl="0" eaLnBrk="1" latinLnBrk="0" hangingPunct="1">
        <a:defRPr sz="1800" kern="1200">
          <a:solidFill>
            <a:schemeClr val="tx1"/>
          </a:solidFill>
          <a:latin typeface="+mn-lt"/>
          <a:ea typeface="+mn-ea"/>
          <a:cs typeface="+mn-cs"/>
        </a:defRPr>
      </a:lvl6pPr>
      <a:lvl7pPr marL="2743166" algn="l" defTabSz="914389" rtl="0" eaLnBrk="1" latinLnBrk="0" hangingPunct="1">
        <a:defRPr sz="1800" kern="1200">
          <a:solidFill>
            <a:schemeClr val="tx1"/>
          </a:solidFill>
          <a:latin typeface="+mn-lt"/>
          <a:ea typeface="+mn-ea"/>
          <a:cs typeface="+mn-cs"/>
        </a:defRPr>
      </a:lvl7pPr>
      <a:lvl8pPr marL="3200360" algn="l" defTabSz="914389" rtl="0" eaLnBrk="1" latinLnBrk="0" hangingPunct="1">
        <a:defRPr sz="1800" kern="1200">
          <a:solidFill>
            <a:schemeClr val="tx1"/>
          </a:solidFill>
          <a:latin typeface="+mn-lt"/>
          <a:ea typeface="+mn-ea"/>
          <a:cs typeface="+mn-cs"/>
        </a:defRPr>
      </a:lvl8pPr>
      <a:lvl9pPr marL="3657554" algn="l" defTabSz="9143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 Id="rId4" Type="http://schemas.openxmlformats.org/officeDocument/2006/relationships/image" Target="../media/image124.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hyperlink" Target="http://images.google.com/imgres?imgurl=http://www.atlantadrives.com/splitpinion.jpg&amp;imgrefurl=http://www.atlantadrives.com/zerobacklash.htm&amp;h=294&amp;w=340&amp;sz=18&amp;hl=en&amp;start=3&amp;tbnid=b6I3IU0rcjJmmM:&amp;tbnh=103&amp;tbnw=119&amp;prev=/images?q=Rack+and+pinion&amp;gbv=2&amp;hl=en" TargetMode="External"/><Relationship Id="rId1" Type="http://schemas.openxmlformats.org/officeDocument/2006/relationships/slideLayout" Target="../slideLayouts/slideLayout2.xml"/><Relationship Id="rId5" Type="http://schemas.openxmlformats.org/officeDocument/2006/relationships/image" Target="../media/image147.jpeg"/><Relationship Id="rId4" Type="http://schemas.openxmlformats.org/officeDocument/2006/relationships/hyperlink" Target="http://images.google.com/imgres?imgurl=http://www.fi.edu/time/Journey/Time/Escapements/rackpinion.gif&amp;imgrefurl=http://www.fi.edu/time/Journey/Time/Escapements/geartypes.html&amp;h=428&amp;w=300&amp;sz=57&amp;hl=en&amp;start=2&amp;tbnid=5gsv9a6UEnZ0HM:&amp;tbnh=126&amp;tbnw=88&amp;prev=/images?q=Rack+and+pinion&amp;gbv=2&amp;hl=en"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gif"/><Relationship Id="rId1" Type="http://schemas.openxmlformats.org/officeDocument/2006/relationships/slideLayout" Target="../slideLayouts/slideLayout7.xml"/><Relationship Id="rId5" Type="http://schemas.openxmlformats.org/officeDocument/2006/relationships/image" Target="../media/image151.jpeg"/><Relationship Id="rId4" Type="http://schemas.openxmlformats.org/officeDocument/2006/relationships/image" Target="../media/image150.png"/></Relationships>
</file>

<file path=ppt/slides/_rels/slide13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gi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163.wmf"/><Relationship Id="rId3" Type="http://schemas.openxmlformats.org/officeDocument/2006/relationships/notesSlide" Target="../notesSlides/notesSlide48.xml"/><Relationship Id="rId7" Type="http://schemas.openxmlformats.org/officeDocument/2006/relationships/image" Target="../media/image160.wmf"/><Relationship Id="rId12"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86.bin"/><Relationship Id="rId11" Type="http://schemas.openxmlformats.org/officeDocument/2006/relationships/image" Target="../media/image162.wmf"/><Relationship Id="rId5" Type="http://schemas.openxmlformats.org/officeDocument/2006/relationships/image" Target="../media/image159.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161.wmf"/></Relationships>
</file>

<file path=ppt/slides/_rels/slide142.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notesSlide" Target="../notesSlides/notesSlide49.xml"/><Relationship Id="rId7" Type="http://schemas.openxmlformats.org/officeDocument/2006/relationships/image" Target="../media/image165.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91.bin"/><Relationship Id="rId11" Type="http://schemas.openxmlformats.org/officeDocument/2006/relationships/image" Target="../media/image167.wmf"/><Relationship Id="rId5" Type="http://schemas.openxmlformats.org/officeDocument/2006/relationships/image" Target="../media/image164.w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66.wmf"/></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oleObject" Target="../embeddings/oleObject96.bin"/><Relationship Id="rId13" Type="http://schemas.openxmlformats.org/officeDocument/2006/relationships/image" Target="../media/image176.wmf"/><Relationship Id="rId3" Type="http://schemas.openxmlformats.org/officeDocument/2006/relationships/notesSlide" Target="../notesSlides/notesSlide56.xml"/><Relationship Id="rId7" Type="http://schemas.openxmlformats.org/officeDocument/2006/relationships/image" Target="../media/image173.wmf"/><Relationship Id="rId12"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95.bin"/><Relationship Id="rId11" Type="http://schemas.openxmlformats.org/officeDocument/2006/relationships/image" Target="../media/image175.wmf"/><Relationship Id="rId5" Type="http://schemas.openxmlformats.org/officeDocument/2006/relationships/image" Target="../media/image172.wmf"/><Relationship Id="rId15" Type="http://schemas.openxmlformats.org/officeDocument/2006/relationships/image" Target="../media/image177.wmf"/><Relationship Id="rId10" Type="http://schemas.openxmlformats.org/officeDocument/2006/relationships/oleObject" Target="../embeddings/oleObject97.bin"/><Relationship Id="rId4" Type="http://schemas.openxmlformats.org/officeDocument/2006/relationships/oleObject" Target="../embeddings/oleObject94.bin"/><Relationship Id="rId9" Type="http://schemas.openxmlformats.org/officeDocument/2006/relationships/image" Target="../media/image174.wmf"/><Relationship Id="rId14" Type="http://schemas.openxmlformats.org/officeDocument/2006/relationships/oleObject" Target="../embeddings/oleObject99.bin"/></Relationships>
</file>

<file path=ppt/slides/_rels/slide152.xml.rels><?xml version="1.0" encoding="UTF-8" standalone="yes"?>
<Relationships xmlns="http://schemas.openxmlformats.org/package/2006/relationships"><Relationship Id="rId8" Type="http://schemas.openxmlformats.org/officeDocument/2006/relationships/oleObject" Target="../embeddings/oleObject102.bin"/><Relationship Id="rId13" Type="http://schemas.openxmlformats.org/officeDocument/2006/relationships/image" Target="../media/image177.wmf"/><Relationship Id="rId18" Type="http://schemas.openxmlformats.org/officeDocument/2006/relationships/oleObject" Target="../embeddings/oleObject108.bin"/><Relationship Id="rId3" Type="http://schemas.openxmlformats.org/officeDocument/2006/relationships/notesSlide" Target="../notesSlides/notesSlide57.xml"/><Relationship Id="rId21" Type="http://schemas.openxmlformats.org/officeDocument/2006/relationships/image" Target="../media/image172.wmf"/><Relationship Id="rId7" Type="http://schemas.openxmlformats.org/officeDocument/2006/relationships/image" Target="../media/image179.wmf"/><Relationship Id="rId12" Type="http://schemas.openxmlformats.org/officeDocument/2006/relationships/oleObject" Target="../embeddings/oleObject104.bin"/><Relationship Id="rId17" Type="http://schemas.openxmlformats.org/officeDocument/2006/relationships/image" Target="../media/image176.wmf"/><Relationship Id="rId2" Type="http://schemas.openxmlformats.org/officeDocument/2006/relationships/slideLayout" Target="../slideLayouts/slideLayout12.xml"/><Relationship Id="rId16" Type="http://schemas.openxmlformats.org/officeDocument/2006/relationships/oleObject" Target="../embeddings/oleObject107.bin"/><Relationship Id="rId20" Type="http://schemas.openxmlformats.org/officeDocument/2006/relationships/oleObject" Target="../embeddings/oleObject109.bin"/><Relationship Id="rId1" Type="http://schemas.openxmlformats.org/officeDocument/2006/relationships/vmlDrawing" Target="../drawings/vmlDrawing25.vml"/><Relationship Id="rId6" Type="http://schemas.openxmlformats.org/officeDocument/2006/relationships/oleObject" Target="../embeddings/oleObject101.bin"/><Relationship Id="rId11" Type="http://schemas.openxmlformats.org/officeDocument/2006/relationships/image" Target="../media/image175.wmf"/><Relationship Id="rId5" Type="http://schemas.openxmlformats.org/officeDocument/2006/relationships/image" Target="../media/image178.wmf"/><Relationship Id="rId15" Type="http://schemas.openxmlformats.org/officeDocument/2006/relationships/oleObject" Target="../embeddings/oleObject106.bin"/><Relationship Id="rId10" Type="http://schemas.openxmlformats.org/officeDocument/2006/relationships/oleObject" Target="../embeddings/oleObject103.bin"/><Relationship Id="rId19" Type="http://schemas.openxmlformats.org/officeDocument/2006/relationships/image" Target="../media/image174.wmf"/><Relationship Id="rId4" Type="http://schemas.openxmlformats.org/officeDocument/2006/relationships/oleObject" Target="../embeddings/oleObject100.bin"/><Relationship Id="rId9" Type="http://schemas.openxmlformats.org/officeDocument/2006/relationships/image" Target="../media/image173.wmf"/><Relationship Id="rId14" Type="http://schemas.openxmlformats.org/officeDocument/2006/relationships/oleObject" Target="../embeddings/oleObject105.bin"/></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80.gif"/><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82.gif"/><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185.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11.bin"/><Relationship Id="rId5" Type="http://schemas.openxmlformats.org/officeDocument/2006/relationships/image" Target="../media/image184.wmf"/><Relationship Id="rId4" Type="http://schemas.openxmlformats.org/officeDocument/2006/relationships/oleObject" Target="../embeddings/oleObject110.bin"/></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notesSlide" Target="../notesSlides/notesSlide60.xml"/><Relationship Id="rId7" Type="http://schemas.openxmlformats.org/officeDocument/2006/relationships/image" Target="../media/image187.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13.bin"/><Relationship Id="rId11" Type="http://schemas.openxmlformats.org/officeDocument/2006/relationships/image" Target="../media/image189.wmf"/><Relationship Id="rId5" Type="http://schemas.openxmlformats.org/officeDocument/2006/relationships/image" Target="../media/image186.wmf"/><Relationship Id="rId10" Type="http://schemas.openxmlformats.org/officeDocument/2006/relationships/oleObject" Target="../embeddings/oleObject115.bin"/><Relationship Id="rId4" Type="http://schemas.openxmlformats.org/officeDocument/2006/relationships/oleObject" Target="../embeddings/oleObject112.bin"/><Relationship Id="rId9" Type="http://schemas.openxmlformats.org/officeDocument/2006/relationships/image" Target="../media/image188.wmf"/></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190.wmf"/><Relationship Id="rId4" Type="http://schemas.openxmlformats.org/officeDocument/2006/relationships/oleObject" Target="../embeddings/oleObject116.bin"/></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119.bin"/><Relationship Id="rId13" Type="http://schemas.openxmlformats.org/officeDocument/2006/relationships/image" Target="../media/image194.wmf"/><Relationship Id="rId3" Type="http://schemas.openxmlformats.org/officeDocument/2006/relationships/notesSlide" Target="../notesSlides/notesSlide66.xml"/><Relationship Id="rId7" Type="http://schemas.openxmlformats.org/officeDocument/2006/relationships/image" Target="../media/image191.wmf"/><Relationship Id="rId12"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18.bin"/><Relationship Id="rId11" Type="http://schemas.openxmlformats.org/officeDocument/2006/relationships/image" Target="../media/image193.wmf"/><Relationship Id="rId5" Type="http://schemas.openxmlformats.org/officeDocument/2006/relationships/image" Target="../media/image190.wmf"/><Relationship Id="rId15" Type="http://schemas.openxmlformats.org/officeDocument/2006/relationships/image" Target="../media/image195.wmf"/><Relationship Id="rId10" Type="http://schemas.openxmlformats.org/officeDocument/2006/relationships/oleObject" Target="../embeddings/oleObject120.bin"/><Relationship Id="rId4" Type="http://schemas.openxmlformats.org/officeDocument/2006/relationships/oleObject" Target="../embeddings/oleObject117.bin"/><Relationship Id="rId9" Type="http://schemas.openxmlformats.org/officeDocument/2006/relationships/image" Target="../media/image192.wmf"/><Relationship Id="rId14" Type="http://schemas.openxmlformats.org/officeDocument/2006/relationships/oleObject" Target="../embeddings/oleObject122.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90.wmf"/><Relationship Id="rId4" Type="http://schemas.openxmlformats.org/officeDocument/2006/relationships/oleObject" Target="../embeddings/oleObject123.bin"/></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oleObject" Target="../embeddings/oleObject126.bin"/><Relationship Id="rId13" Type="http://schemas.openxmlformats.org/officeDocument/2006/relationships/image" Target="../media/image200.wmf"/><Relationship Id="rId3" Type="http://schemas.openxmlformats.org/officeDocument/2006/relationships/notesSlide" Target="../notesSlides/notesSlide69.xml"/><Relationship Id="rId7" Type="http://schemas.openxmlformats.org/officeDocument/2006/relationships/image" Target="../media/image197.wmf"/><Relationship Id="rId12"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125.bin"/><Relationship Id="rId11" Type="http://schemas.openxmlformats.org/officeDocument/2006/relationships/image" Target="../media/image199.wmf"/><Relationship Id="rId5" Type="http://schemas.openxmlformats.org/officeDocument/2006/relationships/image" Target="../media/image196.wmf"/><Relationship Id="rId10" Type="http://schemas.openxmlformats.org/officeDocument/2006/relationships/oleObject" Target="../embeddings/oleObject127.bin"/><Relationship Id="rId4" Type="http://schemas.openxmlformats.org/officeDocument/2006/relationships/oleObject" Target="../embeddings/oleObject124.bin"/><Relationship Id="rId9" Type="http://schemas.openxmlformats.org/officeDocument/2006/relationships/image" Target="../media/image198.wmf"/></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70.xml"/><Relationship Id="rId7" Type="http://schemas.openxmlformats.org/officeDocument/2006/relationships/image" Target="../media/image202.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130.bin"/><Relationship Id="rId5" Type="http://schemas.openxmlformats.org/officeDocument/2006/relationships/image" Target="../media/image201.wmf"/><Relationship Id="rId4" Type="http://schemas.openxmlformats.org/officeDocument/2006/relationships/oleObject" Target="../embeddings/oleObject129.bin"/></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oleObject" Target="../embeddings/oleObject133.bin"/><Relationship Id="rId13" Type="http://schemas.openxmlformats.org/officeDocument/2006/relationships/image" Target="../media/image207.wmf"/><Relationship Id="rId18" Type="http://schemas.openxmlformats.org/officeDocument/2006/relationships/oleObject" Target="../embeddings/oleObject138.bin"/><Relationship Id="rId3" Type="http://schemas.openxmlformats.org/officeDocument/2006/relationships/notesSlide" Target="../notesSlides/notesSlide72.xml"/><Relationship Id="rId7" Type="http://schemas.openxmlformats.org/officeDocument/2006/relationships/image" Target="../media/image204.emf"/><Relationship Id="rId12" Type="http://schemas.openxmlformats.org/officeDocument/2006/relationships/oleObject" Target="../embeddings/oleObject135.bin"/><Relationship Id="rId17" Type="http://schemas.openxmlformats.org/officeDocument/2006/relationships/image" Target="../media/image209.emf"/><Relationship Id="rId2" Type="http://schemas.openxmlformats.org/officeDocument/2006/relationships/slideLayout" Target="../slideLayouts/slideLayout12.xml"/><Relationship Id="rId16" Type="http://schemas.openxmlformats.org/officeDocument/2006/relationships/oleObject" Target="../embeddings/oleObject137.bin"/><Relationship Id="rId1" Type="http://schemas.openxmlformats.org/officeDocument/2006/relationships/vmlDrawing" Target="../drawings/vmlDrawing33.vml"/><Relationship Id="rId6" Type="http://schemas.openxmlformats.org/officeDocument/2006/relationships/oleObject" Target="../embeddings/oleObject132.bin"/><Relationship Id="rId11" Type="http://schemas.openxmlformats.org/officeDocument/2006/relationships/image" Target="../media/image206.wmf"/><Relationship Id="rId5" Type="http://schemas.openxmlformats.org/officeDocument/2006/relationships/image" Target="../media/image203.emf"/><Relationship Id="rId15" Type="http://schemas.openxmlformats.org/officeDocument/2006/relationships/image" Target="../media/image208.wmf"/><Relationship Id="rId10" Type="http://schemas.openxmlformats.org/officeDocument/2006/relationships/oleObject" Target="../embeddings/oleObject134.bin"/><Relationship Id="rId19" Type="http://schemas.openxmlformats.org/officeDocument/2006/relationships/image" Target="../media/image210.emf"/><Relationship Id="rId4" Type="http://schemas.openxmlformats.org/officeDocument/2006/relationships/oleObject" Target="../embeddings/oleObject131.bin"/><Relationship Id="rId9" Type="http://schemas.openxmlformats.org/officeDocument/2006/relationships/image" Target="../media/image205.wmf"/><Relationship Id="rId14" Type="http://schemas.openxmlformats.org/officeDocument/2006/relationships/oleObject" Target="../embeddings/oleObject136.bin"/></Relationships>
</file>

<file path=ppt/slides/_rels/slide172.xml.rels><?xml version="1.0" encoding="UTF-8" standalone="yes"?>
<Relationships xmlns="http://schemas.openxmlformats.org/package/2006/relationships"><Relationship Id="rId8" Type="http://schemas.openxmlformats.org/officeDocument/2006/relationships/oleObject" Target="../embeddings/oleObject141.bin"/><Relationship Id="rId13" Type="http://schemas.openxmlformats.org/officeDocument/2006/relationships/image" Target="../media/image215.emf"/><Relationship Id="rId3" Type="http://schemas.openxmlformats.org/officeDocument/2006/relationships/notesSlide" Target="../notesSlides/notesSlide73.xml"/><Relationship Id="rId7" Type="http://schemas.openxmlformats.org/officeDocument/2006/relationships/image" Target="../media/image212.emf"/><Relationship Id="rId12"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40.bin"/><Relationship Id="rId11" Type="http://schemas.openxmlformats.org/officeDocument/2006/relationships/image" Target="../media/image214.emf"/><Relationship Id="rId5" Type="http://schemas.openxmlformats.org/officeDocument/2006/relationships/image" Target="../media/image211.emf"/><Relationship Id="rId10" Type="http://schemas.openxmlformats.org/officeDocument/2006/relationships/oleObject" Target="../embeddings/oleObject142.bin"/><Relationship Id="rId4" Type="http://schemas.openxmlformats.org/officeDocument/2006/relationships/oleObject" Target="../embeddings/oleObject139.bin"/><Relationship Id="rId9" Type="http://schemas.openxmlformats.org/officeDocument/2006/relationships/image" Target="../media/image213.emf"/></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8" Type="http://schemas.openxmlformats.org/officeDocument/2006/relationships/oleObject" Target="../embeddings/oleObject146.bin"/><Relationship Id="rId13" Type="http://schemas.openxmlformats.org/officeDocument/2006/relationships/image" Target="../media/image220.wmf"/><Relationship Id="rId3" Type="http://schemas.openxmlformats.org/officeDocument/2006/relationships/notesSlide" Target="../notesSlides/notesSlide88.xml"/><Relationship Id="rId7" Type="http://schemas.openxmlformats.org/officeDocument/2006/relationships/image" Target="../media/image217.wmf"/><Relationship Id="rId12" Type="http://schemas.openxmlformats.org/officeDocument/2006/relationships/oleObject" Target="../embeddings/oleObject148.bin"/><Relationship Id="rId2" Type="http://schemas.openxmlformats.org/officeDocument/2006/relationships/slideLayout" Target="../slideLayouts/slideLayout12.xml"/><Relationship Id="rId1" Type="http://schemas.openxmlformats.org/officeDocument/2006/relationships/vmlDrawing" Target="../drawings/vmlDrawing35.vml"/><Relationship Id="rId6" Type="http://schemas.openxmlformats.org/officeDocument/2006/relationships/oleObject" Target="../embeddings/oleObject145.bin"/><Relationship Id="rId11" Type="http://schemas.openxmlformats.org/officeDocument/2006/relationships/image" Target="../media/image219.wmf"/><Relationship Id="rId5" Type="http://schemas.openxmlformats.org/officeDocument/2006/relationships/image" Target="../media/image216.wmf"/><Relationship Id="rId15" Type="http://schemas.openxmlformats.org/officeDocument/2006/relationships/image" Target="../media/image221.wmf"/><Relationship Id="rId10" Type="http://schemas.openxmlformats.org/officeDocument/2006/relationships/oleObject" Target="../embeddings/oleObject147.bin"/><Relationship Id="rId4" Type="http://schemas.openxmlformats.org/officeDocument/2006/relationships/oleObject" Target="../embeddings/oleObject144.bin"/><Relationship Id="rId9" Type="http://schemas.openxmlformats.org/officeDocument/2006/relationships/image" Target="../media/image218.wmf"/><Relationship Id="rId14" Type="http://schemas.openxmlformats.org/officeDocument/2006/relationships/oleObject" Target="../embeddings/oleObject149.bin"/></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8" Type="http://schemas.openxmlformats.org/officeDocument/2006/relationships/oleObject" Target="../embeddings/oleObject152.bin"/><Relationship Id="rId13" Type="http://schemas.openxmlformats.org/officeDocument/2006/relationships/image" Target="../media/image226.wmf"/><Relationship Id="rId3" Type="http://schemas.openxmlformats.org/officeDocument/2006/relationships/notesSlide" Target="../notesSlides/notesSlide90.xml"/><Relationship Id="rId7" Type="http://schemas.openxmlformats.org/officeDocument/2006/relationships/image" Target="../media/image223.wmf"/><Relationship Id="rId12"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51.bin"/><Relationship Id="rId11" Type="http://schemas.openxmlformats.org/officeDocument/2006/relationships/image" Target="../media/image225.wmf"/><Relationship Id="rId5" Type="http://schemas.openxmlformats.org/officeDocument/2006/relationships/image" Target="../media/image222.wmf"/><Relationship Id="rId10" Type="http://schemas.openxmlformats.org/officeDocument/2006/relationships/oleObject" Target="../embeddings/oleObject153.bin"/><Relationship Id="rId4" Type="http://schemas.openxmlformats.org/officeDocument/2006/relationships/oleObject" Target="../embeddings/oleObject150.bin"/><Relationship Id="rId9" Type="http://schemas.openxmlformats.org/officeDocument/2006/relationships/image" Target="../media/image224.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image" Target="../media/image228.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56.bin"/><Relationship Id="rId5" Type="http://schemas.openxmlformats.org/officeDocument/2006/relationships/image" Target="../media/image227.wmf"/><Relationship Id="rId4" Type="http://schemas.openxmlformats.org/officeDocument/2006/relationships/oleObject" Target="../embeddings/oleObject155.bin"/></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96.xml"/><Relationship Id="rId7" Type="http://schemas.openxmlformats.org/officeDocument/2006/relationships/image" Target="../media/image230.w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58.bin"/><Relationship Id="rId5" Type="http://schemas.openxmlformats.org/officeDocument/2006/relationships/image" Target="../media/image229.wmf"/><Relationship Id="rId4" Type="http://schemas.openxmlformats.org/officeDocument/2006/relationships/oleObject" Target="../embeddings/oleObject157.bin"/></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8" Type="http://schemas.openxmlformats.org/officeDocument/2006/relationships/oleObject" Target="../embeddings/oleObject161.bin"/><Relationship Id="rId3" Type="http://schemas.openxmlformats.org/officeDocument/2006/relationships/notesSlide" Target="../notesSlides/notesSlide98.xml"/><Relationship Id="rId7" Type="http://schemas.openxmlformats.org/officeDocument/2006/relationships/image" Target="../media/image232.wmf"/><Relationship Id="rId2" Type="http://schemas.openxmlformats.org/officeDocument/2006/relationships/slideLayout" Target="../slideLayouts/slideLayout13.xml"/><Relationship Id="rId1" Type="http://schemas.openxmlformats.org/officeDocument/2006/relationships/vmlDrawing" Target="../drawings/vmlDrawing39.vml"/><Relationship Id="rId6" Type="http://schemas.openxmlformats.org/officeDocument/2006/relationships/oleObject" Target="../embeddings/oleObject160.bin"/><Relationship Id="rId5" Type="http://schemas.openxmlformats.org/officeDocument/2006/relationships/image" Target="../media/image231.wmf"/><Relationship Id="rId4" Type="http://schemas.openxmlformats.org/officeDocument/2006/relationships/oleObject" Target="../embeddings/oleObject159.bin"/><Relationship Id="rId9" Type="http://schemas.openxmlformats.org/officeDocument/2006/relationships/image" Target="../media/image233.wmf"/></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oleObject" Target="../embeddings/oleObject164.bin"/><Relationship Id="rId3" Type="http://schemas.openxmlformats.org/officeDocument/2006/relationships/notesSlide" Target="../notesSlides/notesSlide100.xml"/><Relationship Id="rId7" Type="http://schemas.openxmlformats.org/officeDocument/2006/relationships/image" Target="../media/image235.emf"/><Relationship Id="rId2" Type="http://schemas.openxmlformats.org/officeDocument/2006/relationships/slideLayout" Target="../slideLayouts/slideLayout12.xml"/><Relationship Id="rId1" Type="http://schemas.openxmlformats.org/officeDocument/2006/relationships/vmlDrawing" Target="../drawings/vmlDrawing40.vml"/><Relationship Id="rId6" Type="http://schemas.openxmlformats.org/officeDocument/2006/relationships/oleObject" Target="../embeddings/oleObject163.bin"/><Relationship Id="rId11" Type="http://schemas.openxmlformats.org/officeDocument/2006/relationships/image" Target="../media/image237.wmf"/><Relationship Id="rId5" Type="http://schemas.openxmlformats.org/officeDocument/2006/relationships/image" Target="../media/image234.wmf"/><Relationship Id="rId10" Type="http://schemas.openxmlformats.org/officeDocument/2006/relationships/oleObject" Target="../embeddings/oleObject165.bin"/><Relationship Id="rId4" Type="http://schemas.openxmlformats.org/officeDocument/2006/relationships/oleObject" Target="../embeddings/oleObject162.bin"/><Relationship Id="rId9" Type="http://schemas.openxmlformats.org/officeDocument/2006/relationships/image" Target="../media/image23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hyperlink" Target="http://images.google.co.in/imgres?imgurl=http://industrialproducts.be/en/page3/upper-center2.JPG&amp;imgrefurl=http://industrialproducts.be/en/step-pulleys-aluminium-v-taper-bushes.shtml&amp;usg=__JRwu0gA5N7urFiKAhQVypKUCgxY=&amp;h=158&amp;w=150&amp;sz=6&amp;hl=en&amp;start=23&amp;um=1&amp;tbnid=RydkFf3S5sc5JM:&amp;tbnh=97&amp;tbnw=92&amp;prev=/images?q=flat+pulley&amp;ndsp=18&amp;hl=en&amp;sa=N&amp;start=18&amp;um=1" TargetMode="External"/><Relationship Id="rId1" Type="http://schemas.openxmlformats.org/officeDocument/2006/relationships/slideLayout" Target="../slideLayouts/slideLayout2.xml"/><Relationship Id="rId6" Type="http://schemas.openxmlformats.org/officeDocument/2006/relationships/hyperlink" Target="http://images.google.co.in/imgres?imgurl=http://www.stoelting.com/images/foodservice-equipment/ross-manufacturing/ross-manufacturing-service-parts/carvel-accessories/c34-1inch-3-groove-pulley.jpg&amp;imgrefurl=http://www.stoelting.com/foodservice-equipment/ross-manufacturing/ross-manufacturing-service-parts/carvel-accessories/c34-1inch-3-groove-pulley.php&amp;usg=__sYgT72kRqXTQuC3m381v5ciUxow=&amp;h=291&amp;w=300&amp;sz=10&amp;hl=en&amp;start=31&amp;um=1&amp;tbnid=aDuG655JWi4rtM:&amp;tbnh=113&amp;tbnw=116&amp;prev=/images?q=grooved+pulley&amp;ndsp=18&amp;hl=en&amp;sa=N&amp;start=18&amp;um=1" TargetMode="External"/><Relationship Id="rId5" Type="http://schemas.openxmlformats.org/officeDocument/2006/relationships/image" Target="../media/image11.jpeg"/><Relationship Id="rId4" Type="http://schemas.openxmlformats.org/officeDocument/2006/relationships/hyperlink" Target="http://images.google.co.in/imgres?imgurl=http://www.allproducts.com/metal/coupling-king/Product-200712714253-s.jpg&amp;imgrefurl=http://www.allproducts.com/metal/coupling-king/Product-200836155930.html&amp;usg=__6WHy_e_u3CSat42zNz9u7-d7f_s=&amp;h=190&amp;w=191&amp;sz=4&amp;hl=en&amp;start=40&amp;um=1&amp;tbnid=Tm_1TIt3D6w--M:&amp;tbnh=102&amp;tbnw=103&amp;prev=/images?q=flat+pulley&amp;ndsp=18&amp;hl=en&amp;sa=N&amp;start=36&amp;um=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images.alot.com/res?src_id=11299&amp;camp_id=762&amp;tb_version=2.5.7000.477&amp;pr=tbar&amp;client_id=3BD5C8C001CA7E2000185DBB&amp;install_time=2009-12-16T12:38:00+0000&amp;q=crowned+pulley&amp;page=0&amp;imgUrl=http://lrd.yahooapis.com/_ylc=X3oDMTVncDN0NmhsBF9TAzIwMjMxNTI3MDIEYXBwaWQDZDBwTVFfdlYzNEY0VkJTVmhIcXAyV1F6UjRCTElKVjRfNUtLNU5GMWZBcnQxaFhnUjVvVEs0ZFZyd1d3cmh2VEJmNWpuQS0tBGNsaWVudANib3NzBHNlcnZpY2UDQk9TUwRzbGsDdGl0bGUEc3JjcHZpZAN3V2xGdm1LSWNycXVLanpVbk1yZVE0TGwwRXdMZDB0S3RPZ0FDVHh1/SIG=11s1ukvup/**http://www.meadowsmills.com/Ford_9N_Gearbox_4-23-08.jpg&amp;url=http://www.meadowsmills.com/Ford_9N_Gearbox_4-23-08.jpg&amp;sourceUrl=http://www.meadowsmills.com/forsalesbm.htm&amp;thumbUrl=http://thm-a03.yimg.com/image/a9936417d2fb5414&amp;name=Ford+9N+Gearbox+4+23+08+jpg&amp;detail=790+x+570+|+70.2kB&amp;thumbH=111&amp;thumbW=155" TargetMode="Externa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images.alot.com/res?src_id=11299&amp;camp_id=762&amp;tb_version=2.5.7000.477&amp;pr=tbar&amp;client_id=3BD5C8C001CA7E2000185DBB&amp;install_time=2009-12-16T12:38:00+0000&amp;q=crowned+pulley&amp;page=0&amp;imgUrl=http://lrd.yahooapis.com/_ylc=X3oDMTVncDN0NmhsBF9TAzIwMjMxNTI3MDIEYXBwaWQDZDBwTVFfdlYzNEY0VkJTVmhIcXAyV1F6UjRCTElKVjRfNUtLNU5GMWZBcnQxaFhnUjVvVEs0ZFZyd1d3cmh2VEJmNWpuQS0tBGNsaWVudANib3NzBHNlcnZpY2UDQk9TUwRzbGsDdGl0bGUEc3JjcHZpZAN3V2xGdm1LSWNycXVLanpVbk1yZVE0TGwwRXdMZDB0S3RPZ0FDVHh1/SIG=11muknl2s/**http://www.lhup.edu/~dsimanek/scenario/crown3.jpg&amp;url=http://www.lhup.edu/~dsimanek/scenario/crown3.jpg&amp;sourceUrl=http://www.lhup.edu/~dsimanek/scenario/crowning.htm&amp;thumbUrl=http://thm-a01.yimg.com/image/423318139e8ecf94&amp;name=crown3+jpg&amp;detail=157+x+244+|+11.8kB&amp;thumbH=130&amp;thumbW=83"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4.bin"/><Relationship Id="rId14" Type="http://schemas.openxmlformats.org/officeDocument/2006/relationships/image" Target="../media/image36.wmf"/></Relationships>
</file>

<file path=ppt/slides/_rels/slide55.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38.wmf"/><Relationship Id="rId5" Type="http://schemas.openxmlformats.org/officeDocument/2006/relationships/oleObject" Target="../embeddings/oleObject8.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10.bin"/></Relationships>
</file>

<file path=ppt/slides/_rels/slide56.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2.wmf"/><Relationship Id="rId5" Type="http://schemas.openxmlformats.org/officeDocument/2006/relationships/oleObject" Target="../embeddings/oleObject12.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14.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16.xml"/><Relationship Id="rId7" Type="http://schemas.openxmlformats.org/officeDocument/2006/relationships/image" Target="../media/image46.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6.bin"/><Relationship Id="rId11" Type="http://schemas.openxmlformats.org/officeDocument/2006/relationships/image" Target="../media/image48.wmf"/><Relationship Id="rId5" Type="http://schemas.openxmlformats.org/officeDocument/2006/relationships/image" Target="../media/image45.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47.wmf"/></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53.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50.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52.wmf"/><Relationship Id="rId4" Type="http://schemas.openxmlformats.org/officeDocument/2006/relationships/image" Target="../media/image31.wmf"/><Relationship Id="rId9" Type="http://schemas.openxmlformats.org/officeDocument/2006/relationships/oleObject" Target="../embeddings/oleObject22.bin"/><Relationship Id="rId14" Type="http://schemas.openxmlformats.org/officeDocument/2006/relationships/image" Target="../media/image54.wmf"/></Relationships>
</file>

<file path=ppt/slides/_rels/slide61.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6.wmf"/><Relationship Id="rId5" Type="http://schemas.openxmlformats.org/officeDocument/2006/relationships/oleObject" Target="../embeddings/oleObject26.bin"/><Relationship Id="rId10" Type="http://schemas.openxmlformats.org/officeDocument/2006/relationships/image" Target="../media/image40.wmf"/><Relationship Id="rId4" Type="http://schemas.openxmlformats.org/officeDocument/2006/relationships/image" Target="../media/image55.wmf"/><Relationship Id="rId9" Type="http://schemas.openxmlformats.org/officeDocument/2006/relationships/oleObject" Target="../embeddings/oleObject28.bin"/></Relationships>
</file>

<file path=ppt/slides/_rels/slide62.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42.wmf"/><Relationship Id="rId5" Type="http://schemas.openxmlformats.org/officeDocument/2006/relationships/oleObject" Target="../embeddings/oleObject30.bin"/><Relationship Id="rId10" Type="http://schemas.openxmlformats.org/officeDocument/2006/relationships/image" Target="../media/image59.wmf"/><Relationship Id="rId4" Type="http://schemas.openxmlformats.org/officeDocument/2006/relationships/image" Target="../media/image41.wmf"/><Relationship Id="rId9" Type="http://schemas.openxmlformats.org/officeDocument/2006/relationships/oleObject" Target="../embeddings/oleObject32.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19.xml"/><Relationship Id="rId7" Type="http://schemas.openxmlformats.org/officeDocument/2006/relationships/image" Target="../media/image61.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34.bin"/><Relationship Id="rId11" Type="http://schemas.openxmlformats.org/officeDocument/2006/relationships/image" Target="../media/image63.wmf"/><Relationship Id="rId5" Type="http://schemas.openxmlformats.org/officeDocument/2006/relationships/image" Target="../media/image60.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62.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64.wmf"/><Relationship Id="rId4" Type="http://schemas.openxmlformats.org/officeDocument/2006/relationships/oleObject" Target="../embeddings/oleObject37.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69.wmf"/><Relationship Id="rId3" Type="http://schemas.openxmlformats.org/officeDocument/2006/relationships/notesSlide" Target="../notesSlides/notesSlide23.xml"/><Relationship Id="rId7" Type="http://schemas.openxmlformats.org/officeDocument/2006/relationships/image" Target="../media/image66.wmf"/><Relationship Id="rId12"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9.bin"/><Relationship Id="rId11" Type="http://schemas.openxmlformats.org/officeDocument/2006/relationships/image" Target="../media/image68.wmf"/><Relationship Id="rId5" Type="http://schemas.openxmlformats.org/officeDocument/2006/relationships/image" Target="../media/image65.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67.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43.bin"/><Relationship Id="rId7" Type="http://schemas.openxmlformats.org/officeDocument/2006/relationships/oleObject" Target="../embeddings/oleObject45.bin"/><Relationship Id="rId12"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1.wmf"/><Relationship Id="rId11" Type="http://schemas.openxmlformats.org/officeDocument/2006/relationships/oleObject" Target="../embeddings/oleObject47.bin"/><Relationship Id="rId5" Type="http://schemas.openxmlformats.org/officeDocument/2006/relationships/oleObject" Target="../embeddings/oleObject44.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46.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76.wmf"/><Relationship Id="rId5" Type="http://schemas.openxmlformats.org/officeDocument/2006/relationships/oleObject" Target="../embeddings/oleObject49.bin"/><Relationship Id="rId4" Type="http://schemas.openxmlformats.org/officeDocument/2006/relationships/image" Target="../media/image75.wmf"/></Relationships>
</file>

<file path=ppt/slides/_rels/slide7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 Target="slide10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0.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5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85.wmf"/><Relationship Id="rId11" Type="http://schemas.openxmlformats.org/officeDocument/2006/relationships/oleObject" Target="../embeddings/oleObject60.bin"/><Relationship Id="rId5" Type="http://schemas.openxmlformats.org/officeDocument/2006/relationships/oleObject" Target="../embeddings/oleObject57.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59.bin"/></Relationships>
</file>

<file path=ppt/slides/_rels/slide81.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89.wmf"/><Relationship Id="rId5" Type="http://schemas.openxmlformats.org/officeDocument/2006/relationships/oleObject" Target="../embeddings/oleObject63.bin"/><Relationship Id="rId10" Type="http://schemas.openxmlformats.org/officeDocument/2006/relationships/image" Target="../media/image91.wmf"/><Relationship Id="rId4" Type="http://schemas.openxmlformats.org/officeDocument/2006/relationships/image" Target="../media/image88.wmf"/><Relationship Id="rId9" Type="http://schemas.openxmlformats.org/officeDocument/2006/relationships/oleObject" Target="../embeddings/oleObject65.bin"/></Relationships>
</file>

<file path=ppt/slides/_rels/slide82.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96.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93.wmf"/><Relationship Id="rId11" Type="http://schemas.openxmlformats.org/officeDocument/2006/relationships/oleObject" Target="../embeddings/oleObject70.bin"/><Relationship Id="rId5" Type="http://schemas.openxmlformats.org/officeDocument/2006/relationships/oleObject" Target="../embeddings/oleObject67.bin"/><Relationship Id="rId10" Type="http://schemas.openxmlformats.org/officeDocument/2006/relationships/image" Target="../media/image95.wmf"/><Relationship Id="rId4" Type="http://schemas.openxmlformats.org/officeDocument/2006/relationships/image" Target="../media/image92.wmf"/><Relationship Id="rId9" Type="http://schemas.openxmlformats.org/officeDocument/2006/relationships/oleObject" Target="../embeddings/oleObject69.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97.wmf"/></Relationships>
</file>

<file path=ppt/slides/_rels/slide87.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99.wmf"/><Relationship Id="rId5" Type="http://schemas.openxmlformats.org/officeDocument/2006/relationships/oleObject" Target="../embeddings/oleObject73.bin"/><Relationship Id="rId4" Type="http://schemas.openxmlformats.org/officeDocument/2006/relationships/image" Target="../media/image98.wmf"/></Relationships>
</file>

<file path=ppt/slides/_rels/slide88.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102.wmf"/><Relationship Id="rId5" Type="http://schemas.openxmlformats.org/officeDocument/2006/relationships/oleObject" Target="../embeddings/oleObject76.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78.bin"/></Relationships>
</file>

<file path=ppt/slides/_rels/slide89.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79.bin"/><Relationship Id="rId7" Type="http://schemas.openxmlformats.org/officeDocument/2006/relationships/oleObject" Target="../embeddings/oleObject81.bin"/><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106.wmf"/><Relationship Id="rId5" Type="http://schemas.openxmlformats.org/officeDocument/2006/relationships/oleObject" Target="../embeddings/oleObject80.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82.bin"/></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10.wmf"/><Relationship Id="rId5" Type="http://schemas.openxmlformats.org/officeDocument/2006/relationships/oleObject" Target="../embeddings/oleObject84.bin"/><Relationship Id="rId4" Type="http://schemas.openxmlformats.org/officeDocument/2006/relationships/image" Target="../media/image109.wmf"/></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838200"/>
            <a:ext cx="7772400" cy="1676400"/>
          </a:xfrm>
        </p:spPr>
        <p:txBody>
          <a:bodyPr>
            <a:normAutofit/>
          </a:bodyPr>
          <a:lstStyle/>
          <a:p>
            <a:r>
              <a:rPr lang="en-US" dirty="0">
                <a:solidFill>
                  <a:srgbClr val="C00000"/>
                </a:solidFill>
              </a:rPr>
              <a:t>INTRODUCTION, AIM AND OBJECTIVES</a:t>
            </a:r>
          </a:p>
        </p:txBody>
      </p:sp>
      <p:sp>
        <p:nvSpPr>
          <p:cNvPr id="3" name="Subtitle 2"/>
          <p:cNvSpPr>
            <a:spLocks noGrp="1"/>
          </p:cNvSpPr>
          <p:nvPr>
            <p:ph type="subTitle" idx="1"/>
          </p:nvPr>
        </p:nvSpPr>
        <p:spPr>
          <a:xfrm>
            <a:off x="1447800" y="3124200"/>
            <a:ext cx="6400800" cy="3124200"/>
          </a:xfrm>
        </p:spPr>
        <p:txBody>
          <a:bodyPr/>
          <a:lstStyle/>
          <a:p>
            <a:pPr algn="l">
              <a:buFont typeface="Arial" pitchFamily="34" charset="0"/>
              <a:buChar char="•"/>
            </a:pPr>
            <a:r>
              <a:rPr lang="en-US" dirty="0">
                <a:solidFill>
                  <a:schemeClr val="tx2">
                    <a:lumMod val="75000"/>
                  </a:schemeClr>
                </a:solidFill>
              </a:rPr>
              <a:t> Basic definitions</a:t>
            </a:r>
          </a:p>
          <a:p>
            <a:pPr algn="l"/>
            <a:endParaRPr lang="en-US" dirty="0">
              <a:solidFill>
                <a:schemeClr val="tx2">
                  <a:lumMod val="75000"/>
                </a:schemeClr>
              </a:solidFill>
            </a:endParaRPr>
          </a:p>
          <a:p>
            <a:pPr algn="l">
              <a:buFont typeface="Arial" pitchFamily="34" charset="0"/>
              <a:buChar char="•"/>
            </a:pPr>
            <a:r>
              <a:rPr lang="en-US" dirty="0">
                <a:solidFill>
                  <a:schemeClr val="tx2">
                    <a:lumMod val="75000"/>
                  </a:schemeClr>
                </a:solidFill>
              </a:rPr>
              <a:t> Concepts</a:t>
            </a:r>
          </a:p>
          <a:p>
            <a:pPr algn="l"/>
            <a:endParaRPr lang="en-US" dirty="0"/>
          </a:p>
          <a:p>
            <a:pPr algn="l"/>
            <a:endParaRPr lang="en-US" dirty="0"/>
          </a:p>
          <a:p>
            <a:pPr algn="l"/>
            <a:endParaRPr lang="en-US" dirty="0"/>
          </a:p>
          <a:p>
            <a:pPr algn="l"/>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2293336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AC6487-58C4-489E-A0CB-77D6201301D2}"/>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F8A86AC0-BB1D-46F2-AD68-F5E7DB950DF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1986" name="Picture 2" descr="Length of an Open Belt Drive | Engineers Gallery">
            <a:extLst>
              <a:ext uri="{FF2B5EF4-FFF2-40B4-BE49-F238E27FC236}">
                <a16:creationId xmlns:a16="http://schemas.microsoft.com/office/drawing/2014/main" id="{99F1A46C-5410-4B7F-8DB6-3748028ACE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63" y="1169424"/>
            <a:ext cx="8674474" cy="3845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2181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8600" y="0"/>
            <a:ext cx="3886200" cy="533400"/>
          </a:xfrm>
          <a:noFill/>
        </p:spPr>
        <p:txBody>
          <a:bodyPr>
            <a:normAutofit fontScale="90000"/>
          </a:bodyPr>
          <a:lstStyle/>
          <a:p>
            <a:pPr algn="l" eaLnBrk="1" hangingPunct="1"/>
            <a:r>
              <a:rPr lang="en-US" sz="3200" b="1">
                <a:solidFill>
                  <a:srgbClr val="0000FF"/>
                </a:solidFill>
              </a:rPr>
              <a:t>Roller Chain</a:t>
            </a:r>
          </a:p>
        </p:txBody>
      </p:sp>
      <p:sp>
        <p:nvSpPr>
          <p:cNvPr id="7171" name="Text Box 5"/>
          <p:cNvSpPr txBox="1">
            <a:spLocks noChangeArrowheads="1"/>
          </p:cNvSpPr>
          <p:nvPr/>
        </p:nvSpPr>
        <p:spPr bwMode="auto">
          <a:xfrm>
            <a:off x="3886200" y="5857875"/>
            <a:ext cx="2606675" cy="557213"/>
          </a:xfrm>
          <a:prstGeom prst="rect">
            <a:avLst/>
          </a:prstGeom>
          <a:solidFill>
            <a:schemeClr val="bg1"/>
          </a:solidFill>
          <a:ln w="9525" algn="ctr">
            <a:noFill/>
            <a:miter lim="800000"/>
            <a:headEnd/>
            <a:tailEnd/>
          </a:ln>
        </p:spPr>
        <p:txBody>
          <a:bodyPr>
            <a:spAutoFit/>
          </a:bodyPr>
          <a:lstStyle/>
          <a:p>
            <a:pPr>
              <a:spcBef>
                <a:spcPct val="50000"/>
              </a:spcBef>
            </a:pPr>
            <a:r>
              <a:rPr lang="en-US" sz="3000"/>
              <a:t>                     </a:t>
            </a:r>
          </a:p>
        </p:txBody>
      </p:sp>
      <p:pic>
        <p:nvPicPr>
          <p:cNvPr id="7172" name="Picture 6"/>
          <p:cNvPicPr>
            <a:picLocks noChangeAspect="1" noChangeArrowheads="1"/>
          </p:cNvPicPr>
          <p:nvPr/>
        </p:nvPicPr>
        <p:blipFill>
          <a:blip r:embed="rId3">
            <a:lum bright="-20000" contrast="30000"/>
          </a:blip>
          <a:srcRect/>
          <a:stretch>
            <a:fillRect/>
          </a:stretch>
        </p:blipFill>
        <p:spPr bwMode="auto">
          <a:xfrm>
            <a:off x="304800" y="533400"/>
            <a:ext cx="8458200" cy="4503738"/>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36576359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80A8594-1CDB-4C39-9E30-3E2574CFF3E1}"/>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46152DC-6924-4F02-92A9-6534CA6DA46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4034" name="Picture 2" descr="Building Roller Chain Geometries in the Multibody Dynamics Module | COMSOL  Blog">
            <a:extLst>
              <a:ext uri="{FF2B5EF4-FFF2-40B4-BE49-F238E27FC236}">
                <a16:creationId xmlns:a16="http://schemas.microsoft.com/office/drawing/2014/main" id="{EBCDB37E-AF00-4EEB-8E3D-9FF761D75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432" y="1463588"/>
            <a:ext cx="7905136" cy="392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6472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978BFE-8AF7-497B-8B09-A799E26415AB}"/>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95E0436A-CB26-4EBA-99CD-D50F3E4DDE4F}"/>
              </a:ext>
            </a:extLst>
          </p:cNvPr>
          <p:cNvSpPr>
            <a:spLocks noGrp="1"/>
          </p:cNvSpPr>
          <p:nvPr>
            <p:ph type="sldNum" sz="quarter" idx="12"/>
          </p:nvPr>
        </p:nvSpPr>
        <p:spPr>
          <a:xfrm>
            <a:off x="6096000" y="6391590"/>
            <a:ext cx="2133600" cy="47625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5060" name="Picture 4" descr="Building Roller Chain Geometries in the Multibody Dynamics Module | COMSOL  Blog">
            <a:extLst>
              <a:ext uri="{FF2B5EF4-FFF2-40B4-BE49-F238E27FC236}">
                <a16:creationId xmlns:a16="http://schemas.microsoft.com/office/drawing/2014/main" id="{FEE35E60-99C9-4773-A459-10E34AB04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84" y="986555"/>
            <a:ext cx="8085032" cy="488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08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C5D8FF-D2A4-46C4-AB2A-D5B17C9E9D7F}"/>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8A045087-80A2-4E53-92F3-226CCD0A7BC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6084" name="Picture 4" descr="Industrial Roller Chains &amp;amp; Sprockets | Standard | MTO - Tsubaki">
            <a:extLst>
              <a:ext uri="{FF2B5EF4-FFF2-40B4-BE49-F238E27FC236}">
                <a16:creationId xmlns:a16="http://schemas.microsoft.com/office/drawing/2014/main" id="{11322CFA-9A3B-434C-BDDE-401503766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38" y="522185"/>
            <a:ext cx="7620000" cy="540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7148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CA35AA-11AC-4E1B-A208-9FC5E794A82D}"/>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056FC37F-7A1C-4EBA-B34C-5F326D23A17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7106" name="Picture 2" descr="Constituent parts – SEDIS">
            <a:extLst>
              <a:ext uri="{FF2B5EF4-FFF2-40B4-BE49-F238E27FC236}">
                <a16:creationId xmlns:a16="http://schemas.microsoft.com/office/drawing/2014/main" id="{3DDD4EF5-39A6-4844-AEE9-145B3DD9B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375" y="1132400"/>
            <a:ext cx="8041757" cy="4304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9725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lum bright="-10000" contrast="20000"/>
          </a:blip>
          <a:srcRect/>
          <a:stretch>
            <a:fillRect/>
          </a:stretch>
        </p:blipFill>
        <p:spPr bwMode="auto">
          <a:xfrm>
            <a:off x="0" y="1295400"/>
            <a:ext cx="9144000" cy="383222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19632019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lum bright="-20000" contrast="40000"/>
          </a:blip>
          <a:srcRect/>
          <a:stretch>
            <a:fillRect/>
          </a:stretch>
        </p:blipFill>
        <p:spPr bwMode="auto">
          <a:xfrm>
            <a:off x="152400" y="990600"/>
            <a:ext cx="8650288" cy="4191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19303402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8600" y="0"/>
            <a:ext cx="3886200" cy="533400"/>
          </a:xfrm>
          <a:noFill/>
        </p:spPr>
        <p:txBody>
          <a:bodyPr>
            <a:normAutofit fontScale="90000"/>
          </a:bodyPr>
          <a:lstStyle/>
          <a:p>
            <a:pPr algn="l" eaLnBrk="1" hangingPunct="1"/>
            <a:r>
              <a:rPr lang="en-US" sz="3200" b="1">
                <a:solidFill>
                  <a:srgbClr val="0000FF"/>
                </a:solidFill>
              </a:rPr>
              <a:t>Silent Chain</a:t>
            </a:r>
          </a:p>
        </p:txBody>
      </p:sp>
      <p:grpSp>
        <p:nvGrpSpPr>
          <p:cNvPr id="2" name="Group 3"/>
          <p:cNvGrpSpPr>
            <a:grpSpLocks/>
          </p:cNvGrpSpPr>
          <p:nvPr/>
        </p:nvGrpSpPr>
        <p:grpSpPr bwMode="auto">
          <a:xfrm>
            <a:off x="1288472" y="533400"/>
            <a:ext cx="7313613" cy="5984875"/>
            <a:chOff x="480" y="384"/>
            <a:chExt cx="4607" cy="3770"/>
          </a:xfrm>
        </p:grpSpPr>
        <p:pic>
          <p:nvPicPr>
            <p:cNvPr id="10244" name="Picture 4" descr="silentchain"/>
            <p:cNvPicPr>
              <a:picLocks noChangeAspect="1" noChangeArrowheads="1"/>
            </p:cNvPicPr>
            <p:nvPr/>
          </p:nvPicPr>
          <p:blipFill>
            <a:blip r:embed="rId3">
              <a:lum bright="-20000" contrast="20000"/>
            </a:blip>
            <a:srcRect/>
            <a:stretch>
              <a:fillRect/>
            </a:stretch>
          </p:blipFill>
          <p:spPr bwMode="auto">
            <a:xfrm>
              <a:off x="480" y="384"/>
              <a:ext cx="4607" cy="3770"/>
            </a:xfrm>
            <a:prstGeom prst="rect">
              <a:avLst/>
            </a:prstGeom>
            <a:noFill/>
            <a:ln w="9525">
              <a:noFill/>
              <a:miter lim="800000"/>
              <a:headEnd/>
              <a:tailEnd/>
            </a:ln>
          </p:spPr>
        </p:pic>
        <p:sp>
          <p:nvSpPr>
            <p:cNvPr id="10245" name="Text Box 5"/>
            <p:cNvSpPr txBox="1">
              <a:spLocks noChangeArrowheads="1"/>
            </p:cNvSpPr>
            <p:nvPr/>
          </p:nvSpPr>
          <p:spPr bwMode="auto">
            <a:xfrm>
              <a:off x="1440" y="3744"/>
              <a:ext cx="920" cy="346"/>
            </a:xfrm>
            <a:prstGeom prst="rect">
              <a:avLst/>
            </a:prstGeom>
            <a:solidFill>
              <a:srgbClr val="EFC9B0">
                <a:alpha val="89803"/>
              </a:srgbClr>
            </a:solidFill>
            <a:ln w="9525" algn="ctr">
              <a:noFill/>
              <a:miter lim="800000"/>
              <a:headEnd/>
              <a:tailEnd/>
            </a:ln>
          </p:spPr>
          <p:txBody>
            <a:bodyPr>
              <a:spAutoFit/>
            </a:bodyPr>
            <a:lstStyle/>
            <a:p>
              <a:pPr>
                <a:spcBef>
                  <a:spcPct val="50000"/>
                </a:spcBef>
              </a:pPr>
              <a:r>
                <a:rPr lang="en-US" sz="3000"/>
                <a:t>            </a:t>
              </a:r>
            </a:p>
          </p:txBody>
        </p:sp>
      </p:gr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23418435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24201DF-D116-4FD6-AE29-F0933E60373C}"/>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0FD62FD6-ED3C-41D1-AB4A-FB10D693037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8130" name="Picture 2" descr="Ramsey Products | Silent chain for power transmission and conveying overview">
            <a:extLst>
              <a:ext uri="{FF2B5EF4-FFF2-40B4-BE49-F238E27FC236}">
                <a16:creationId xmlns:a16="http://schemas.microsoft.com/office/drawing/2014/main" id="{3604B9FB-82FA-48A7-8B7C-E56B30314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93" y="576216"/>
            <a:ext cx="3700463" cy="2466975"/>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SILENT CHAIN DRIVES FEATURES">
            <a:extLst>
              <a:ext uri="{FF2B5EF4-FFF2-40B4-BE49-F238E27FC236}">
                <a16:creationId xmlns:a16="http://schemas.microsoft.com/office/drawing/2014/main" id="{A7408FBD-40A6-4B84-9EA1-22F5AC5D4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792" y="394926"/>
            <a:ext cx="4001595" cy="2629207"/>
          </a:xfrm>
          <a:prstGeom prst="rect">
            <a:avLst/>
          </a:prstGeom>
          <a:noFill/>
          <a:extLst>
            <a:ext uri="{909E8E84-426E-40DD-AFC4-6F175D3DCCD1}">
              <a14:hiddenFill xmlns:a14="http://schemas.microsoft.com/office/drawing/2010/main">
                <a:solidFill>
                  <a:srgbClr val="FFFFFF"/>
                </a:solidFill>
              </a14:hiddenFill>
            </a:ext>
          </a:extLst>
        </p:spPr>
      </p:pic>
      <p:pic>
        <p:nvPicPr>
          <p:cNvPr id="48136" name="Picture 8" descr="Inverted tooth chains in different versions for every application">
            <a:extLst>
              <a:ext uri="{FF2B5EF4-FFF2-40B4-BE49-F238E27FC236}">
                <a16:creationId xmlns:a16="http://schemas.microsoft.com/office/drawing/2014/main" id="{017443F0-5D9F-4DAB-A6BE-212747446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6541" y="3220579"/>
            <a:ext cx="5304503" cy="2983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0708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a:xfrm>
            <a:off x="457200" y="1066800"/>
            <a:ext cx="8153400" cy="5059363"/>
          </a:xfrm>
        </p:spPr>
        <p:txBody>
          <a:bodyPr/>
          <a:lstStyle/>
          <a:p>
            <a:pPr eaLnBrk="1" hangingPunct="1">
              <a:lnSpc>
                <a:spcPct val="130000"/>
              </a:lnSpc>
            </a:pPr>
            <a:r>
              <a:rPr lang="en-US" sz="2400"/>
              <a:t>Positive non-slip drives</a:t>
            </a:r>
          </a:p>
          <a:p>
            <a:pPr eaLnBrk="1" hangingPunct="1">
              <a:lnSpc>
                <a:spcPct val="130000"/>
              </a:lnSpc>
            </a:pPr>
            <a:r>
              <a:rPr lang="en-US" sz="2400"/>
              <a:t>Efficiency is high</a:t>
            </a:r>
          </a:p>
          <a:p>
            <a:pPr eaLnBrk="1" hangingPunct="1">
              <a:lnSpc>
                <a:spcPct val="130000"/>
              </a:lnSpc>
            </a:pPr>
            <a:r>
              <a:rPr lang="en-US" sz="2400"/>
              <a:t>Employed for small as well as large centre distances up to 8m.</a:t>
            </a:r>
          </a:p>
          <a:p>
            <a:pPr eaLnBrk="1" hangingPunct="1">
              <a:lnSpc>
                <a:spcPct val="130000"/>
              </a:lnSpc>
            </a:pPr>
            <a:r>
              <a:rPr lang="en-US" sz="2400"/>
              <a:t>Permit high velocity ratio up to 8:1</a:t>
            </a:r>
          </a:p>
          <a:p>
            <a:pPr eaLnBrk="1" hangingPunct="1">
              <a:lnSpc>
                <a:spcPct val="130000"/>
              </a:lnSpc>
            </a:pPr>
            <a:r>
              <a:rPr lang="en-US" sz="2400"/>
              <a:t>Transmit more power than belt drives</a:t>
            </a:r>
          </a:p>
          <a:p>
            <a:pPr eaLnBrk="1" hangingPunct="1">
              <a:lnSpc>
                <a:spcPct val="130000"/>
              </a:lnSpc>
            </a:pPr>
            <a:r>
              <a:rPr lang="en-US" sz="2400"/>
              <a:t>They produce less load on shafts compared to belt drives</a:t>
            </a:r>
          </a:p>
          <a:p>
            <a:pPr eaLnBrk="1" hangingPunct="1">
              <a:lnSpc>
                <a:spcPct val="130000"/>
              </a:lnSpc>
            </a:pPr>
            <a:r>
              <a:rPr lang="en-US" sz="2400"/>
              <a:t>Maintenance is low</a:t>
            </a:r>
          </a:p>
        </p:txBody>
      </p:sp>
      <p:sp>
        <p:nvSpPr>
          <p:cNvPr id="11267" name="Rectangle 3"/>
          <p:cNvSpPr>
            <a:spLocks noGrp="1" noChangeArrowheads="1"/>
          </p:cNvSpPr>
          <p:nvPr>
            <p:ph type="title"/>
          </p:nvPr>
        </p:nvSpPr>
        <p:spPr>
          <a:xfrm>
            <a:off x="457200" y="274638"/>
            <a:ext cx="8001000" cy="563562"/>
          </a:xfrm>
          <a:noFill/>
        </p:spPr>
        <p:txBody>
          <a:bodyPr>
            <a:normAutofit fontScale="90000"/>
          </a:bodyPr>
          <a:lstStyle/>
          <a:p>
            <a:pPr algn="l" eaLnBrk="1" hangingPunct="1"/>
            <a:r>
              <a:rPr lang="en-US" sz="3200" b="1">
                <a:solidFill>
                  <a:srgbClr val="0000FF"/>
                </a:solidFill>
              </a:rPr>
              <a:t>Chain Drive – Advantages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p14="http://schemas.microsoft.com/office/powerpoint/2010/main" val="1253181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B9E1729C-7176-4775-B753-0E44DA5F34DE}" type="slidenum">
              <a:rPr lang="en-US"/>
              <a:pPr/>
              <a:t>11</a:t>
            </a:fld>
            <a:endParaRPr lang="en-US"/>
          </a:p>
        </p:txBody>
      </p:sp>
      <p:sp>
        <p:nvSpPr>
          <p:cNvPr id="12290" name="Rectangle 2"/>
          <p:cNvSpPr>
            <a:spLocks noGrp="1" noChangeArrowheads="1"/>
          </p:cNvSpPr>
          <p:nvPr>
            <p:ph type="title"/>
          </p:nvPr>
        </p:nvSpPr>
        <p:spPr>
          <a:xfrm>
            <a:off x="0" y="533400"/>
            <a:ext cx="9144000" cy="639763"/>
          </a:xfrm>
        </p:spPr>
        <p:txBody>
          <a:bodyPr/>
          <a:lstStyle/>
          <a:p>
            <a:pPr algn="l"/>
            <a:r>
              <a:rPr lang="en-US" sz="3000" b="1"/>
              <a:t>Open belt drive with stepped cone pulleys</a:t>
            </a:r>
            <a:endParaRPr lang="en-US" sz="4000"/>
          </a:p>
        </p:txBody>
      </p:sp>
      <p:sp>
        <p:nvSpPr>
          <p:cNvPr id="12291" name="Rectangle 3"/>
          <p:cNvSpPr>
            <a:spLocks noGrp="1" noChangeArrowheads="1"/>
          </p:cNvSpPr>
          <p:nvPr>
            <p:ph type="body" idx="1"/>
          </p:nvPr>
        </p:nvSpPr>
        <p:spPr>
          <a:xfrm>
            <a:off x="381000" y="1143000"/>
            <a:ext cx="8153400" cy="990600"/>
          </a:xfrm>
        </p:spPr>
        <p:txBody>
          <a:bodyPr/>
          <a:lstStyle/>
          <a:p>
            <a:pPr>
              <a:buFontTx/>
              <a:buNone/>
            </a:pPr>
            <a:r>
              <a:rPr lang="en-US"/>
              <a:t> </a:t>
            </a:r>
            <a:endParaRPr lang="en-US">
              <a:solidFill>
                <a:srgbClr val="0000FF"/>
              </a:solidFill>
            </a:endParaRPr>
          </a:p>
        </p:txBody>
      </p:sp>
      <p:pic>
        <p:nvPicPr>
          <p:cNvPr id="12292" name="Picture 4" descr="stepped cone"/>
          <p:cNvPicPr>
            <a:picLocks noChangeAspect="1" noChangeArrowheads="1"/>
          </p:cNvPicPr>
          <p:nvPr/>
        </p:nvPicPr>
        <p:blipFill>
          <a:blip r:embed="rId2"/>
          <a:srcRect/>
          <a:stretch>
            <a:fillRect/>
          </a:stretch>
        </p:blipFill>
        <p:spPr bwMode="auto">
          <a:xfrm>
            <a:off x="1371600" y="1981200"/>
            <a:ext cx="6324600" cy="4495800"/>
          </a:xfrm>
          <a:prstGeom prst="rect">
            <a:avLst/>
          </a:prstGeom>
          <a:noFill/>
        </p:spPr>
      </p:pic>
    </p:spTree>
    <p:extLst>
      <p:ext uri="{BB962C8B-B14F-4D97-AF65-F5344CB8AC3E}">
        <p14:creationId xmlns:p14="http://schemas.microsoft.com/office/powerpoint/2010/main" val="6722090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4294967295"/>
          </p:nvPr>
        </p:nvSpPr>
        <p:spPr>
          <a:xfrm>
            <a:off x="381000" y="1066800"/>
            <a:ext cx="8229600" cy="4525963"/>
          </a:xfrm>
        </p:spPr>
        <p:txBody>
          <a:bodyPr/>
          <a:lstStyle/>
          <a:p>
            <a:pPr eaLnBrk="1" hangingPunct="1">
              <a:lnSpc>
                <a:spcPct val="200000"/>
              </a:lnSpc>
            </a:pPr>
            <a:r>
              <a:rPr lang="en-US" sz="2900"/>
              <a:t>Driving and driven shafts should be in perfect alignment</a:t>
            </a:r>
          </a:p>
          <a:p>
            <a:pPr eaLnBrk="1" hangingPunct="1">
              <a:lnSpc>
                <a:spcPct val="200000"/>
              </a:lnSpc>
            </a:pPr>
            <a:r>
              <a:rPr lang="en-US" sz="2900"/>
              <a:t>Requires good lubrication</a:t>
            </a:r>
          </a:p>
          <a:p>
            <a:pPr eaLnBrk="1" hangingPunct="1">
              <a:lnSpc>
                <a:spcPct val="200000"/>
              </a:lnSpc>
            </a:pPr>
            <a:r>
              <a:rPr lang="en-US" sz="2900"/>
              <a:t>High initial cost</a:t>
            </a:r>
          </a:p>
        </p:txBody>
      </p:sp>
      <p:sp>
        <p:nvSpPr>
          <p:cNvPr id="12291" name="Rectangle 3"/>
          <p:cNvSpPr>
            <a:spLocks noChangeArrowheads="1"/>
          </p:cNvSpPr>
          <p:nvPr/>
        </p:nvSpPr>
        <p:spPr bwMode="auto">
          <a:xfrm>
            <a:off x="457200" y="381000"/>
            <a:ext cx="5410200" cy="549275"/>
          </a:xfrm>
          <a:prstGeom prst="rect">
            <a:avLst/>
          </a:prstGeom>
          <a:noFill/>
          <a:ln w="9525" algn="ctr">
            <a:noFill/>
            <a:miter lim="800000"/>
            <a:headEnd/>
            <a:tailEnd/>
          </a:ln>
        </p:spPr>
        <p:txBody>
          <a:bodyPr wrap="none">
            <a:spAutoFit/>
          </a:bodyPr>
          <a:lstStyle/>
          <a:p>
            <a:pPr>
              <a:spcBef>
                <a:spcPct val="50000"/>
              </a:spcBef>
            </a:pPr>
            <a:r>
              <a:rPr lang="en-US" sz="3000" b="1">
                <a:solidFill>
                  <a:srgbClr val="0000FF"/>
                </a:solidFill>
              </a:rPr>
              <a:t>Chain Drive – Disadvantages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18591686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33400" y="2590800"/>
            <a:ext cx="8001000" cy="533400"/>
          </a:xfrm>
          <a:noFill/>
        </p:spPr>
        <p:txBody>
          <a:bodyPr>
            <a:normAutofit fontScale="90000"/>
          </a:bodyPr>
          <a:lstStyle/>
          <a:p>
            <a:pPr eaLnBrk="1" hangingPunct="1"/>
            <a:r>
              <a:rPr lang="en-US" b="1">
                <a:solidFill>
                  <a:srgbClr val="0000FF"/>
                </a:solidFill>
              </a:rPr>
              <a:t>Rope Drive</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42105940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eaLnBrk="1" hangingPunct="1"/>
            <a:r>
              <a:rPr lang="en-US" sz="3200" b="1">
                <a:solidFill>
                  <a:srgbClr val="0000CC"/>
                </a:solidFill>
              </a:rPr>
              <a:t>Rope Drive</a:t>
            </a:r>
          </a:p>
        </p:txBody>
      </p:sp>
      <p:sp>
        <p:nvSpPr>
          <p:cNvPr id="14339" name="Rectangle 3"/>
          <p:cNvSpPr>
            <a:spLocks noGrp="1" noChangeArrowheads="1"/>
          </p:cNvSpPr>
          <p:nvPr>
            <p:ph type="body" idx="1"/>
          </p:nvPr>
        </p:nvSpPr>
        <p:spPr/>
        <p:txBody>
          <a:bodyPr/>
          <a:lstStyle/>
          <a:p>
            <a:pPr eaLnBrk="1" hangingPunct="1">
              <a:lnSpc>
                <a:spcPct val="200000"/>
              </a:lnSpc>
            </a:pPr>
            <a:r>
              <a:rPr lang="en-US" sz="2600">
                <a:solidFill>
                  <a:srgbClr val="FF0066"/>
                </a:solidFill>
              </a:rPr>
              <a:t>When centre distances are greater than 10 m </a:t>
            </a:r>
          </a:p>
          <a:p>
            <a:pPr eaLnBrk="1" hangingPunct="1">
              <a:lnSpc>
                <a:spcPct val="200000"/>
              </a:lnSpc>
            </a:pPr>
            <a:r>
              <a:rPr lang="en-US" sz="2600">
                <a:solidFill>
                  <a:srgbClr val="FF0066"/>
                </a:solidFill>
              </a:rPr>
              <a:t>Power to be transmitted is more than 200 HP</a:t>
            </a:r>
          </a:p>
          <a:p>
            <a:pPr eaLnBrk="1" hangingPunct="1">
              <a:lnSpc>
                <a:spcPct val="200000"/>
              </a:lnSpc>
            </a:pPr>
            <a:r>
              <a:rPr lang="en-US" sz="2600">
                <a:solidFill>
                  <a:srgbClr val="FF0066"/>
                </a:solidFill>
              </a:rPr>
              <a:t>Used in lifts, hoists etc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p14="http://schemas.microsoft.com/office/powerpoint/2010/main" val="40877931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61C30D-2707-4A37-9817-A064119A43FA}"/>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6331E665-149F-4EBD-97B8-FEB915AD995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9154" name="Picture 2" descr="What are Wire Rope, Rope Drive, And Fibre rope? - Engineering Choice">
            <a:extLst>
              <a:ext uri="{FF2B5EF4-FFF2-40B4-BE49-F238E27FC236}">
                <a16:creationId xmlns:a16="http://schemas.microsoft.com/office/drawing/2014/main" id="{22A9455F-B454-4B56-9EEC-F2323B7AA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04850"/>
            <a:ext cx="8229600"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8981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0C1A130-D11B-4894-9D60-545F249F9932}"/>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7ED716DD-4D89-49A2-9BCB-D8B81B6EEA0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0178" name="Picture 2" descr="Difference Between Rope Drive And Round Belt | Mecholic">
            <a:extLst>
              <a:ext uri="{FF2B5EF4-FFF2-40B4-BE49-F238E27FC236}">
                <a16:creationId xmlns:a16="http://schemas.microsoft.com/office/drawing/2014/main" id="{4818F4F2-89ED-45CD-8F76-95463C8A1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690"/>
          <a:stretch/>
        </p:blipFill>
        <p:spPr bwMode="auto">
          <a:xfrm>
            <a:off x="229359" y="1405910"/>
            <a:ext cx="8685281" cy="3339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5437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176B66-2A62-4E7B-B71D-4ECAAB896316}"/>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BF9A983E-9CB1-4A84-A444-0EB0392DC32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1202" name="Picture 2" descr="Rope Pulley Images, Stock Photos &amp;amp; Vectors | Shutterstock">
            <a:extLst>
              <a:ext uri="{FF2B5EF4-FFF2-40B4-BE49-F238E27FC236}">
                <a16:creationId xmlns:a16="http://schemas.microsoft.com/office/drawing/2014/main" id="{869ECC7B-AC7A-4D90-97CC-0E0B65DBC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874" y="542002"/>
            <a:ext cx="3373062" cy="3027107"/>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Anant Mild Steel Wire Rope Pulley, For Single Grinder Crane, Single Groove,  | ID: 23353653497">
            <a:extLst>
              <a:ext uri="{FF2B5EF4-FFF2-40B4-BE49-F238E27FC236}">
                <a16:creationId xmlns:a16="http://schemas.microsoft.com/office/drawing/2014/main" id="{CA83D23C-22D9-4690-930F-6AD5B1EFB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861" y="904568"/>
            <a:ext cx="4620546" cy="4620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2116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2438400"/>
            <a:ext cx="8229600" cy="1143000"/>
          </a:xfrm>
        </p:spPr>
        <p:txBody>
          <a:bodyPr/>
          <a:lstStyle/>
          <a:p>
            <a:pPr eaLnBrk="1" hangingPunct="1"/>
            <a:r>
              <a:rPr lang="en-US" sz="4000" b="1"/>
              <a:t>Gear Drives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37436578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685800" y="826222"/>
            <a:ext cx="8458200" cy="5715000"/>
          </a:xfrm>
        </p:spPr>
        <p:txBody>
          <a:bodyPr/>
          <a:lstStyle/>
          <a:p>
            <a:pPr eaLnBrk="1" hangingPunct="1">
              <a:lnSpc>
                <a:spcPct val="110000"/>
              </a:lnSpc>
              <a:buFontTx/>
              <a:buNone/>
            </a:pPr>
            <a:r>
              <a:rPr lang="en-US" sz="2800" dirty="0"/>
              <a:t>The different types of gears used are:</a:t>
            </a:r>
          </a:p>
          <a:p>
            <a:pPr eaLnBrk="1" hangingPunct="1">
              <a:lnSpc>
                <a:spcPct val="110000"/>
              </a:lnSpc>
              <a:buFontTx/>
              <a:buNone/>
            </a:pPr>
            <a:r>
              <a:rPr lang="en-US" sz="2800" dirty="0"/>
              <a:t>1. </a:t>
            </a:r>
            <a:r>
              <a:rPr lang="en-US" sz="2800" dirty="0">
                <a:solidFill>
                  <a:srgbClr val="0000FF"/>
                </a:solidFill>
              </a:rPr>
              <a:t>Spur Gears</a:t>
            </a:r>
            <a:r>
              <a:rPr lang="en-US" sz="2800" dirty="0"/>
              <a:t>       - </a:t>
            </a:r>
            <a:r>
              <a:rPr lang="en-US" sz="2400" dirty="0">
                <a:solidFill>
                  <a:srgbClr val="996633"/>
                </a:solidFill>
              </a:rPr>
              <a:t>For Parallel Axes shafts</a:t>
            </a:r>
            <a:r>
              <a:rPr lang="en-US" sz="2800" dirty="0"/>
              <a:t>.</a:t>
            </a:r>
          </a:p>
          <a:p>
            <a:pPr eaLnBrk="1" hangingPunct="1">
              <a:lnSpc>
                <a:spcPct val="110000"/>
              </a:lnSpc>
              <a:buFontTx/>
              <a:buNone/>
            </a:pPr>
            <a:r>
              <a:rPr lang="en-US" sz="2800" dirty="0"/>
              <a:t>2. </a:t>
            </a:r>
            <a:r>
              <a:rPr lang="en-US" sz="2800" dirty="0">
                <a:solidFill>
                  <a:srgbClr val="0000FF"/>
                </a:solidFill>
              </a:rPr>
              <a:t>Helical Gears</a:t>
            </a:r>
            <a:r>
              <a:rPr lang="en-US" sz="2800" dirty="0"/>
              <a:t>    - </a:t>
            </a:r>
            <a:r>
              <a:rPr lang="en-US" sz="2400" dirty="0">
                <a:solidFill>
                  <a:srgbClr val="996633"/>
                </a:solidFill>
              </a:rPr>
              <a:t>For both Parallel and Non-parallel       </a:t>
            </a:r>
          </a:p>
          <a:p>
            <a:pPr eaLnBrk="1" hangingPunct="1">
              <a:lnSpc>
                <a:spcPct val="110000"/>
              </a:lnSpc>
              <a:buFontTx/>
              <a:buNone/>
            </a:pPr>
            <a:r>
              <a:rPr lang="en-US" sz="2400" dirty="0">
                <a:solidFill>
                  <a:srgbClr val="996633"/>
                </a:solidFill>
              </a:rPr>
              <a:t>                                      and non-intersecting axes shafts.</a:t>
            </a:r>
            <a:r>
              <a:rPr lang="en-US" sz="2800" dirty="0">
                <a:solidFill>
                  <a:srgbClr val="996633"/>
                </a:solidFill>
              </a:rPr>
              <a:t> </a:t>
            </a:r>
          </a:p>
          <a:p>
            <a:pPr eaLnBrk="1" hangingPunct="1">
              <a:lnSpc>
                <a:spcPct val="110000"/>
              </a:lnSpc>
              <a:buFontTx/>
              <a:buNone/>
            </a:pPr>
            <a:r>
              <a:rPr lang="en-US" sz="2800" dirty="0"/>
              <a:t>3. </a:t>
            </a:r>
            <a:r>
              <a:rPr lang="en-US" sz="2800" dirty="0">
                <a:solidFill>
                  <a:srgbClr val="0000FF"/>
                </a:solidFill>
              </a:rPr>
              <a:t>Spiral Gears</a:t>
            </a:r>
            <a:r>
              <a:rPr lang="en-US" sz="2800" dirty="0"/>
              <a:t>      - </a:t>
            </a:r>
            <a:r>
              <a:rPr lang="en-US" sz="2400" dirty="0">
                <a:solidFill>
                  <a:srgbClr val="996633"/>
                </a:solidFill>
              </a:rPr>
              <a:t>For Non-parallel and Non-intersecting  		               axes shafts.</a:t>
            </a:r>
          </a:p>
          <a:p>
            <a:pPr eaLnBrk="1" hangingPunct="1">
              <a:lnSpc>
                <a:spcPct val="110000"/>
              </a:lnSpc>
              <a:buFontTx/>
              <a:buNone/>
            </a:pPr>
            <a:r>
              <a:rPr lang="en-US" sz="2800" dirty="0"/>
              <a:t>4. </a:t>
            </a:r>
            <a:r>
              <a:rPr lang="en-US" sz="2800" dirty="0">
                <a:solidFill>
                  <a:srgbClr val="0000FF"/>
                </a:solidFill>
              </a:rPr>
              <a:t>Bevel Gears</a:t>
            </a:r>
            <a:r>
              <a:rPr lang="en-US" sz="2800" dirty="0"/>
              <a:t>       - </a:t>
            </a:r>
            <a:r>
              <a:rPr lang="en-US" sz="2400" dirty="0">
                <a:solidFill>
                  <a:srgbClr val="996633"/>
                </a:solidFill>
              </a:rPr>
              <a:t>For Intersecting Axes shafts.</a:t>
            </a:r>
          </a:p>
          <a:p>
            <a:pPr eaLnBrk="1" hangingPunct="1">
              <a:lnSpc>
                <a:spcPct val="110000"/>
              </a:lnSpc>
              <a:buFontTx/>
              <a:buNone/>
            </a:pPr>
            <a:r>
              <a:rPr lang="en-US" sz="2800" dirty="0"/>
              <a:t>5. </a:t>
            </a:r>
            <a:r>
              <a:rPr lang="en-US" sz="2800" dirty="0">
                <a:solidFill>
                  <a:srgbClr val="0000FF"/>
                </a:solidFill>
              </a:rPr>
              <a:t>Worm Gears      </a:t>
            </a:r>
            <a:r>
              <a:rPr lang="en-US" sz="2800" dirty="0"/>
              <a:t>- </a:t>
            </a:r>
            <a:r>
              <a:rPr lang="en-US" sz="2400" dirty="0">
                <a:solidFill>
                  <a:srgbClr val="996633"/>
                </a:solidFill>
              </a:rPr>
              <a:t>For Non-Parallel and Non-co-planar 			                 axes shafts.</a:t>
            </a:r>
          </a:p>
          <a:p>
            <a:pPr eaLnBrk="1" hangingPunct="1">
              <a:lnSpc>
                <a:spcPct val="110000"/>
              </a:lnSpc>
              <a:buFontTx/>
              <a:buNone/>
            </a:pPr>
            <a:r>
              <a:rPr lang="en-US" sz="2800" dirty="0"/>
              <a:t>6. </a:t>
            </a:r>
            <a:r>
              <a:rPr lang="en-US" sz="2800" dirty="0">
                <a:solidFill>
                  <a:srgbClr val="0000FF"/>
                </a:solidFill>
              </a:rPr>
              <a:t>Rack and Pinion</a:t>
            </a:r>
            <a:r>
              <a:rPr lang="en-US" sz="2800" dirty="0"/>
              <a:t> - </a:t>
            </a:r>
            <a:r>
              <a:rPr lang="en-US" sz="2400" dirty="0">
                <a:solidFill>
                  <a:srgbClr val="996633"/>
                </a:solidFill>
              </a:rPr>
              <a:t>For converting Rotary motion into  			                  linear motion.</a:t>
            </a:r>
          </a:p>
        </p:txBody>
      </p:sp>
      <p:sp>
        <p:nvSpPr>
          <p:cNvPr id="16387" name="Text Box 4"/>
          <p:cNvSpPr txBox="1">
            <a:spLocks noChangeArrowheads="1"/>
          </p:cNvSpPr>
          <p:nvPr/>
        </p:nvSpPr>
        <p:spPr bwMode="auto">
          <a:xfrm>
            <a:off x="457200" y="228600"/>
            <a:ext cx="3046413" cy="579438"/>
          </a:xfrm>
          <a:prstGeom prst="rect">
            <a:avLst/>
          </a:prstGeom>
          <a:noFill/>
          <a:ln w="9525">
            <a:noFill/>
            <a:miter lim="800000"/>
            <a:headEnd/>
            <a:tailEnd/>
          </a:ln>
        </p:spPr>
        <p:txBody>
          <a:bodyPr wrap="none">
            <a:spAutoFit/>
          </a:bodyPr>
          <a:lstStyle/>
          <a:p>
            <a:r>
              <a:rPr lang="en-US" sz="3200" b="1">
                <a:solidFill>
                  <a:srgbClr val="FF0066"/>
                </a:solidFill>
              </a:rPr>
              <a:t>Types of gears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37235647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b"/>
          <p:cNvPicPr>
            <a:picLocks noGrp="1" noChangeAspect="1" noChangeArrowheads="1"/>
          </p:cNvPicPr>
          <p:nvPr>
            <p:ph/>
          </p:nvPr>
        </p:nvPicPr>
        <p:blipFill>
          <a:blip r:embed="rId3">
            <a:lum bright="-42000" contrast="72000"/>
            <a:grayscl/>
            <a:biLevel thresh="50000"/>
          </a:blip>
          <a:srcRect/>
          <a:stretch>
            <a:fillRect/>
          </a:stretch>
        </p:blipFill>
        <p:spPr>
          <a:xfrm>
            <a:off x="533400" y="552450"/>
            <a:ext cx="8226425" cy="4857750"/>
          </a:xfrm>
          <a:noFill/>
        </p:spPr>
      </p:pic>
      <p:sp>
        <p:nvSpPr>
          <p:cNvPr id="17411" name="Rectangle 3"/>
          <p:cNvSpPr>
            <a:spLocks noChangeArrowheads="1"/>
          </p:cNvSpPr>
          <p:nvPr/>
        </p:nvSpPr>
        <p:spPr bwMode="auto">
          <a:xfrm>
            <a:off x="228600" y="-20638"/>
            <a:ext cx="3046413" cy="579438"/>
          </a:xfrm>
          <a:prstGeom prst="rect">
            <a:avLst/>
          </a:prstGeom>
          <a:noFill/>
          <a:ln w="9525">
            <a:noFill/>
            <a:miter lim="800000"/>
            <a:headEnd/>
            <a:tailEnd/>
          </a:ln>
        </p:spPr>
        <p:txBody>
          <a:bodyPr wrap="none">
            <a:spAutoFit/>
          </a:bodyPr>
          <a:lstStyle/>
          <a:p>
            <a:r>
              <a:rPr lang="en-US" sz="3200" b="1">
                <a:solidFill>
                  <a:srgbClr val="FF0066"/>
                </a:solidFill>
              </a:rPr>
              <a:t>Types of gears</a:t>
            </a:r>
          </a:p>
        </p:txBody>
      </p:sp>
      <p:sp>
        <p:nvSpPr>
          <p:cNvPr id="4" name="Slide Number Placeholder 3"/>
          <p:cNvSpPr>
            <a:spLocks noGrp="1"/>
          </p:cNvSpPr>
          <p:nvPr>
            <p:ph type="sldNum" sz="quarter" idx="12"/>
          </p:nvPr>
        </p:nvSpPr>
        <p:spPr/>
        <p:txBody>
          <a:bodyPr/>
          <a:lstStyle/>
          <a:p>
            <a:pPr>
              <a:defRPr/>
            </a:pPr>
            <a:fld id="{D59931C8-8E60-4DD8-9F2F-0B00BDF32C1C}" type="slidenum">
              <a:rPr lang="en-US" smtClean="0"/>
              <a:pPr>
                <a:defRPr/>
              </a:pPr>
              <a:t>118</a:t>
            </a:fld>
            <a:endParaRPr lang="en-US"/>
          </a:p>
        </p:txBody>
      </p:sp>
    </p:spTree>
    <p:extLst>
      <p:ext uri="{BB962C8B-B14F-4D97-AF65-F5344CB8AC3E}">
        <p14:creationId xmlns:p14="http://schemas.microsoft.com/office/powerpoint/2010/main" val="16019409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439A7A5-5E90-48ED-B6A2-80BC2ACAE46D}"/>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1B338441-9C57-420A-9657-762A9131787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DF92A6F-6267-42C4-BAAF-7E22FE62BFE5}"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5058" name="Picture 2" descr="2020.05.17(pm): Mechanical element - Gear - SEONGJUHONG">
            <a:extLst>
              <a:ext uri="{FF2B5EF4-FFF2-40B4-BE49-F238E27FC236}">
                <a16:creationId xmlns:a16="http://schemas.microsoft.com/office/drawing/2014/main" id="{A227B756-C468-421C-AEDB-C8D7F51F0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5" y="387966"/>
            <a:ext cx="8572810" cy="573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615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35ECC9-3F05-4225-BF13-5EF1443E2FD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2ABBFE98-087C-4838-ABBD-F7D97A2315C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5058" name="Picture 2" descr="Belt tensioner systems for belt drives - tec-science">
            <a:extLst>
              <a:ext uri="{FF2B5EF4-FFF2-40B4-BE49-F238E27FC236}">
                <a16:creationId xmlns:a16="http://schemas.microsoft.com/office/drawing/2014/main" id="{0DCF2D93-993E-4547-8527-0EA7F121D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83" y="817921"/>
            <a:ext cx="8544233" cy="480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6161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xfrm>
            <a:off x="457200" y="685800"/>
            <a:ext cx="8153400" cy="5440363"/>
          </a:xfrm>
        </p:spPr>
        <p:txBody>
          <a:bodyPr/>
          <a:lstStyle/>
          <a:p>
            <a:pPr eaLnBrk="1" hangingPunct="1">
              <a:buFontTx/>
              <a:buNone/>
            </a:pPr>
            <a:r>
              <a:rPr lang="en-US" b="1">
                <a:solidFill>
                  <a:srgbClr val="0000CC"/>
                </a:solidFill>
              </a:rPr>
              <a:t>Spur Gears</a:t>
            </a:r>
          </a:p>
          <a:p>
            <a:pPr eaLnBrk="1" hangingPunct="1">
              <a:buFontTx/>
              <a:buNone/>
            </a:pPr>
            <a:r>
              <a:rPr lang="en-US" sz="2900" b="1">
                <a:solidFill>
                  <a:srgbClr val="996633"/>
                </a:solidFill>
              </a:rPr>
              <a:t>Applications</a:t>
            </a:r>
            <a:r>
              <a:rPr lang="en-US" b="1">
                <a:solidFill>
                  <a:srgbClr val="996633"/>
                </a:solidFill>
              </a:rPr>
              <a:t>:</a:t>
            </a:r>
          </a:p>
          <a:p>
            <a:pPr eaLnBrk="1" hangingPunct="1">
              <a:lnSpc>
                <a:spcPct val="200000"/>
              </a:lnSpc>
              <a:buFontTx/>
              <a:buChar char="o"/>
            </a:pPr>
            <a:r>
              <a:rPr lang="en-US" sz="2500"/>
              <a:t>Machine tools</a:t>
            </a:r>
          </a:p>
          <a:p>
            <a:pPr eaLnBrk="1" hangingPunct="1">
              <a:lnSpc>
                <a:spcPct val="200000"/>
              </a:lnSpc>
              <a:buFontTx/>
              <a:buChar char="o"/>
            </a:pPr>
            <a:r>
              <a:rPr lang="en-US" sz="2500"/>
              <a:t>Automobile gear boxes</a:t>
            </a:r>
          </a:p>
          <a:p>
            <a:pPr eaLnBrk="1" hangingPunct="1">
              <a:lnSpc>
                <a:spcPct val="200000"/>
              </a:lnSpc>
              <a:buFontTx/>
              <a:buChar char="o"/>
            </a:pPr>
            <a:r>
              <a:rPr lang="en-US" sz="2500"/>
              <a:t>All general cases of power transmission where gear drives are preferred.</a:t>
            </a:r>
          </a:p>
        </p:txBody>
      </p:sp>
      <p:pic>
        <p:nvPicPr>
          <p:cNvPr id="18436" name="Picture 4" descr="spur"/>
          <p:cNvPicPr>
            <a:picLocks noChangeAspect="1" noChangeArrowheads="1"/>
          </p:cNvPicPr>
          <p:nvPr/>
        </p:nvPicPr>
        <p:blipFill>
          <a:blip r:embed="rId3"/>
          <a:srcRect/>
          <a:stretch>
            <a:fillRect/>
          </a:stretch>
        </p:blipFill>
        <p:spPr bwMode="auto">
          <a:xfrm>
            <a:off x="3886200" y="651182"/>
            <a:ext cx="2829963" cy="2930219"/>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Tree>
    <p:extLst>
      <p:ext uri="{BB962C8B-B14F-4D97-AF65-F5344CB8AC3E}">
        <p14:creationId xmlns:p14="http://schemas.microsoft.com/office/powerpoint/2010/main" val="13170838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0"/>
            <a:ext cx="8229600" cy="1143000"/>
          </a:xfrm>
        </p:spPr>
        <p:txBody>
          <a:bodyPr/>
          <a:lstStyle/>
          <a:p>
            <a:r>
              <a:rPr lang="en-US" dirty="0"/>
              <a:t>Spur Gear</a:t>
            </a:r>
          </a:p>
        </p:txBody>
      </p:sp>
      <p:sp>
        <p:nvSpPr>
          <p:cNvPr id="19459" name="Content Placeholder 2"/>
          <p:cNvSpPr>
            <a:spLocks noGrp="1"/>
          </p:cNvSpPr>
          <p:nvPr>
            <p:ph idx="1"/>
          </p:nvPr>
        </p:nvSpPr>
        <p:spPr/>
        <p:txBody>
          <a:bodyPr/>
          <a:lstStyle/>
          <a:p>
            <a:endParaRPr lang="en-US"/>
          </a:p>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pic>
        <p:nvPicPr>
          <p:cNvPr id="7" name="Picture 2" descr="Spur gears: What are they and where are they used?">
            <a:extLst>
              <a:ext uri="{FF2B5EF4-FFF2-40B4-BE49-F238E27FC236}">
                <a16:creationId xmlns:a16="http://schemas.microsoft.com/office/drawing/2014/main" id="{3D73F7A8-0534-4242-9DB3-C01E84803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52050"/>
            <a:ext cx="8476391" cy="4581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768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304C441-95DD-47C6-8301-56811B056598}"/>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C59C4D4D-38A4-429E-BEA5-1F2A6B119D35}"/>
              </a:ext>
            </a:extLst>
          </p:cNvPr>
          <p:cNvSpPr>
            <a:spLocks noGrp="1"/>
          </p:cNvSpPr>
          <p:nvPr>
            <p:ph type="sldNum" sz="quarter" idx="12"/>
          </p:nvPr>
        </p:nvSpPr>
        <p:spPr>
          <a:xfrm>
            <a:off x="6019800" y="6323020"/>
            <a:ext cx="2133600" cy="47625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DF92A6F-6267-42C4-BAAF-7E22FE62BFE5}"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1988" name="Picture 4" descr="Standard Spur Gear, Gear Module 5 by SANKOSEISAKUSHO | MISUMI online shop -  Select, configure, order">
            <a:extLst>
              <a:ext uri="{FF2B5EF4-FFF2-40B4-BE49-F238E27FC236}">
                <a16:creationId xmlns:a16="http://schemas.microsoft.com/office/drawing/2014/main" id="{AB9F5887-EC8C-4064-902F-424A446DD1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1" y="871692"/>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41990" name="Picture 6" descr="Spur gear - spur gear design, martin spur gear, spur gear pressure  angle,metric spur gears,stock spur gears, plastic spur gears, spur gear  manufacturer">
            <a:extLst>
              <a:ext uri="{FF2B5EF4-FFF2-40B4-BE49-F238E27FC236}">
                <a16:creationId xmlns:a16="http://schemas.microsoft.com/office/drawing/2014/main" id="{5E7662F9-D723-48D6-BCDB-82983D37E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463471"/>
            <a:ext cx="5626099" cy="4219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0154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a:xfrm>
            <a:off x="228600" y="47625"/>
            <a:ext cx="8610600" cy="6858000"/>
          </a:xfrm>
        </p:spPr>
        <p:txBody>
          <a:bodyPr/>
          <a:lstStyle/>
          <a:p>
            <a:pPr eaLnBrk="1" hangingPunct="1">
              <a:lnSpc>
                <a:spcPct val="80000"/>
              </a:lnSpc>
              <a:buFontTx/>
              <a:buNone/>
            </a:pPr>
            <a:r>
              <a:rPr lang="en-US" sz="2800" b="1" dirty="0">
                <a:solidFill>
                  <a:srgbClr val="996633"/>
                </a:solidFill>
              </a:rPr>
              <a:t>Helical Gears </a:t>
            </a:r>
          </a:p>
          <a:p>
            <a:pPr eaLnBrk="1" hangingPunct="1">
              <a:lnSpc>
                <a:spcPct val="150000"/>
              </a:lnSpc>
            </a:pPr>
            <a:r>
              <a:rPr lang="en-US" sz="2400" dirty="0">
                <a:solidFill>
                  <a:srgbClr val="0000FF"/>
                </a:solidFill>
              </a:rPr>
              <a:t>Teeth are cut in the form of the helix around the gear </a:t>
            </a:r>
          </a:p>
          <a:p>
            <a:pPr eaLnBrk="1" hangingPunct="1">
              <a:lnSpc>
                <a:spcPct val="150000"/>
              </a:lnSpc>
            </a:pPr>
            <a:r>
              <a:rPr lang="en-US" sz="2400" dirty="0">
                <a:solidFill>
                  <a:srgbClr val="0000FF"/>
                </a:solidFill>
              </a:rPr>
              <a:t>Contact between the mating gears will be along a curvilinear path.</a:t>
            </a:r>
          </a:p>
          <a:p>
            <a:pPr eaLnBrk="1" hangingPunct="1">
              <a:lnSpc>
                <a:spcPct val="150000"/>
              </a:lnSpc>
            </a:pPr>
            <a:r>
              <a:rPr lang="en-US" sz="2400" dirty="0">
                <a:solidFill>
                  <a:srgbClr val="0000FF"/>
                </a:solidFill>
              </a:rPr>
              <a:t>Preferred when smooth and quiet running at higher speeds are necessary. </a:t>
            </a:r>
          </a:p>
          <a:p>
            <a:pPr eaLnBrk="1" hangingPunct="1">
              <a:lnSpc>
                <a:spcPct val="150000"/>
              </a:lnSpc>
            </a:pPr>
            <a:r>
              <a:rPr lang="en-US" sz="2400" dirty="0">
                <a:solidFill>
                  <a:srgbClr val="0000FF"/>
                </a:solidFill>
              </a:rPr>
              <a:t>Generally they are used in </a:t>
            </a:r>
          </a:p>
          <a:p>
            <a:pPr eaLnBrk="1" hangingPunct="1">
              <a:lnSpc>
                <a:spcPct val="150000"/>
              </a:lnSpc>
              <a:buNone/>
            </a:pPr>
            <a:r>
              <a:rPr lang="en-US" sz="2400" dirty="0">
                <a:solidFill>
                  <a:srgbClr val="0000FF"/>
                </a:solidFill>
              </a:rPr>
              <a:t>     automobile power transmission.</a:t>
            </a:r>
          </a:p>
          <a:p>
            <a:pPr eaLnBrk="1" hangingPunct="1">
              <a:lnSpc>
                <a:spcPct val="150000"/>
              </a:lnSpc>
              <a:buFontTx/>
              <a:buNone/>
            </a:pPr>
            <a:endParaRPr lang="en-US" sz="2400" b="1" dirty="0">
              <a:solidFill>
                <a:srgbClr val="996633"/>
              </a:solidFill>
            </a:endParaRPr>
          </a:p>
        </p:txBody>
      </p:sp>
      <p:pic>
        <p:nvPicPr>
          <p:cNvPr id="21507" name="Picture 3" descr="helical"/>
          <p:cNvPicPr>
            <a:picLocks noChangeAspect="1" noChangeArrowheads="1"/>
          </p:cNvPicPr>
          <p:nvPr/>
        </p:nvPicPr>
        <p:blipFill>
          <a:blip r:embed="rId3"/>
          <a:srcRect/>
          <a:stretch>
            <a:fillRect/>
          </a:stretch>
        </p:blipFill>
        <p:spPr bwMode="auto">
          <a:xfrm>
            <a:off x="5029200" y="3276600"/>
            <a:ext cx="3962400" cy="34290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123</a:t>
            </a:fld>
            <a:endParaRPr lang="en-US"/>
          </a:p>
        </p:txBody>
      </p:sp>
    </p:spTree>
    <p:extLst>
      <p:ext uri="{BB962C8B-B14F-4D97-AF65-F5344CB8AC3E}">
        <p14:creationId xmlns:p14="http://schemas.microsoft.com/office/powerpoint/2010/main" val="1372935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t>Helical Gear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124</a:t>
            </a:fld>
            <a:endParaRPr lang="en-US"/>
          </a:p>
        </p:txBody>
      </p:sp>
      <p:pic>
        <p:nvPicPr>
          <p:cNvPr id="44034" name="Picture 2" descr="Silver Industrial Spur Helical Gear, Packaging Type: Box, | ID: 20641876088">
            <a:extLst>
              <a:ext uri="{FF2B5EF4-FFF2-40B4-BE49-F238E27FC236}">
                <a16:creationId xmlns:a16="http://schemas.microsoft.com/office/drawing/2014/main" id="{57A55C43-2447-46A0-A9AF-3EAE9F196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55" y="1417638"/>
            <a:ext cx="428625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559 Helical Gear Stock Photos and Images - 123RF">
            <a:extLst>
              <a:ext uri="{FF2B5EF4-FFF2-40B4-BE49-F238E27FC236}">
                <a16:creationId xmlns:a16="http://schemas.microsoft.com/office/drawing/2014/main" id="{3008482C-BA18-41EE-8222-1125D412E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785" y="1551346"/>
            <a:ext cx="4286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0760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9A7540D-C44E-4239-863D-8F88A276CEAD}"/>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0EC6A45E-EE8C-4783-84F3-68F911A97AF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6082" name="Picture 2" descr="Calculate and model spur and helical gears by Cad_authority | Fiverr">
            <a:extLst>
              <a:ext uri="{FF2B5EF4-FFF2-40B4-BE49-F238E27FC236}">
                <a16:creationId xmlns:a16="http://schemas.microsoft.com/office/drawing/2014/main" id="{95298A6A-072F-49EC-B245-F1AE20D42F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39" r="5430"/>
          <a:stretch/>
        </p:blipFill>
        <p:spPr bwMode="auto">
          <a:xfrm>
            <a:off x="290051" y="550707"/>
            <a:ext cx="8563897" cy="545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4258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04800" y="457200"/>
            <a:ext cx="8229600" cy="563563"/>
          </a:xfrm>
        </p:spPr>
        <p:txBody>
          <a:bodyPr>
            <a:normAutofit fontScale="90000"/>
          </a:bodyPr>
          <a:lstStyle/>
          <a:p>
            <a:pPr algn="l" eaLnBrk="1" hangingPunct="1"/>
            <a:r>
              <a:rPr lang="en-US" sz="3200" b="1">
                <a:solidFill>
                  <a:srgbClr val="996633"/>
                </a:solidFill>
              </a:rPr>
              <a:t>Bevel gears</a:t>
            </a:r>
            <a:r>
              <a:rPr lang="en-US" sz="3200"/>
              <a:t> </a:t>
            </a:r>
          </a:p>
        </p:txBody>
      </p:sp>
      <p:sp>
        <p:nvSpPr>
          <p:cNvPr id="26627" name="Rectangle 3"/>
          <p:cNvSpPr>
            <a:spLocks noGrp="1" noChangeArrowheads="1"/>
          </p:cNvSpPr>
          <p:nvPr>
            <p:ph type="body" idx="1"/>
          </p:nvPr>
        </p:nvSpPr>
        <p:spPr>
          <a:xfrm>
            <a:off x="304800" y="1066800"/>
            <a:ext cx="8382000" cy="5638800"/>
          </a:xfrm>
        </p:spPr>
        <p:txBody>
          <a:bodyPr/>
          <a:lstStyle/>
          <a:p>
            <a:pPr eaLnBrk="1" hangingPunct="1">
              <a:lnSpc>
                <a:spcPct val="180000"/>
              </a:lnSpc>
            </a:pPr>
            <a:r>
              <a:rPr lang="en-US" sz="2400" dirty="0">
                <a:solidFill>
                  <a:srgbClr val="0000FF"/>
                </a:solidFill>
              </a:rPr>
              <a:t>Used when the </a:t>
            </a:r>
            <a:r>
              <a:rPr lang="en-US" sz="2400" dirty="0">
                <a:solidFill>
                  <a:srgbClr val="0000CC"/>
                </a:solidFill>
              </a:rPr>
              <a:t>axes</a:t>
            </a:r>
            <a:r>
              <a:rPr lang="en-US" sz="2400" dirty="0">
                <a:solidFill>
                  <a:srgbClr val="0000FF"/>
                </a:solidFill>
              </a:rPr>
              <a:t> of the two shafts are </a:t>
            </a:r>
            <a:r>
              <a:rPr lang="en-US" sz="2400" dirty="0">
                <a:solidFill>
                  <a:srgbClr val="0000CC"/>
                </a:solidFill>
              </a:rPr>
              <a:t>inclined</a:t>
            </a:r>
            <a:r>
              <a:rPr lang="en-US" sz="2400" dirty="0">
                <a:solidFill>
                  <a:srgbClr val="0000FF"/>
                </a:solidFill>
              </a:rPr>
              <a:t> to one another, and </a:t>
            </a:r>
            <a:r>
              <a:rPr lang="en-US" sz="2400" dirty="0">
                <a:solidFill>
                  <a:srgbClr val="0000CC"/>
                </a:solidFill>
              </a:rPr>
              <a:t>intersect</a:t>
            </a:r>
            <a:r>
              <a:rPr lang="en-US" sz="2400" dirty="0">
                <a:solidFill>
                  <a:srgbClr val="0000FF"/>
                </a:solidFill>
              </a:rPr>
              <a:t> when produced. </a:t>
            </a:r>
          </a:p>
          <a:p>
            <a:pPr eaLnBrk="1" hangingPunct="1">
              <a:lnSpc>
                <a:spcPct val="180000"/>
              </a:lnSpc>
            </a:pPr>
            <a:r>
              <a:rPr lang="en-US" sz="2400" dirty="0">
                <a:solidFill>
                  <a:srgbClr val="0000FF"/>
                </a:solidFill>
              </a:rPr>
              <a:t>Teeth are cut on the </a:t>
            </a:r>
            <a:r>
              <a:rPr lang="en-US" sz="2400" dirty="0">
                <a:solidFill>
                  <a:srgbClr val="0000CC"/>
                </a:solidFill>
              </a:rPr>
              <a:t>conical</a:t>
            </a:r>
            <a:r>
              <a:rPr lang="en-US" sz="2400" dirty="0">
                <a:solidFill>
                  <a:srgbClr val="0000FF"/>
                </a:solidFill>
              </a:rPr>
              <a:t> surfaces. </a:t>
            </a:r>
          </a:p>
          <a:p>
            <a:pPr eaLnBrk="1" hangingPunct="1">
              <a:lnSpc>
                <a:spcPct val="180000"/>
              </a:lnSpc>
            </a:pPr>
            <a:r>
              <a:rPr lang="en-US" sz="2400" dirty="0">
                <a:solidFill>
                  <a:srgbClr val="0000FF"/>
                </a:solidFill>
              </a:rPr>
              <a:t>The most common examples of power transmission are those in </a:t>
            </a:r>
            <a:r>
              <a:rPr lang="en-US" sz="2400" dirty="0">
                <a:solidFill>
                  <a:srgbClr val="0000CC"/>
                </a:solidFill>
              </a:rPr>
              <a:t>which the axes of the two </a:t>
            </a:r>
          </a:p>
          <a:p>
            <a:pPr eaLnBrk="1" hangingPunct="1">
              <a:lnSpc>
                <a:spcPct val="180000"/>
              </a:lnSpc>
              <a:buNone/>
            </a:pPr>
            <a:r>
              <a:rPr lang="en-US" sz="2400" dirty="0">
                <a:solidFill>
                  <a:srgbClr val="0000CC"/>
                </a:solidFill>
              </a:rPr>
              <a:t>   shafts are at right angles to each other.</a:t>
            </a:r>
            <a:endParaRPr lang="en-US" sz="2700" dirty="0">
              <a:solidFill>
                <a:srgbClr val="0000CC"/>
              </a:solidFill>
            </a:endParaRPr>
          </a:p>
          <a:p>
            <a:pPr eaLnBrk="1" hangingPunct="1">
              <a:lnSpc>
                <a:spcPct val="120000"/>
              </a:lnSpc>
              <a:buFontTx/>
              <a:buNone/>
            </a:pPr>
            <a:endParaRPr lang="en-US" sz="2700" b="1" dirty="0">
              <a:solidFill>
                <a:srgbClr val="0000CC"/>
              </a:solidFill>
            </a:endParaRPr>
          </a:p>
        </p:txBody>
      </p:sp>
      <p:grpSp>
        <p:nvGrpSpPr>
          <p:cNvPr id="2" name="Group 7"/>
          <p:cNvGrpSpPr>
            <a:grpSpLocks/>
          </p:cNvGrpSpPr>
          <p:nvPr/>
        </p:nvGrpSpPr>
        <p:grpSpPr bwMode="auto">
          <a:xfrm>
            <a:off x="5334000" y="4038600"/>
            <a:ext cx="3810000" cy="5334000"/>
            <a:chOff x="3360" y="2928"/>
            <a:chExt cx="1796" cy="3864"/>
          </a:xfrm>
        </p:grpSpPr>
        <p:pic>
          <p:nvPicPr>
            <p:cNvPr id="26629" name="Picture 5" descr="bevel1"/>
            <p:cNvPicPr>
              <a:picLocks noChangeAspect="1" noChangeArrowheads="1"/>
            </p:cNvPicPr>
            <p:nvPr/>
          </p:nvPicPr>
          <p:blipFill>
            <a:blip r:embed="rId3"/>
            <a:srcRect/>
            <a:stretch>
              <a:fillRect/>
            </a:stretch>
          </p:blipFill>
          <p:spPr bwMode="auto">
            <a:xfrm>
              <a:off x="3360" y="3109"/>
              <a:ext cx="1727" cy="1197"/>
            </a:xfrm>
            <a:prstGeom prst="rect">
              <a:avLst/>
            </a:prstGeom>
            <a:solidFill>
              <a:schemeClr val="bg1"/>
            </a:solidFill>
            <a:ln w="9525">
              <a:noFill/>
              <a:miter lim="800000"/>
              <a:headEnd/>
              <a:tailEnd/>
            </a:ln>
          </p:spPr>
        </p:pic>
        <p:sp>
          <p:nvSpPr>
            <p:cNvPr id="26630" name="Text Box 6"/>
            <p:cNvSpPr txBox="1">
              <a:spLocks noChangeAspect="1" noChangeArrowheads="1"/>
            </p:cNvSpPr>
            <p:nvPr/>
          </p:nvSpPr>
          <p:spPr bwMode="auto">
            <a:xfrm>
              <a:off x="5040" y="2928"/>
              <a:ext cx="116" cy="3864"/>
            </a:xfrm>
            <a:prstGeom prst="rect">
              <a:avLst/>
            </a:prstGeom>
            <a:solidFill>
              <a:schemeClr val="bg1"/>
            </a:solidFill>
            <a:ln w="9525" algn="ctr">
              <a:noFill/>
              <a:miter lim="800000"/>
              <a:headEnd/>
              <a:tailEnd/>
            </a:ln>
          </p:spPr>
          <p:txBody>
            <a:bodyPr>
              <a:spAutoFit/>
            </a:bodyPr>
            <a:lstStyle/>
            <a:p>
              <a:r>
                <a:rPr lang="en-US">
                  <a:solidFill>
                    <a:schemeClr val="bg1"/>
                  </a:solidFill>
                </a:rPr>
                <a:t>C</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grpSp>
      <p:sp>
        <p:nvSpPr>
          <p:cNvPr id="7" name="Slide Number Placeholder 6"/>
          <p:cNvSpPr>
            <a:spLocks noGrp="1"/>
          </p:cNvSpPr>
          <p:nvPr>
            <p:ph type="sldNum" sz="quarter" idx="12"/>
          </p:nvPr>
        </p:nvSpPr>
        <p:spPr/>
        <p:txBody>
          <a:bodyPr/>
          <a:lstStyle/>
          <a:p>
            <a:fld id="{B6F15528-21DE-4FAA-801E-634DDDAF4B2B}" type="slidenum">
              <a:rPr lang="en-US" smtClean="0"/>
              <a:pPr/>
              <a:t>126</a:t>
            </a:fld>
            <a:endParaRPr lang="en-US"/>
          </a:p>
        </p:txBody>
      </p:sp>
    </p:spTree>
    <p:extLst>
      <p:ext uri="{BB962C8B-B14F-4D97-AF65-F5344CB8AC3E}">
        <p14:creationId xmlns:p14="http://schemas.microsoft.com/office/powerpoint/2010/main" val="13865744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t>Bevel Gear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127</a:t>
            </a:fld>
            <a:endParaRPr lang="en-US"/>
          </a:p>
        </p:txBody>
      </p:sp>
      <p:pic>
        <p:nvPicPr>
          <p:cNvPr id="48130" name="Picture 2" descr="Bevel gear made of steel module 3 56 teeth i=3.5:1 milled SKU: 36148500 -  Maedler North America">
            <a:extLst>
              <a:ext uri="{FF2B5EF4-FFF2-40B4-BE49-F238E27FC236}">
                <a16:creationId xmlns:a16="http://schemas.microsoft.com/office/drawing/2014/main" id="{3BA179C4-A831-4D02-98AC-9E54DFAF0EA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458" b="10967"/>
          <a:stretch/>
        </p:blipFill>
        <p:spPr bwMode="auto">
          <a:xfrm>
            <a:off x="239246" y="1417638"/>
            <a:ext cx="5027572" cy="405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895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BB71AF-6703-47D7-AA46-67D0F5B48B18}"/>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B283E641-5342-4ACF-84A8-9F638688D8A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9154" name="Picture 2" descr="Straight Bevel Gears in Chennai at best price by National Gears - Justdial">
            <a:extLst>
              <a:ext uri="{FF2B5EF4-FFF2-40B4-BE49-F238E27FC236}">
                <a16:creationId xmlns:a16="http://schemas.microsoft.com/office/drawing/2014/main" id="{77196EA8-A96B-486E-BADE-5DDF6ABE2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723" y="359491"/>
            <a:ext cx="5704553" cy="570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7214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74638"/>
            <a:ext cx="8229600" cy="411162"/>
          </a:xfrm>
        </p:spPr>
        <p:txBody>
          <a:bodyPr>
            <a:normAutofit fontScale="90000"/>
          </a:bodyPr>
          <a:lstStyle/>
          <a:p>
            <a:pPr algn="l" eaLnBrk="1" hangingPunct="1"/>
            <a:r>
              <a:rPr lang="en-US" sz="3200" b="1">
                <a:solidFill>
                  <a:srgbClr val="996633"/>
                </a:solidFill>
              </a:rPr>
              <a:t>Spiral Gears</a:t>
            </a:r>
            <a:r>
              <a:rPr lang="en-US" sz="4000"/>
              <a:t> </a:t>
            </a:r>
          </a:p>
        </p:txBody>
      </p:sp>
      <p:sp>
        <p:nvSpPr>
          <p:cNvPr id="24579" name="Rectangle 3"/>
          <p:cNvSpPr>
            <a:spLocks noGrp="1" noChangeArrowheads="1"/>
          </p:cNvSpPr>
          <p:nvPr>
            <p:ph type="body" idx="1"/>
          </p:nvPr>
        </p:nvSpPr>
        <p:spPr>
          <a:xfrm>
            <a:off x="457200" y="762000"/>
            <a:ext cx="8305800" cy="5791200"/>
          </a:xfrm>
        </p:spPr>
        <p:txBody>
          <a:bodyPr>
            <a:normAutofit fontScale="92500" lnSpcReduction="10000"/>
          </a:bodyPr>
          <a:lstStyle/>
          <a:p>
            <a:pPr eaLnBrk="1" hangingPunct="1">
              <a:lnSpc>
                <a:spcPct val="200000"/>
              </a:lnSpc>
            </a:pPr>
            <a:r>
              <a:rPr lang="en-US" sz="2800" dirty="0">
                <a:solidFill>
                  <a:srgbClr val="0000FF"/>
                </a:solidFill>
              </a:rPr>
              <a:t>Used to connect </a:t>
            </a:r>
            <a:r>
              <a:rPr lang="en-US" sz="2800" i="1" dirty="0"/>
              <a:t>only</a:t>
            </a:r>
            <a:r>
              <a:rPr lang="en-US" sz="2800" dirty="0">
                <a:solidFill>
                  <a:srgbClr val="0000FF"/>
                </a:solidFill>
              </a:rPr>
              <a:t> </a:t>
            </a:r>
            <a:r>
              <a:rPr lang="en-US" sz="2800" dirty="0"/>
              <a:t>two</a:t>
            </a:r>
            <a:r>
              <a:rPr lang="en-US" sz="2800" dirty="0">
                <a:solidFill>
                  <a:srgbClr val="0000FF"/>
                </a:solidFill>
              </a:rPr>
              <a:t> non-parallel, non-intersecting shafts </a:t>
            </a:r>
          </a:p>
          <a:p>
            <a:pPr eaLnBrk="1" hangingPunct="1">
              <a:lnSpc>
                <a:spcPct val="200000"/>
              </a:lnSpc>
            </a:pPr>
            <a:r>
              <a:rPr lang="en-US" sz="2800" dirty="0">
                <a:solidFill>
                  <a:srgbClr val="0000FF"/>
                </a:solidFill>
              </a:rPr>
              <a:t>There is a </a:t>
            </a:r>
            <a:r>
              <a:rPr lang="en-US" sz="2800" i="1" dirty="0"/>
              <a:t>point</a:t>
            </a:r>
            <a:r>
              <a:rPr lang="en-US" sz="2800" dirty="0">
                <a:solidFill>
                  <a:srgbClr val="0000FF"/>
                </a:solidFill>
              </a:rPr>
              <a:t> contact </a:t>
            </a:r>
          </a:p>
          <a:p>
            <a:pPr eaLnBrk="1" hangingPunct="1">
              <a:lnSpc>
                <a:spcPct val="200000"/>
              </a:lnSpc>
              <a:buNone/>
            </a:pPr>
            <a:r>
              <a:rPr lang="en-US" sz="2800" dirty="0">
                <a:solidFill>
                  <a:srgbClr val="0000FF"/>
                </a:solidFill>
              </a:rPr>
              <a:t>      in spiral gears </a:t>
            </a:r>
          </a:p>
          <a:p>
            <a:pPr eaLnBrk="1" hangingPunct="1">
              <a:lnSpc>
                <a:spcPct val="200000"/>
              </a:lnSpc>
            </a:pPr>
            <a:r>
              <a:rPr lang="en-US" sz="2800" dirty="0">
                <a:solidFill>
                  <a:srgbClr val="0000FF"/>
                </a:solidFill>
              </a:rPr>
              <a:t>Because of the point contact </a:t>
            </a:r>
          </a:p>
          <a:p>
            <a:pPr eaLnBrk="1" hangingPunct="1">
              <a:lnSpc>
                <a:spcPct val="200000"/>
              </a:lnSpc>
              <a:buNone/>
            </a:pPr>
            <a:r>
              <a:rPr lang="en-US" sz="2800" dirty="0">
                <a:solidFill>
                  <a:srgbClr val="0000FF"/>
                </a:solidFill>
              </a:rPr>
              <a:t>    the spiral gears are more suitable for transmitting </a:t>
            </a:r>
            <a:r>
              <a:rPr lang="en-US" sz="2800" dirty="0"/>
              <a:t>less</a:t>
            </a:r>
            <a:r>
              <a:rPr lang="en-US" sz="2800" dirty="0">
                <a:solidFill>
                  <a:srgbClr val="0000FF"/>
                </a:solidFill>
              </a:rPr>
              <a:t> power. </a:t>
            </a:r>
          </a:p>
        </p:txBody>
      </p:sp>
      <p:pic>
        <p:nvPicPr>
          <p:cNvPr id="24580" name="Picture 4" descr="spiral"/>
          <p:cNvPicPr>
            <a:picLocks noChangeAspect="1" noChangeArrowheads="1"/>
          </p:cNvPicPr>
          <p:nvPr/>
        </p:nvPicPr>
        <p:blipFill>
          <a:blip r:embed="rId3"/>
          <a:srcRect/>
          <a:stretch>
            <a:fillRect/>
          </a:stretch>
        </p:blipFill>
        <p:spPr bwMode="auto">
          <a:xfrm>
            <a:off x="4953000" y="1524000"/>
            <a:ext cx="3657600" cy="32004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129</a:t>
            </a:fld>
            <a:endParaRPr lang="en-US"/>
          </a:p>
        </p:txBody>
      </p:sp>
    </p:spTree>
    <p:extLst>
      <p:ext uri="{BB962C8B-B14F-4D97-AF65-F5344CB8AC3E}">
        <p14:creationId xmlns:p14="http://schemas.microsoft.com/office/powerpoint/2010/main" val="1489536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9F9F5F5-250E-45CD-8AF2-23F12EBC35E8}" type="slidenum">
              <a:rPr lang="en-US"/>
              <a:pPr/>
              <a:t>13</a:t>
            </a:fld>
            <a:endParaRPr lang="en-US"/>
          </a:p>
        </p:txBody>
      </p:sp>
      <p:sp>
        <p:nvSpPr>
          <p:cNvPr id="13314" name="Rectangle 2"/>
          <p:cNvSpPr>
            <a:spLocks noGrp="1" noChangeArrowheads="1"/>
          </p:cNvSpPr>
          <p:nvPr>
            <p:ph type="title"/>
          </p:nvPr>
        </p:nvSpPr>
        <p:spPr/>
        <p:txBody>
          <a:bodyPr/>
          <a:lstStyle/>
          <a:p>
            <a:r>
              <a:rPr lang="en-US" sz="3400" b="1"/>
              <a:t>Open belt drives</a:t>
            </a:r>
          </a:p>
        </p:txBody>
      </p:sp>
      <p:sp>
        <p:nvSpPr>
          <p:cNvPr id="13315" name="Rectangle 3"/>
          <p:cNvSpPr>
            <a:spLocks noGrp="1" noChangeArrowheads="1"/>
          </p:cNvSpPr>
          <p:nvPr>
            <p:ph type="body" idx="1"/>
          </p:nvPr>
        </p:nvSpPr>
        <p:spPr/>
        <p:txBody>
          <a:bodyPr/>
          <a:lstStyle/>
          <a:p>
            <a:pPr>
              <a:buFontTx/>
              <a:buNone/>
            </a:pPr>
            <a:endParaRPr lang="en-US" b="1">
              <a:solidFill>
                <a:srgbClr val="996633"/>
              </a:solidFill>
            </a:endParaRPr>
          </a:p>
          <a:p>
            <a:pPr lvl="1">
              <a:buFontTx/>
              <a:buNone/>
            </a:pPr>
            <a:r>
              <a:rPr lang="en-US">
                <a:solidFill>
                  <a:srgbClr val="0000FF"/>
                </a:solidFill>
              </a:rPr>
              <a:t>When the shafts are placed far apart, the lower side of the belt should be the tight side and the upper side must be the slack side. </a:t>
            </a:r>
          </a:p>
          <a:p>
            <a:pPr lvl="1">
              <a:buFontTx/>
              <a:buNone/>
            </a:pPr>
            <a:endParaRPr lang="en-US">
              <a:solidFill>
                <a:schemeClr val="hlink"/>
              </a:solidFill>
            </a:endParaRPr>
          </a:p>
          <a:p>
            <a:pPr lvl="1">
              <a:buFontTx/>
              <a:buNone/>
            </a:pPr>
            <a:r>
              <a:rPr lang="en-US">
                <a:solidFill>
                  <a:schemeClr val="hlink"/>
                </a:solidFill>
              </a:rPr>
              <a:t>When the upper side becomes the slack side, it will sag due to its own weight and thus increases the arc of contact.</a:t>
            </a:r>
            <a:endParaRPr lang="en-US" sz="900"/>
          </a:p>
          <a:p>
            <a:pPr lvl="1">
              <a:buFontTx/>
              <a:buNone/>
            </a:pPr>
            <a:endParaRPr lang="en-US">
              <a:solidFill>
                <a:srgbClr val="0000FF"/>
              </a:solidFill>
            </a:endParaRPr>
          </a:p>
          <a:p>
            <a:pPr lvl="1">
              <a:buFontTx/>
              <a:buNone/>
            </a:pPr>
            <a:endParaRPr lang="en-US">
              <a:solidFill>
                <a:srgbClr val="0000FF"/>
              </a:solidFill>
            </a:endParaRPr>
          </a:p>
          <a:p>
            <a:pPr lvl="1">
              <a:buFontTx/>
              <a:buNone/>
            </a:pPr>
            <a:endParaRPr lang="en-US">
              <a:solidFill>
                <a:srgbClr val="0000FF"/>
              </a:solidFill>
            </a:endParaRPr>
          </a:p>
          <a:p>
            <a:pPr lvl="1">
              <a:buFontTx/>
              <a:buNone/>
            </a:pPr>
            <a:endParaRPr lang="en-US">
              <a:solidFill>
                <a:srgbClr val="0000FF"/>
              </a:solidFill>
            </a:endParaRPr>
          </a:p>
        </p:txBody>
      </p:sp>
    </p:spTree>
    <p:extLst>
      <p:ext uri="{BB962C8B-B14F-4D97-AF65-F5344CB8AC3E}">
        <p14:creationId xmlns:p14="http://schemas.microsoft.com/office/powerpoint/2010/main" val="38505837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477724C-EDD6-4B5D-89AE-77670699F76E}"/>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F1F42978-8C53-47D7-A354-A2836AD1C0C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7106" name="Picture 2" descr="Spiral Gear at Rs 1250/no | Spiral Bevel Gear | ID: 15239864612">
            <a:extLst>
              <a:ext uri="{FF2B5EF4-FFF2-40B4-BE49-F238E27FC236}">
                <a16:creationId xmlns:a16="http://schemas.microsoft.com/office/drawing/2014/main" id="{01BBD819-D20A-4697-A07C-1F33893BEF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49" r="20890"/>
          <a:stretch/>
        </p:blipFill>
        <p:spPr bwMode="auto">
          <a:xfrm>
            <a:off x="439993" y="634795"/>
            <a:ext cx="2684207"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7108" name="Picture 4" descr="Spiral Bevel Gear at Rs 600/piece | स्पाइरल बेवल गियर - Gagan Gears And  Transmissions, Bengaluru | ID: 16213767291">
            <a:extLst>
              <a:ext uri="{FF2B5EF4-FFF2-40B4-BE49-F238E27FC236}">
                <a16:creationId xmlns:a16="http://schemas.microsoft.com/office/drawing/2014/main" id="{1C84AF44-B65E-41AC-B377-16B3163E9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507" y="7429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0433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0"/>
            <a:ext cx="8229600" cy="639763"/>
          </a:xfrm>
        </p:spPr>
        <p:txBody>
          <a:bodyPr/>
          <a:lstStyle/>
          <a:p>
            <a:pPr algn="l" eaLnBrk="1" hangingPunct="1"/>
            <a:r>
              <a:rPr lang="en-US" sz="3200" b="1">
                <a:solidFill>
                  <a:srgbClr val="996633"/>
                </a:solidFill>
              </a:rPr>
              <a:t>Rack and Pinion</a:t>
            </a:r>
            <a:r>
              <a:rPr lang="en-US" sz="3200"/>
              <a:t> </a:t>
            </a:r>
          </a:p>
        </p:txBody>
      </p:sp>
      <p:sp>
        <p:nvSpPr>
          <p:cNvPr id="29699" name="Rectangle 3"/>
          <p:cNvSpPr>
            <a:spLocks noGrp="1" noChangeArrowheads="1"/>
          </p:cNvSpPr>
          <p:nvPr>
            <p:ph type="body" idx="1"/>
          </p:nvPr>
        </p:nvSpPr>
        <p:spPr>
          <a:xfrm>
            <a:off x="457200" y="609600"/>
            <a:ext cx="8382000" cy="6019800"/>
          </a:xfrm>
        </p:spPr>
        <p:txBody>
          <a:bodyPr/>
          <a:lstStyle/>
          <a:p>
            <a:pPr eaLnBrk="1" hangingPunct="1">
              <a:lnSpc>
                <a:spcPct val="150000"/>
              </a:lnSpc>
            </a:pPr>
            <a:r>
              <a:rPr lang="en-US" sz="2700" dirty="0">
                <a:solidFill>
                  <a:srgbClr val="0000FF"/>
                </a:solidFill>
              </a:rPr>
              <a:t>Used when a rotary motion is to be converted into a linear motion.</a:t>
            </a:r>
          </a:p>
          <a:p>
            <a:pPr eaLnBrk="1" hangingPunct="1">
              <a:lnSpc>
                <a:spcPct val="150000"/>
              </a:lnSpc>
            </a:pPr>
            <a:r>
              <a:rPr lang="en-US" sz="2700" dirty="0">
                <a:solidFill>
                  <a:srgbClr val="0000FF"/>
                </a:solidFill>
              </a:rPr>
              <a:t>Rack is a rectangular bar with a series of straight teeth cut on it.</a:t>
            </a:r>
          </a:p>
          <a:p>
            <a:pPr eaLnBrk="1" hangingPunct="1">
              <a:lnSpc>
                <a:spcPct val="150000"/>
              </a:lnSpc>
            </a:pPr>
            <a:r>
              <a:rPr lang="en-US" sz="2700" dirty="0">
                <a:solidFill>
                  <a:srgbClr val="0000FF"/>
                </a:solidFill>
              </a:rPr>
              <a:t>Small gears are called pinions.</a:t>
            </a:r>
          </a:p>
          <a:p>
            <a:pPr eaLnBrk="1" hangingPunct="1">
              <a:lnSpc>
                <a:spcPct val="150000"/>
              </a:lnSpc>
              <a:buFontTx/>
              <a:buNone/>
            </a:pPr>
            <a:r>
              <a:rPr lang="en-US" sz="2900" b="1" dirty="0">
                <a:solidFill>
                  <a:srgbClr val="996633"/>
                </a:solidFill>
              </a:rPr>
              <a:t>Application:</a:t>
            </a:r>
          </a:p>
          <a:p>
            <a:pPr eaLnBrk="1" hangingPunct="1">
              <a:lnSpc>
                <a:spcPct val="150000"/>
              </a:lnSpc>
            </a:pPr>
            <a:r>
              <a:rPr lang="en-US" sz="2700" dirty="0">
                <a:solidFill>
                  <a:srgbClr val="0000FF"/>
                </a:solidFill>
              </a:rPr>
              <a:t>Machine tools, such as, lathe, </a:t>
            </a:r>
          </a:p>
          <a:p>
            <a:pPr eaLnBrk="1" hangingPunct="1">
              <a:lnSpc>
                <a:spcPct val="150000"/>
              </a:lnSpc>
              <a:buNone/>
            </a:pPr>
            <a:r>
              <a:rPr lang="en-US" sz="2700" dirty="0">
                <a:solidFill>
                  <a:srgbClr val="0000FF"/>
                </a:solidFill>
              </a:rPr>
              <a:t>     drilling, planer machines</a:t>
            </a:r>
          </a:p>
        </p:txBody>
      </p:sp>
      <p:sp>
        <p:nvSpPr>
          <p:cNvPr id="29700" name="Text Box 8"/>
          <p:cNvSpPr txBox="1">
            <a:spLocks noChangeArrowheads="1"/>
          </p:cNvSpPr>
          <p:nvPr/>
        </p:nvSpPr>
        <p:spPr bwMode="auto">
          <a:xfrm>
            <a:off x="8305800" y="762000"/>
            <a:ext cx="381000" cy="5732463"/>
          </a:xfrm>
          <a:prstGeom prst="rect">
            <a:avLst/>
          </a:prstGeom>
          <a:solidFill>
            <a:schemeClr val="bg1"/>
          </a:solidFill>
          <a:ln w="9525" algn="ctr">
            <a:noFill/>
            <a:miter lim="800000"/>
            <a:headEnd/>
            <a:tailEnd/>
          </a:ln>
        </p:spPr>
        <p:txBody>
          <a:bodyPr>
            <a:spAutoFit/>
          </a:bodyPr>
          <a:lstStyle/>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a:p>
            <a:pPr>
              <a:spcBef>
                <a:spcPct val="50000"/>
              </a:spcBef>
            </a:pPr>
            <a:endParaRPr lang="en-US">
              <a:solidFill>
                <a:schemeClr val="bg1"/>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131</a:t>
            </a:fld>
            <a:endParaRPr lang="en-US"/>
          </a:p>
        </p:txBody>
      </p:sp>
      <p:pic>
        <p:nvPicPr>
          <p:cNvPr id="6" name="Picture 2" descr="rack"/>
          <p:cNvPicPr>
            <a:picLocks noChangeAspect="1" noChangeArrowheads="1"/>
          </p:cNvPicPr>
          <p:nvPr/>
        </p:nvPicPr>
        <p:blipFill>
          <a:blip r:embed="rId3"/>
          <a:srcRect/>
          <a:stretch>
            <a:fillRect/>
          </a:stretch>
        </p:blipFill>
        <p:spPr bwMode="auto">
          <a:xfrm>
            <a:off x="5029200" y="2590800"/>
            <a:ext cx="4114800" cy="3276600"/>
          </a:xfrm>
          <a:prstGeom prst="rect">
            <a:avLst/>
          </a:prstGeom>
          <a:noFill/>
          <a:ln w="9525">
            <a:noFill/>
            <a:miter lim="800000"/>
            <a:headEnd/>
            <a:tailEnd/>
          </a:ln>
        </p:spPr>
      </p:pic>
    </p:spTree>
    <p:extLst>
      <p:ext uri="{BB962C8B-B14F-4D97-AF65-F5344CB8AC3E}">
        <p14:creationId xmlns:p14="http://schemas.microsoft.com/office/powerpoint/2010/main" val="12778976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Rack and Pinion</a:t>
            </a:r>
          </a:p>
        </p:txBody>
      </p:sp>
      <p:pic>
        <p:nvPicPr>
          <p:cNvPr id="30723" name="Picture 5" descr="splitpinion">
            <a:hlinkClick r:id="rId2"/>
          </p:cNvPr>
          <p:cNvPicPr>
            <a:picLocks noGrp="1" noChangeAspect="1" noChangeArrowheads="1"/>
          </p:cNvPicPr>
          <p:nvPr>
            <p:ph idx="1"/>
          </p:nvPr>
        </p:nvPicPr>
        <p:blipFill>
          <a:blip r:embed="rId3"/>
          <a:srcRect/>
          <a:stretch>
            <a:fillRect/>
          </a:stretch>
        </p:blipFill>
        <p:spPr>
          <a:xfrm>
            <a:off x="649288" y="1828800"/>
            <a:ext cx="3697287" cy="3200400"/>
          </a:xfrm>
        </p:spPr>
      </p:pic>
      <p:pic>
        <p:nvPicPr>
          <p:cNvPr id="30724" name="Picture 7" descr="rackpinion">
            <a:hlinkClick r:id="rId4"/>
          </p:cNvPr>
          <p:cNvPicPr>
            <a:picLocks noChangeAspect="1" noChangeArrowheads="1"/>
          </p:cNvPicPr>
          <p:nvPr/>
        </p:nvPicPr>
        <p:blipFill>
          <a:blip r:embed="rId5"/>
          <a:srcRect/>
          <a:stretch>
            <a:fillRect/>
          </a:stretch>
        </p:blipFill>
        <p:spPr bwMode="auto">
          <a:xfrm>
            <a:off x="5181600" y="1828800"/>
            <a:ext cx="3725863" cy="33909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132</a:t>
            </a:fld>
            <a:endParaRPr lang="en-US"/>
          </a:p>
        </p:txBody>
      </p:sp>
    </p:spTree>
    <p:extLst>
      <p:ext uri="{BB962C8B-B14F-4D97-AF65-F5344CB8AC3E}">
        <p14:creationId xmlns:p14="http://schemas.microsoft.com/office/powerpoint/2010/main" val="33665252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8713EEA-5EA1-479A-B11A-B38DD0E1F1AF}"/>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6C1FBC52-CD06-4238-AD9D-81E186D3C71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0178" name="Picture 2" descr="rack and pinion | mechanics | Britannica">
            <a:extLst>
              <a:ext uri="{FF2B5EF4-FFF2-40B4-BE49-F238E27FC236}">
                <a16:creationId xmlns:a16="http://schemas.microsoft.com/office/drawing/2014/main" id="{F8D058D8-CA38-4CB6-84E8-E57203054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60" y="448444"/>
            <a:ext cx="3627488" cy="2999654"/>
          </a:xfrm>
          <a:prstGeom prst="rect">
            <a:avLst/>
          </a:prstGeom>
          <a:noFill/>
          <a:extLst>
            <a:ext uri="{909E8E84-426E-40DD-AFC4-6F175D3DCCD1}">
              <a14:hiddenFill xmlns:a14="http://schemas.microsoft.com/office/drawing/2010/main">
                <a:solidFill>
                  <a:srgbClr val="FFFFFF"/>
                </a:solidFill>
              </a14:hiddenFill>
            </a:ext>
          </a:extLst>
        </p:spPr>
      </p:pic>
      <p:pic>
        <p:nvPicPr>
          <p:cNvPr id="50180" name="Picture 4" descr="Stainless Steel Rack and Pinion, Harsh Enterprise | ID: 18174553830">
            <a:extLst>
              <a:ext uri="{FF2B5EF4-FFF2-40B4-BE49-F238E27FC236}">
                <a16:creationId xmlns:a16="http://schemas.microsoft.com/office/drawing/2014/main" id="{EC85F5C9-AE47-45ED-81E2-C54FEAFD8A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0" t="14876" r="1510" b="18648"/>
          <a:stretch/>
        </p:blipFill>
        <p:spPr bwMode="auto">
          <a:xfrm>
            <a:off x="4248866" y="405914"/>
            <a:ext cx="4512290" cy="2999654"/>
          </a:xfrm>
          <a:prstGeom prst="rect">
            <a:avLst/>
          </a:prstGeom>
          <a:noFill/>
          <a:extLst>
            <a:ext uri="{909E8E84-426E-40DD-AFC4-6F175D3DCCD1}">
              <a14:hiddenFill xmlns:a14="http://schemas.microsoft.com/office/drawing/2010/main">
                <a:solidFill>
                  <a:srgbClr val="FFFFFF"/>
                </a:solidFill>
              </a14:hiddenFill>
            </a:ext>
          </a:extLst>
        </p:spPr>
      </p:pic>
      <p:pic>
        <p:nvPicPr>
          <p:cNvPr id="50182" name="Picture 6" descr="Industrial Rack &amp;amp; Pinion Gear Set, पिनियन गियर in Rakhial, Ahmedabad , Asha  Industries | ID: 13977936448">
            <a:extLst>
              <a:ext uri="{FF2B5EF4-FFF2-40B4-BE49-F238E27FC236}">
                <a16:creationId xmlns:a16="http://schemas.microsoft.com/office/drawing/2014/main" id="{A4CF8425-65D4-497D-82D7-F760EA7028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731" b="19758"/>
          <a:stretch/>
        </p:blipFill>
        <p:spPr bwMode="auto">
          <a:xfrm>
            <a:off x="502060" y="3699054"/>
            <a:ext cx="3841052" cy="2328121"/>
          </a:xfrm>
          <a:prstGeom prst="rect">
            <a:avLst/>
          </a:prstGeom>
          <a:noFill/>
          <a:extLst>
            <a:ext uri="{909E8E84-426E-40DD-AFC4-6F175D3DCCD1}">
              <a14:hiddenFill xmlns:a14="http://schemas.microsoft.com/office/drawing/2010/main">
                <a:solidFill>
                  <a:srgbClr val="FFFFFF"/>
                </a:solidFill>
              </a14:hiddenFill>
            </a:ext>
          </a:extLst>
        </p:spPr>
      </p:pic>
      <p:pic>
        <p:nvPicPr>
          <p:cNvPr id="50184" name="Picture 8" descr="Helical Rack &amp;amp; Pinion Drive at Rs 3000/piece | Odhav | Ahmedabad| ID:  6383756962">
            <a:extLst>
              <a:ext uri="{FF2B5EF4-FFF2-40B4-BE49-F238E27FC236}">
                <a16:creationId xmlns:a16="http://schemas.microsoft.com/office/drawing/2014/main" id="{B0412608-CF9E-4F12-AF64-B89BD03FD6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2438" y="3176555"/>
            <a:ext cx="3509502" cy="350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07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74638"/>
            <a:ext cx="2971800" cy="639762"/>
          </a:xfrm>
        </p:spPr>
        <p:txBody>
          <a:bodyPr/>
          <a:lstStyle/>
          <a:p>
            <a:pPr algn="l" eaLnBrk="1" hangingPunct="1"/>
            <a:r>
              <a:rPr lang="en-US" sz="3200" b="1">
                <a:solidFill>
                  <a:srgbClr val="0000CC"/>
                </a:solidFill>
              </a:rPr>
              <a:t>Worm Gear</a:t>
            </a:r>
          </a:p>
        </p:txBody>
      </p:sp>
      <p:sp>
        <p:nvSpPr>
          <p:cNvPr id="32771" name="Rectangle 3"/>
          <p:cNvSpPr>
            <a:spLocks noGrp="1" noChangeArrowheads="1"/>
          </p:cNvSpPr>
          <p:nvPr>
            <p:ph type="body" idx="1"/>
          </p:nvPr>
        </p:nvSpPr>
        <p:spPr>
          <a:xfrm>
            <a:off x="457200" y="1066800"/>
            <a:ext cx="8153400" cy="5059363"/>
          </a:xfrm>
        </p:spPr>
        <p:txBody>
          <a:bodyPr/>
          <a:lstStyle/>
          <a:p>
            <a:pPr eaLnBrk="1" hangingPunct="1">
              <a:lnSpc>
                <a:spcPct val="200000"/>
              </a:lnSpc>
            </a:pPr>
            <a:r>
              <a:rPr lang="en-US" sz="2400" dirty="0">
                <a:solidFill>
                  <a:srgbClr val="002060"/>
                </a:solidFill>
              </a:rPr>
              <a:t>Special form of gearing in which teeth have a line contact</a:t>
            </a:r>
          </a:p>
          <a:p>
            <a:pPr eaLnBrk="1" hangingPunct="1">
              <a:lnSpc>
                <a:spcPct val="200000"/>
              </a:lnSpc>
            </a:pPr>
            <a:r>
              <a:rPr lang="en-US" sz="2400" dirty="0">
                <a:solidFill>
                  <a:srgbClr val="002060"/>
                </a:solidFill>
              </a:rPr>
              <a:t>Axes of driving and driven shafts are at right angles</a:t>
            </a:r>
          </a:p>
          <a:p>
            <a:pPr eaLnBrk="1" hangingPunct="1">
              <a:lnSpc>
                <a:spcPct val="200000"/>
              </a:lnSpc>
            </a:pPr>
            <a:r>
              <a:rPr lang="en-US" sz="2400" dirty="0">
                <a:solidFill>
                  <a:srgbClr val="002060"/>
                </a:solidFill>
              </a:rPr>
              <a:t>It is also called screw gearing</a:t>
            </a:r>
          </a:p>
          <a:p>
            <a:pPr eaLnBrk="1" hangingPunct="1">
              <a:lnSpc>
                <a:spcPct val="200000"/>
              </a:lnSpc>
            </a:pPr>
            <a:r>
              <a:rPr lang="en-US" sz="2400" dirty="0">
                <a:solidFill>
                  <a:srgbClr val="002060"/>
                </a:solidFill>
              </a:rPr>
              <a:t>Used in machine tools like Lathe, </a:t>
            </a:r>
          </a:p>
          <a:p>
            <a:pPr eaLnBrk="1" hangingPunct="1">
              <a:lnSpc>
                <a:spcPct val="200000"/>
              </a:lnSpc>
              <a:buNone/>
            </a:pPr>
            <a:r>
              <a:rPr lang="en-US" sz="2400" dirty="0">
                <a:solidFill>
                  <a:srgbClr val="002060"/>
                </a:solidFill>
              </a:rPr>
              <a:t>     Drill, Milling to get large velocity ratio</a:t>
            </a:r>
          </a:p>
        </p:txBody>
      </p:sp>
      <p:grpSp>
        <p:nvGrpSpPr>
          <p:cNvPr id="2" name="Group 4"/>
          <p:cNvGrpSpPr>
            <a:grpSpLocks noChangeAspect="1"/>
          </p:cNvGrpSpPr>
          <p:nvPr/>
        </p:nvGrpSpPr>
        <p:grpSpPr bwMode="auto">
          <a:xfrm>
            <a:off x="5638800" y="2667000"/>
            <a:ext cx="3810000" cy="3505200"/>
            <a:chOff x="672" y="576"/>
            <a:chExt cx="4945" cy="3514"/>
          </a:xfrm>
        </p:grpSpPr>
        <p:pic>
          <p:nvPicPr>
            <p:cNvPr id="32773" name="Picture 5" descr="worm"/>
            <p:cNvPicPr>
              <a:picLocks noChangeAspect="1" noChangeArrowheads="1"/>
            </p:cNvPicPr>
            <p:nvPr/>
          </p:nvPicPr>
          <p:blipFill>
            <a:blip r:embed="rId3"/>
            <a:srcRect/>
            <a:stretch>
              <a:fillRect/>
            </a:stretch>
          </p:blipFill>
          <p:spPr bwMode="auto">
            <a:xfrm>
              <a:off x="672" y="576"/>
              <a:ext cx="4607" cy="3398"/>
            </a:xfrm>
            <a:prstGeom prst="rect">
              <a:avLst/>
            </a:prstGeom>
            <a:noFill/>
            <a:ln w="9525">
              <a:noFill/>
              <a:miter lim="800000"/>
              <a:headEnd/>
              <a:tailEnd/>
            </a:ln>
          </p:spPr>
        </p:pic>
        <p:sp>
          <p:nvSpPr>
            <p:cNvPr id="32774" name="Text Box 6"/>
            <p:cNvSpPr txBox="1">
              <a:spLocks noChangeAspect="1" noChangeArrowheads="1"/>
            </p:cNvSpPr>
            <p:nvPr/>
          </p:nvSpPr>
          <p:spPr bwMode="auto">
            <a:xfrm>
              <a:off x="2351" y="3333"/>
              <a:ext cx="3266" cy="757"/>
            </a:xfrm>
            <a:prstGeom prst="rect">
              <a:avLst/>
            </a:prstGeom>
            <a:solidFill>
              <a:schemeClr val="bg1"/>
            </a:solidFill>
            <a:ln w="9525">
              <a:noFill/>
              <a:miter lim="800000"/>
              <a:headEnd/>
              <a:tailEnd/>
            </a:ln>
          </p:spPr>
          <p:txBody>
            <a:bodyPr wrap="none">
              <a:spAutoFit/>
            </a:bodyPr>
            <a:lstStyle/>
            <a:p>
              <a:r>
                <a:rPr lang="en-US"/>
                <a:t>                      </a:t>
              </a:r>
            </a:p>
          </p:txBody>
        </p:sp>
      </p:grpSp>
      <p:sp>
        <p:nvSpPr>
          <p:cNvPr id="7" name="Slide Number Placeholder 6"/>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28882258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t>Worm Gear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135</a:t>
            </a:fld>
            <a:endParaRPr lang="en-US"/>
          </a:p>
        </p:txBody>
      </p:sp>
      <p:pic>
        <p:nvPicPr>
          <p:cNvPr id="51202" name="Picture 2" descr="Worm drive - Wikipedia">
            <a:extLst>
              <a:ext uri="{FF2B5EF4-FFF2-40B4-BE49-F238E27FC236}">
                <a16:creationId xmlns:a16="http://schemas.microsoft.com/office/drawing/2014/main" id="{F8278057-BB2B-4A64-8B78-29E0D7FFA47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8933" y="1417638"/>
            <a:ext cx="3710933" cy="2923560"/>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Why Is the Worm Gear Called the Worm Gear? | MachineMfg">
            <a:extLst>
              <a:ext uri="{FF2B5EF4-FFF2-40B4-BE49-F238E27FC236}">
                <a16:creationId xmlns:a16="http://schemas.microsoft.com/office/drawing/2014/main" id="{E2356BD2-5EF2-4FEB-9129-2ECC792DF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751" y="1417638"/>
            <a:ext cx="3661515" cy="2843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6699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AA6C8C2-650E-442F-B8FC-A1A1D24E06F2}"/>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69819858-7A09-4CCB-A5DD-50BE7B1869B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2226" name="Picture 2" descr="Worm gear - YouTube">
            <a:extLst>
              <a:ext uri="{FF2B5EF4-FFF2-40B4-BE49-F238E27FC236}">
                <a16:creationId xmlns:a16="http://schemas.microsoft.com/office/drawing/2014/main" id="{A3DDFB66-4F58-4C42-86FA-A163AE530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658" y="811161"/>
            <a:ext cx="7734710" cy="435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0203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8D4061-BB92-4CEE-80A3-F941C1D489A6}"/>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74F06E04-71B7-4B53-8466-F3A461E195D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3250" name="Picture 2" descr="Worm Gears at Rs 300/no(s) | Textile Worm Gear, वॉर्म गियर - Malkar  Industries, Mumbai, Mumbai | ID: 4908620491">
            <a:extLst>
              <a:ext uri="{FF2B5EF4-FFF2-40B4-BE49-F238E27FC236}">
                <a16:creationId xmlns:a16="http://schemas.microsoft.com/office/drawing/2014/main" id="{C7EAFAB4-E84C-45F3-A09D-66B0861D7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277" b="11639"/>
          <a:stretch/>
        </p:blipFill>
        <p:spPr bwMode="auto">
          <a:xfrm>
            <a:off x="86647" y="136517"/>
            <a:ext cx="4762500" cy="3480620"/>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worm gear | 3D Warehouse">
            <a:extLst>
              <a:ext uri="{FF2B5EF4-FFF2-40B4-BE49-F238E27FC236}">
                <a16:creationId xmlns:a16="http://schemas.microsoft.com/office/drawing/2014/main" id="{F27D9E75-621E-4A76-86B5-AEDDCAD4A8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8" t="2621" r="24364" b="-2621"/>
          <a:stretch/>
        </p:blipFill>
        <p:spPr bwMode="auto">
          <a:xfrm>
            <a:off x="4111728" y="1504950"/>
            <a:ext cx="4945625"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4386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2771" name="Slide Number Placeholder 5"/>
          <p:cNvSpPr>
            <a:spLocks noGrp="1"/>
          </p:cNvSpPr>
          <p:nvPr>
            <p:ph type="sldNum" sz="quarter" idx="12"/>
          </p:nvPr>
        </p:nvSpPr>
        <p:spPr>
          <a:noFill/>
        </p:spPr>
        <p:txBody>
          <a:bodyPr/>
          <a:lstStyle/>
          <a:p>
            <a:fld id="{DABA7332-CD09-4B9B-BF0B-8506B284F218}" type="slidenum">
              <a:rPr lang="en-US" smtClean="0"/>
              <a:pPr/>
              <a:t>138</a:t>
            </a:fld>
            <a:endParaRPr lang="en-US"/>
          </a:p>
        </p:txBody>
      </p:sp>
      <p:sp>
        <p:nvSpPr>
          <p:cNvPr id="32772" name="Rectangle 2"/>
          <p:cNvSpPr>
            <a:spLocks noGrp="1" noChangeArrowheads="1"/>
          </p:cNvSpPr>
          <p:nvPr>
            <p:ph type="title"/>
          </p:nvPr>
        </p:nvSpPr>
        <p:spPr>
          <a:xfrm>
            <a:off x="609600" y="1676400"/>
            <a:ext cx="8153400" cy="715963"/>
          </a:xfrm>
        </p:spPr>
        <p:txBody>
          <a:bodyPr/>
          <a:lstStyle/>
          <a:p>
            <a:pPr algn="l" eaLnBrk="1" hangingPunct="1"/>
            <a:r>
              <a:rPr lang="en-US" sz="3400" b="1" u="sng"/>
              <a:t>Velocity Ratio of a Gear Drive</a:t>
            </a:r>
            <a:endParaRPr lang="en-US" sz="3400" u="sng"/>
          </a:p>
        </p:txBody>
      </p:sp>
      <p:sp>
        <p:nvSpPr>
          <p:cNvPr id="35843" name="Rectangle 3"/>
          <p:cNvSpPr>
            <a:spLocks noGrp="1" noChangeArrowheads="1"/>
          </p:cNvSpPr>
          <p:nvPr>
            <p:ph type="body" idx="1"/>
          </p:nvPr>
        </p:nvSpPr>
        <p:spPr>
          <a:xfrm>
            <a:off x="609600" y="2514600"/>
            <a:ext cx="8229600" cy="2743200"/>
          </a:xfrm>
        </p:spPr>
        <p:txBody>
          <a:bodyPr/>
          <a:lstStyle/>
          <a:p>
            <a:pPr eaLnBrk="1" hangingPunct="1">
              <a:lnSpc>
                <a:spcPct val="200000"/>
              </a:lnSpc>
              <a:buFontTx/>
              <a:buNone/>
            </a:pPr>
            <a:r>
              <a:rPr lang="en-US" sz="2400" b="1">
                <a:solidFill>
                  <a:srgbClr val="0000FF"/>
                </a:solidFill>
              </a:rPr>
              <a:t>The velocity ratio of a gear drive is defined as </a:t>
            </a:r>
          </a:p>
          <a:p>
            <a:pPr eaLnBrk="1" hangingPunct="1">
              <a:lnSpc>
                <a:spcPct val="200000"/>
              </a:lnSpc>
              <a:buFontTx/>
              <a:buNone/>
            </a:pPr>
            <a:r>
              <a:rPr lang="en-US" sz="2400" b="1">
                <a:solidFill>
                  <a:srgbClr val="0000FF"/>
                </a:solidFill>
              </a:rPr>
              <a:t>the ratio of the speed of the driven gear to the </a:t>
            </a:r>
          </a:p>
          <a:p>
            <a:pPr eaLnBrk="1" hangingPunct="1">
              <a:lnSpc>
                <a:spcPct val="200000"/>
              </a:lnSpc>
              <a:buFontTx/>
              <a:buNone/>
            </a:pPr>
            <a:r>
              <a:rPr lang="en-US" sz="2400" b="1">
                <a:solidFill>
                  <a:srgbClr val="0000FF"/>
                </a:solidFill>
              </a:rPr>
              <a:t>speed of the driving gear. </a:t>
            </a:r>
          </a:p>
        </p:txBody>
      </p:sp>
    </p:spTree>
    <p:extLst>
      <p:ext uri="{BB962C8B-B14F-4D97-AF65-F5344CB8AC3E}">
        <p14:creationId xmlns:p14="http://schemas.microsoft.com/office/powerpoint/2010/main" val="35468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5843">
                                            <p:txEl>
                                              <p:pRg st="0" end="0"/>
                                            </p:txEl>
                                          </p:spTgt>
                                        </p:tgtEl>
                                        <p:attrNameLst>
                                          <p:attrName>style.visibility</p:attrName>
                                        </p:attrNameLst>
                                      </p:cBhvr>
                                      <p:to>
                                        <p:strVal val="visible"/>
                                      </p:to>
                                    </p:set>
                                    <p:anim calcmode="discrete" valueType="clr">
                                      <p:cBhvr override="childStyle">
                                        <p:cTn id="7" dur="200"/>
                                        <p:tgtEl>
                                          <p:spTgt spid="3584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35843">
                                            <p:txEl>
                                              <p:pRg st="0" end="0"/>
                                            </p:txEl>
                                          </p:spTgt>
                                        </p:tgtEl>
                                        <p:attrNameLst>
                                          <p:attrName>fillcolor</p:attrName>
                                        </p:attrNameLst>
                                      </p:cBhvr>
                                      <p:tavLst>
                                        <p:tav tm="0">
                                          <p:val>
                                            <p:clrVal>
                                              <a:schemeClr val="accent2"/>
                                            </p:clrVal>
                                          </p:val>
                                        </p:tav>
                                        <p:tav tm="50000">
                                          <p:val>
                                            <p:clrVal>
                                              <a:schemeClr val="hlink"/>
                                            </p:clrVal>
                                          </p:val>
                                        </p:tav>
                                      </p:tavLst>
                                    </p:anim>
                                    <p:set>
                                      <p:cBhvr>
                                        <p:cTn id="9" dur="200"/>
                                        <p:tgtEl>
                                          <p:spTgt spid="35843">
                                            <p:txEl>
                                              <p:pRg st="0" end="0"/>
                                            </p:txEl>
                                          </p:spTgt>
                                        </p:tgtEl>
                                        <p:attrNameLst>
                                          <p:attrName>fill.type</p:attrName>
                                        </p:attrNameLst>
                                      </p:cBhvr>
                                      <p:to>
                                        <p:strVal val="solid"/>
                                      </p:to>
                                    </p:set>
                                  </p:childTnLst>
                                </p:cTn>
                              </p:par>
                            </p:childTnLst>
                          </p:cTn>
                        </p:par>
                        <p:par>
                          <p:cTn id="10" fill="hold">
                            <p:stCondLst>
                              <p:cond delay="40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35843">
                                            <p:txEl>
                                              <p:pRg st="1" end="1"/>
                                            </p:txEl>
                                          </p:spTgt>
                                        </p:tgtEl>
                                        <p:attrNameLst>
                                          <p:attrName>style.visibility</p:attrName>
                                        </p:attrNameLst>
                                      </p:cBhvr>
                                      <p:to>
                                        <p:strVal val="visible"/>
                                      </p:to>
                                    </p:set>
                                    <p:anim calcmode="discrete" valueType="clr">
                                      <p:cBhvr override="childStyle">
                                        <p:cTn id="13" dur="200"/>
                                        <p:tgtEl>
                                          <p:spTgt spid="3584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35843">
                                            <p:txEl>
                                              <p:pRg st="1" end="1"/>
                                            </p:txEl>
                                          </p:spTgt>
                                        </p:tgtEl>
                                        <p:attrNameLst>
                                          <p:attrName>fillcolor</p:attrName>
                                        </p:attrNameLst>
                                      </p:cBhvr>
                                      <p:tavLst>
                                        <p:tav tm="0">
                                          <p:val>
                                            <p:clrVal>
                                              <a:schemeClr val="accent2"/>
                                            </p:clrVal>
                                          </p:val>
                                        </p:tav>
                                        <p:tav tm="50000">
                                          <p:val>
                                            <p:clrVal>
                                              <a:schemeClr val="hlink"/>
                                            </p:clrVal>
                                          </p:val>
                                        </p:tav>
                                      </p:tavLst>
                                    </p:anim>
                                    <p:set>
                                      <p:cBhvr>
                                        <p:cTn id="15" dur="200"/>
                                        <p:tgtEl>
                                          <p:spTgt spid="35843">
                                            <p:txEl>
                                              <p:pRg st="1" end="1"/>
                                            </p:txEl>
                                          </p:spTgt>
                                        </p:tgtEl>
                                        <p:attrNameLst>
                                          <p:attrName>fill.type</p:attrName>
                                        </p:attrNameLst>
                                      </p:cBhvr>
                                      <p:to>
                                        <p:strVal val="solid"/>
                                      </p:to>
                                    </p:set>
                                  </p:childTnLst>
                                </p:cTn>
                              </p:par>
                            </p:childTnLst>
                          </p:cTn>
                        </p:par>
                        <p:par>
                          <p:cTn id="16" fill="hold">
                            <p:stCondLst>
                              <p:cond delay="790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35843">
                                            <p:txEl>
                                              <p:pRg st="2" end="2"/>
                                            </p:txEl>
                                          </p:spTgt>
                                        </p:tgtEl>
                                        <p:attrNameLst>
                                          <p:attrName>style.visibility</p:attrName>
                                        </p:attrNameLst>
                                      </p:cBhvr>
                                      <p:to>
                                        <p:strVal val="visible"/>
                                      </p:to>
                                    </p:set>
                                    <p:anim calcmode="discrete" valueType="clr">
                                      <p:cBhvr override="childStyle">
                                        <p:cTn id="19" dur="200"/>
                                        <p:tgtEl>
                                          <p:spTgt spid="3584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200"/>
                                        <p:tgtEl>
                                          <p:spTgt spid="35843">
                                            <p:txEl>
                                              <p:pRg st="2" end="2"/>
                                            </p:txEl>
                                          </p:spTgt>
                                        </p:tgtEl>
                                        <p:attrNameLst>
                                          <p:attrName>fillcolor</p:attrName>
                                        </p:attrNameLst>
                                      </p:cBhvr>
                                      <p:tavLst>
                                        <p:tav tm="0">
                                          <p:val>
                                            <p:clrVal>
                                              <a:schemeClr val="accent2"/>
                                            </p:clrVal>
                                          </p:val>
                                        </p:tav>
                                        <p:tav tm="50000">
                                          <p:val>
                                            <p:clrVal>
                                              <a:schemeClr val="hlink"/>
                                            </p:clrVal>
                                          </p:val>
                                        </p:tav>
                                      </p:tavLst>
                                    </p:anim>
                                    <p:set>
                                      <p:cBhvr>
                                        <p:cTn id="21" dur="200"/>
                                        <p:tgtEl>
                                          <p:spTgt spid="35843">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1923E2-424C-4293-BDE1-5C82BC22E21E}"/>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59855F3C-0D11-4779-B19A-4CE4ABC6D94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1986" name="Picture 2" descr="HowMechanismWorks ?">
            <a:extLst>
              <a:ext uri="{FF2B5EF4-FFF2-40B4-BE49-F238E27FC236}">
                <a16:creationId xmlns:a16="http://schemas.microsoft.com/office/drawing/2014/main" id="{9CA7FE50-7AC7-4AE2-8C01-C3D6DC4C7C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614363"/>
            <a:ext cx="8277225" cy="562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354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3664585-831F-4FA7-B007-C491F5266355}" type="slidenum">
              <a:rPr lang="en-US"/>
              <a:pPr/>
              <a:t>14</a:t>
            </a:fld>
            <a:endParaRPr lang="en-US"/>
          </a:p>
        </p:txBody>
      </p:sp>
      <p:pic>
        <p:nvPicPr>
          <p:cNvPr id="14338" name="Picture 2"/>
          <p:cNvPicPr>
            <a:picLocks noChangeAspect="1" noChangeArrowheads="1"/>
          </p:cNvPicPr>
          <p:nvPr/>
        </p:nvPicPr>
        <p:blipFill>
          <a:blip r:embed="rId2"/>
          <a:srcRect/>
          <a:stretch>
            <a:fillRect/>
          </a:stretch>
        </p:blipFill>
        <p:spPr bwMode="auto">
          <a:xfrm>
            <a:off x="1600200" y="2057400"/>
            <a:ext cx="5572125" cy="2590800"/>
          </a:xfrm>
          <a:prstGeom prst="rect">
            <a:avLst/>
          </a:prstGeom>
          <a:noFill/>
        </p:spPr>
      </p:pic>
      <p:sp>
        <p:nvSpPr>
          <p:cNvPr id="14339" name="Rectangle 3"/>
          <p:cNvSpPr>
            <a:spLocks noGrp="1" noChangeArrowheads="1"/>
          </p:cNvSpPr>
          <p:nvPr>
            <p:ph type="title"/>
          </p:nvPr>
        </p:nvSpPr>
        <p:spPr>
          <a:noFill/>
          <a:ln/>
        </p:spPr>
        <p:txBody>
          <a:bodyPr/>
          <a:lstStyle/>
          <a:p>
            <a:r>
              <a:rPr lang="en-US" b="1"/>
              <a:t>Open belt drive</a:t>
            </a:r>
          </a:p>
        </p:txBody>
      </p:sp>
    </p:spTree>
    <p:extLst>
      <p:ext uri="{BB962C8B-B14F-4D97-AF65-F5344CB8AC3E}">
        <p14:creationId xmlns:p14="http://schemas.microsoft.com/office/powerpoint/2010/main" val="40465154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3795" name="Slide Number Placeholder 5"/>
          <p:cNvSpPr>
            <a:spLocks noGrp="1"/>
          </p:cNvSpPr>
          <p:nvPr>
            <p:ph type="sldNum" sz="quarter" idx="12"/>
          </p:nvPr>
        </p:nvSpPr>
        <p:spPr>
          <a:noFill/>
        </p:spPr>
        <p:txBody>
          <a:bodyPr/>
          <a:lstStyle/>
          <a:p>
            <a:fld id="{3B1A7C1A-8A76-4F1E-8832-AF1E920C6885}" type="slidenum">
              <a:rPr lang="en-US" smtClean="0"/>
              <a:pPr/>
              <a:t>140</a:t>
            </a:fld>
            <a:endParaRPr lang="en-US"/>
          </a:p>
        </p:txBody>
      </p:sp>
      <p:sp>
        <p:nvSpPr>
          <p:cNvPr id="33796" name="Rectangle 2"/>
          <p:cNvSpPr>
            <a:spLocks noGrp="1" noChangeArrowheads="1"/>
          </p:cNvSpPr>
          <p:nvPr>
            <p:ph type="title"/>
          </p:nvPr>
        </p:nvSpPr>
        <p:spPr>
          <a:xfrm>
            <a:off x="457200" y="274638"/>
            <a:ext cx="8153400" cy="715962"/>
          </a:xfrm>
        </p:spPr>
        <p:txBody>
          <a:bodyPr/>
          <a:lstStyle/>
          <a:p>
            <a:pPr algn="l" eaLnBrk="1" hangingPunct="1"/>
            <a:r>
              <a:rPr lang="en-US" sz="3000" b="1" u="sng"/>
              <a:t>Expression for velocity ratio of a gear drive.</a:t>
            </a:r>
          </a:p>
        </p:txBody>
      </p:sp>
      <p:sp>
        <p:nvSpPr>
          <p:cNvPr id="36867" name="Rectangle 3"/>
          <p:cNvSpPr>
            <a:spLocks noGrp="1" noChangeArrowheads="1"/>
          </p:cNvSpPr>
          <p:nvPr>
            <p:ph type="body" idx="1"/>
          </p:nvPr>
        </p:nvSpPr>
        <p:spPr>
          <a:xfrm>
            <a:off x="457200" y="990600"/>
            <a:ext cx="8458200" cy="5135563"/>
          </a:xfrm>
          <a:noFill/>
        </p:spPr>
        <p:txBody>
          <a:bodyPr/>
          <a:lstStyle/>
          <a:p>
            <a:pPr eaLnBrk="1" hangingPunct="1">
              <a:lnSpc>
                <a:spcPct val="200000"/>
              </a:lnSpc>
              <a:buFontTx/>
              <a:buNone/>
            </a:pPr>
            <a:r>
              <a:rPr lang="en-US" sz="2400">
                <a:solidFill>
                  <a:srgbClr val="996633"/>
                </a:solidFill>
              </a:rPr>
              <a:t>d</a:t>
            </a:r>
            <a:r>
              <a:rPr lang="en-US" sz="2400" b="1" baseline="-25000">
                <a:solidFill>
                  <a:srgbClr val="996633"/>
                </a:solidFill>
              </a:rPr>
              <a:t>1</a:t>
            </a:r>
            <a:r>
              <a:rPr lang="en-US" sz="2400"/>
              <a:t> = </a:t>
            </a:r>
            <a:r>
              <a:rPr lang="en-US" sz="2400">
                <a:solidFill>
                  <a:srgbClr val="0000FF"/>
                </a:solidFill>
              </a:rPr>
              <a:t>pitch circle diameter of the driving gear in mm</a:t>
            </a:r>
          </a:p>
          <a:p>
            <a:pPr eaLnBrk="1" hangingPunct="1">
              <a:lnSpc>
                <a:spcPct val="200000"/>
              </a:lnSpc>
              <a:buFontTx/>
              <a:buNone/>
            </a:pPr>
            <a:r>
              <a:rPr lang="en-US" sz="2400">
                <a:solidFill>
                  <a:srgbClr val="996633"/>
                </a:solidFill>
              </a:rPr>
              <a:t>d</a:t>
            </a:r>
            <a:r>
              <a:rPr lang="en-US" sz="2400" b="1" baseline="-25000">
                <a:solidFill>
                  <a:srgbClr val="996633"/>
                </a:solidFill>
              </a:rPr>
              <a:t>2</a:t>
            </a:r>
            <a:r>
              <a:rPr lang="en-US" sz="2400"/>
              <a:t> = </a:t>
            </a:r>
            <a:r>
              <a:rPr lang="en-US" sz="2400">
                <a:solidFill>
                  <a:srgbClr val="0000FF"/>
                </a:solidFill>
              </a:rPr>
              <a:t>pitch circle diameter of the driven gear mm</a:t>
            </a:r>
            <a:endParaRPr lang="en-US" sz="2400"/>
          </a:p>
          <a:p>
            <a:pPr eaLnBrk="1" hangingPunct="1">
              <a:lnSpc>
                <a:spcPct val="200000"/>
              </a:lnSpc>
              <a:buFontTx/>
              <a:buNone/>
            </a:pPr>
            <a:r>
              <a:rPr lang="en-US" sz="2400">
                <a:solidFill>
                  <a:srgbClr val="996633"/>
                </a:solidFill>
              </a:rPr>
              <a:t>T</a:t>
            </a:r>
            <a:r>
              <a:rPr lang="en-US" sz="2400" b="1" baseline="-25000">
                <a:solidFill>
                  <a:srgbClr val="996633"/>
                </a:solidFill>
              </a:rPr>
              <a:t>1</a:t>
            </a:r>
            <a:r>
              <a:rPr lang="en-US" sz="2400"/>
              <a:t> = </a:t>
            </a:r>
            <a:r>
              <a:rPr lang="en-US" sz="2400">
                <a:solidFill>
                  <a:srgbClr val="0000FF"/>
                </a:solidFill>
              </a:rPr>
              <a:t>number of teeth on the driving gear </a:t>
            </a:r>
          </a:p>
          <a:p>
            <a:pPr eaLnBrk="1" hangingPunct="1">
              <a:lnSpc>
                <a:spcPct val="200000"/>
              </a:lnSpc>
              <a:buFontTx/>
              <a:buNone/>
            </a:pPr>
            <a:r>
              <a:rPr lang="en-US" sz="2400">
                <a:solidFill>
                  <a:srgbClr val="996633"/>
                </a:solidFill>
              </a:rPr>
              <a:t>T</a:t>
            </a:r>
            <a:r>
              <a:rPr lang="en-US" sz="2400" b="1" baseline="-25000">
                <a:solidFill>
                  <a:srgbClr val="996633"/>
                </a:solidFill>
              </a:rPr>
              <a:t>2</a:t>
            </a:r>
            <a:r>
              <a:rPr lang="en-US" sz="2400"/>
              <a:t> = </a:t>
            </a:r>
            <a:r>
              <a:rPr lang="en-US" sz="2400">
                <a:solidFill>
                  <a:srgbClr val="0000FF"/>
                </a:solidFill>
              </a:rPr>
              <a:t>number of teeth on the driven gear </a:t>
            </a:r>
            <a:endParaRPr lang="en-US" sz="2400"/>
          </a:p>
          <a:p>
            <a:pPr eaLnBrk="1" hangingPunct="1">
              <a:lnSpc>
                <a:spcPct val="200000"/>
              </a:lnSpc>
              <a:buFontTx/>
              <a:buNone/>
            </a:pPr>
            <a:r>
              <a:rPr lang="en-US" sz="2400">
                <a:solidFill>
                  <a:srgbClr val="996633"/>
                </a:solidFill>
              </a:rPr>
              <a:t>N</a:t>
            </a:r>
            <a:r>
              <a:rPr lang="en-US" sz="2400" b="1" baseline="-25000">
                <a:solidFill>
                  <a:srgbClr val="996633"/>
                </a:solidFill>
              </a:rPr>
              <a:t>1</a:t>
            </a:r>
            <a:r>
              <a:rPr lang="en-US" sz="2400" b="1"/>
              <a:t> </a:t>
            </a:r>
            <a:r>
              <a:rPr lang="en-US" sz="2400"/>
              <a:t>=</a:t>
            </a:r>
            <a:r>
              <a:rPr lang="en-US" sz="2400">
                <a:solidFill>
                  <a:srgbClr val="0000FF"/>
                </a:solidFill>
              </a:rPr>
              <a:t>speed of the driving gear in rpm</a:t>
            </a:r>
          </a:p>
          <a:p>
            <a:pPr eaLnBrk="1" hangingPunct="1">
              <a:lnSpc>
                <a:spcPct val="200000"/>
              </a:lnSpc>
              <a:buFontTx/>
              <a:buNone/>
            </a:pPr>
            <a:r>
              <a:rPr lang="en-US" sz="2400">
                <a:solidFill>
                  <a:srgbClr val="996633"/>
                </a:solidFill>
              </a:rPr>
              <a:t>N</a:t>
            </a:r>
            <a:r>
              <a:rPr lang="en-US" sz="2400" b="1" baseline="-25000">
                <a:solidFill>
                  <a:srgbClr val="996633"/>
                </a:solidFill>
              </a:rPr>
              <a:t>2</a:t>
            </a:r>
            <a:r>
              <a:rPr lang="en-US" sz="2400">
                <a:solidFill>
                  <a:srgbClr val="996633"/>
                </a:solidFill>
              </a:rPr>
              <a:t> </a:t>
            </a:r>
            <a:r>
              <a:rPr lang="en-US" sz="2400"/>
              <a:t>= </a:t>
            </a:r>
            <a:r>
              <a:rPr lang="en-US" sz="2400">
                <a:solidFill>
                  <a:srgbClr val="0000FF"/>
                </a:solidFill>
              </a:rPr>
              <a:t>speed of the driven gear in rpm</a:t>
            </a:r>
          </a:p>
        </p:txBody>
      </p:sp>
    </p:spTree>
    <p:extLst>
      <p:ext uri="{BB962C8B-B14F-4D97-AF65-F5344CB8AC3E}">
        <p14:creationId xmlns:p14="http://schemas.microsoft.com/office/powerpoint/2010/main" val="148447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8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Slide Number Placeholder 5"/>
          <p:cNvSpPr>
            <a:spLocks noGrp="1"/>
          </p:cNvSpPr>
          <p:nvPr>
            <p:ph type="sldNum" sz="quarter" idx="12"/>
          </p:nvPr>
        </p:nvSpPr>
        <p:spPr>
          <a:noFill/>
        </p:spPr>
        <p:txBody>
          <a:bodyPr/>
          <a:lstStyle/>
          <a:p>
            <a:fld id="{C123F131-E5ED-4D9B-A413-9ED72D186F2D}" type="slidenum">
              <a:rPr lang="en-US" smtClean="0"/>
              <a:pPr/>
              <a:t>141</a:t>
            </a:fld>
            <a:endParaRPr lang="en-US"/>
          </a:p>
        </p:txBody>
      </p:sp>
      <p:sp>
        <p:nvSpPr>
          <p:cNvPr id="37891" name="Rectangle 3"/>
          <p:cNvSpPr>
            <a:spLocks noGrp="1" noChangeArrowheads="1"/>
          </p:cNvSpPr>
          <p:nvPr>
            <p:ph type="body" idx="1"/>
          </p:nvPr>
        </p:nvSpPr>
        <p:spPr>
          <a:xfrm>
            <a:off x="228600" y="304800"/>
            <a:ext cx="8686800" cy="6324600"/>
          </a:xfrm>
        </p:spPr>
        <p:txBody>
          <a:bodyPr/>
          <a:lstStyle/>
          <a:p>
            <a:pPr eaLnBrk="1" hangingPunct="1">
              <a:buFontTx/>
              <a:buNone/>
            </a:pPr>
            <a:r>
              <a:rPr lang="en-US" sz="2400"/>
              <a:t>Since there is no slip between the pitch cylinders of the two </a:t>
            </a:r>
          </a:p>
          <a:p>
            <a:pPr eaLnBrk="1" hangingPunct="1">
              <a:buFontTx/>
              <a:buNone/>
            </a:pPr>
            <a:r>
              <a:rPr lang="en-US" sz="2400"/>
              <a:t>gear wheels, </a:t>
            </a:r>
          </a:p>
          <a:p>
            <a:pPr eaLnBrk="1" hangingPunct="1">
              <a:buFontTx/>
              <a:buNone/>
            </a:pPr>
            <a:r>
              <a:rPr lang="en-US" sz="2400"/>
              <a:t>The linear speed of the two pitch cylinders must be equal.</a:t>
            </a:r>
          </a:p>
          <a:p>
            <a:pPr eaLnBrk="1" hangingPunct="1">
              <a:buFontTx/>
              <a:buNone/>
            </a:pPr>
            <a:endParaRPr lang="en-US" sz="2400"/>
          </a:p>
        </p:txBody>
      </p:sp>
      <p:graphicFrame>
        <p:nvGraphicFramePr>
          <p:cNvPr id="37893" name="Object 5"/>
          <p:cNvGraphicFramePr>
            <a:graphicFrameLocks noChangeAspect="1"/>
          </p:cNvGraphicFramePr>
          <p:nvPr/>
        </p:nvGraphicFramePr>
        <p:xfrm>
          <a:off x="228600" y="1905000"/>
          <a:ext cx="4414838" cy="804863"/>
        </p:xfrm>
        <a:graphic>
          <a:graphicData uri="http://schemas.openxmlformats.org/presentationml/2006/ole">
            <mc:AlternateContent xmlns:mc="http://schemas.openxmlformats.org/markup-compatibility/2006">
              <mc:Choice xmlns:v="urn:schemas-microsoft-com:vml" Requires="v">
                <p:oleObj spid="_x0000_s22825" name="Equation" r:id="rId4" imgW="2501900" imgH="457200" progId="">
                  <p:embed/>
                </p:oleObj>
              </mc:Choice>
              <mc:Fallback>
                <p:oleObj name="Equation" r:id="rId4" imgW="2501900" imgH="457200" progId="">
                  <p:embed/>
                  <p:pic>
                    <p:nvPicPr>
                      <p:cNvPr id="378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05000"/>
                        <a:ext cx="4414838"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5" name="Rectangle 7"/>
          <p:cNvSpPr>
            <a:spLocks noChangeArrowheads="1"/>
          </p:cNvSpPr>
          <p:nvPr/>
        </p:nvSpPr>
        <p:spPr bwMode="auto">
          <a:xfrm>
            <a:off x="3657600" y="2133600"/>
            <a:ext cx="1362075" cy="458788"/>
          </a:xfrm>
          <a:prstGeom prst="rect">
            <a:avLst/>
          </a:prstGeom>
          <a:noFill/>
          <a:ln w="9525">
            <a:noFill/>
            <a:miter lim="800000"/>
            <a:headEnd/>
            <a:tailEnd/>
          </a:ln>
        </p:spPr>
        <p:txBody>
          <a:bodyPr anchor="ctr">
            <a:spAutoFit/>
          </a:bodyPr>
          <a:lstStyle/>
          <a:p>
            <a:pPr>
              <a:spcBef>
                <a:spcPct val="0"/>
              </a:spcBef>
            </a:pPr>
            <a:r>
              <a:rPr lang="en-US" sz="2400">
                <a:cs typeface="Times New Roman" pitchFamily="18" charset="0"/>
              </a:rPr>
              <a:t>	=</a:t>
            </a:r>
            <a:r>
              <a:rPr lang="en-US" sz="1200">
                <a:cs typeface="Times New Roman" pitchFamily="18" charset="0"/>
              </a:rPr>
              <a:t>  </a:t>
            </a:r>
            <a:endParaRPr lang="en-US" sz="1800"/>
          </a:p>
        </p:txBody>
      </p:sp>
      <p:graphicFrame>
        <p:nvGraphicFramePr>
          <p:cNvPr id="37892" name="Object 4"/>
          <p:cNvGraphicFramePr>
            <a:graphicFrameLocks noChangeAspect="1"/>
          </p:cNvGraphicFramePr>
          <p:nvPr/>
        </p:nvGraphicFramePr>
        <p:xfrm>
          <a:off x="4953000" y="1905000"/>
          <a:ext cx="3838575" cy="798513"/>
        </p:xfrm>
        <a:graphic>
          <a:graphicData uri="http://schemas.openxmlformats.org/presentationml/2006/ole">
            <mc:AlternateContent xmlns:mc="http://schemas.openxmlformats.org/markup-compatibility/2006">
              <mc:Choice xmlns:v="urn:schemas-microsoft-com:vml" Requires="v">
                <p:oleObj spid="_x0000_s22826" r:id="rId6" imgW="2197100" imgH="457200" progId="Equation.3">
                  <p:embed/>
                </p:oleObj>
              </mc:Choice>
              <mc:Fallback>
                <p:oleObj r:id="rId6" imgW="2197100" imgH="457200" progId="Equation.3">
                  <p:embed/>
                  <p:pic>
                    <p:nvPicPr>
                      <p:cNvPr id="3789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1905000"/>
                        <a:ext cx="3838575"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6" name="Rectangle 11"/>
          <p:cNvSpPr>
            <a:spLocks noChangeArrowheads="1"/>
          </p:cNvSpPr>
          <p:nvPr/>
        </p:nvSpPr>
        <p:spPr bwMode="auto">
          <a:xfrm>
            <a:off x="3563938" y="2527300"/>
            <a:ext cx="355600" cy="274638"/>
          </a:xfrm>
          <a:prstGeom prst="rect">
            <a:avLst/>
          </a:prstGeom>
          <a:noFill/>
          <a:ln w="9525">
            <a:noFill/>
            <a:miter lim="800000"/>
            <a:headEnd/>
            <a:tailEnd/>
          </a:ln>
        </p:spPr>
        <p:txBody>
          <a:bodyPr wrap="none" anchor="ctr">
            <a:spAutoFit/>
          </a:bodyPr>
          <a:lstStyle/>
          <a:p>
            <a:pPr algn="just">
              <a:spcBef>
                <a:spcPct val="0"/>
              </a:spcBef>
            </a:pPr>
            <a:r>
              <a:rPr lang="en-US" sz="1200">
                <a:cs typeface="Times New Roman" pitchFamily="18" charset="0"/>
              </a:rPr>
              <a:t>    </a:t>
            </a:r>
            <a:endParaRPr lang="en-US" sz="1800"/>
          </a:p>
        </p:txBody>
      </p:sp>
      <p:sp>
        <p:nvSpPr>
          <p:cNvPr id="37903" name="Rectangle 15"/>
          <p:cNvSpPr>
            <a:spLocks noChangeArrowheads="1"/>
          </p:cNvSpPr>
          <p:nvPr/>
        </p:nvSpPr>
        <p:spPr bwMode="auto">
          <a:xfrm>
            <a:off x="228600" y="4953000"/>
            <a:ext cx="8302625" cy="457200"/>
          </a:xfrm>
          <a:prstGeom prst="rect">
            <a:avLst/>
          </a:prstGeom>
          <a:noFill/>
          <a:ln w="9525">
            <a:noFill/>
            <a:miter lim="800000"/>
            <a:headEnd/>
            <a:tailEnd/>
          </a:ln>
        </p:spPr>
        <p:txBody>
          <a:bodyPr wrap="none" anchor="ctr">
            <a:spAutoFit/>
          </a:bodyPr>
          <a:lstStyle/>
          <a:p>
            <a:pPr algn="just">
              <a:spcBef>
                <a:spcPct val="0"/>
              </a:spcBef>
              <a:tabLst>
                <a:tab pos="0" algn="l"/>
              </a:tabLst>
            </a:pPr>
            <a:r>
              <a:rPr lang="en-US" sz="2400"/>
              <a:t>The circular pitch for both the meshing gears remains same.</a:t>
            </a:r>
          </a:p>
        </p:txBody>
      </p:sp>
      <p:graphicFrame>
        <p:nvGraphicFramePr>
          <p:cNvPr id="4100" name="Object 20"/>
          <p:cNvGraphicFramePr>
            <a:graphicFrameLocks noChangeAspect="1"/>
          </p:cNvGraphicFramePr>
          <p:nvPr/>
        </p:nvGraphicFramePr>
        <p:xfrm>
          <a:off x="2590800" y="2819400"/>
          <a:ext cx="3217863" cy="762000"/>
        </p:xfrm>
        <a:graphic>
          <a:graphicData uri="http://schemas.openxmlformats.org/presentationml/2006/ole">
            <mc:AlternateContent xmlns:mc="http://schemas.openxmlformats.org/markup-compatibility/2006">
              <mc:Choice xmlns:v="urn:schemas-microsoft-com:vml" Requires="v">
                <p:oleObj spid="_x0000_s22827" name="Equation" r:id="rId8" imgW="965160" imgH="228600" progId="">
                  <p:embed/>
                </p:oleObj>
              </mc:Choice>
              <mc:Fallback>
                <p:oleObj name="Equation" r:id="rId8" imgW="965160" imgH="228600" progId="">
                  <p:embed/>
                  <p:pic>
                    <p:nvPicPr>
                      <p:cNvPr id="410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2819400"/>
                        <a:ext cx="3217863"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21"/>
          <p:cNvGraphicFramePr>
            <a:graphicFrameLocks noChangeAspect="1"/>
          </p:cNvGraphicFramePr>
          <p:nvPr/>
        </p:nvGraphicFramePr>
        <p:xfrm>
          <a:off x="1804988" y="3505200"/>
          <a:ext cx="6348412" cy="1323975"/>
        </p:xfrm>
        <a:graphic>
          <a:graphicData uri="http://schemas.openxmlformats.org/presentationml/2006/ole">
            <mc:AlternateContent xmlns:mc="http://schemas.openxmlformats.org/markup-compatibility/2006">
              <mc:Choice xmlns:v="urn:schemas-microsoft-com:vml" Requires="v">
                <p:oleObj spid="_x0000_s22828" name="Equation" r:id="rId10" imgW="2070000" imgH="431640" progId="">
                  <p:embed/>
                </p:oleObj>
              </mc:Choice>
              <mc:Fallback>
                <p:oleObj name="Equation" r:id="rId10" imgW="2070000" imgH="431640" progId="">
                  <p:embed/>
                  <p:pic>
                    <p:nvPicPr>
                      <p:cNvPr id="4101"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4988" y="3505200"/>
                        <a:ext cx="6348412" cy="1323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2" name="Object 22"/>
          <p:cNvGraphicFramePr>
            <a:graphicFrameLocks noChangeAspect="1"/>
          </p:cNvGraphicFramePr>
          <p:nvPr/>
        </p:nvGraphicFramePr>
        <p:xfrm>
          <a:off x="1905000" y="5410200"/>
          <a:ext cx="3810000" cy="1177925"/>
        </p:xfrm>
        <a:graphic>
          <a:graphicData uri="http://schemas.openxmlformats.org/presentationml/2006/ole">
            <mc:AlternateContent xmlns:mc="http://schemas.openxmlformats.org/markup-compatibility/2006">
              <mc:Choice xmlns:v="urn:schemas-microsoft-com:vml" Requires="v">
                <p:oleObj spid="_x0000_s22829" name="Equation" r:id="rId12" imgW="1396800" imgH="431640" progId="">
                  <p:embed/>
                </p:oleObj>
              </mc:Choice>
              <mc:Fallback>
                <p:oleObj name="Equation" r:id="rId12" imgW="1396800" imgH="431640" progId="">
                  <p:embed/>
                  <p:pic>
                    <p:nvPicPr>
                      <p:cNvPr id="4102"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5000" y="5410200"/>
                        <a:ext cx="3810000" cy="117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6333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8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89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8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9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5127" name="Slide Number Placeholder 5"/>
          <p:cNvSpPr>
            <a:spLocks noGrp="1"/>
          </p:cNvSpPr>
          <p:nvPr>
            <p:ph type="sldNum" sz="quarter" idx="12"/>
          </p:nvPr>
        </p:nvSpPr>
        <p:spPr>
          <a:noFill/>
        </p:spPr>
        <p:txBody>
          <a:bodyPr/>
          <a:lstStyle/>
          <a:p>
            <a:fld id="{1C277614-3819-4AF2-9EFF-23D5CC386099}" type="slidenum">
              <a:rPr lang="en-US" smtClean="0"/>
              <a:pPr/>
              <a:t>142</a:t>
            </a:fld>
            <a:endParaRPr lang="en-US"/>
          </a:p>
        </p:txBody>
      </p:sp>
      <p:sp>
        <p:nvSpPr>
          <p:cNvPr id="5128" name="Rectangle 3"/>
          <p:cNvSpPr>
            <a:spLocks noGrp="1" noChangeArrowheads="1"/>
          </p:cNvSpPr>
          <p:nvPr>
            <p:ph type="body" idx="1"/>
          </p:nvPr>
        </p:nvSpPr>
        <p:spPr>
          <a:xfrm>
            <a:off x="457200" y="228600"/>
            <a:ext cx="8382000" cy="5897563"/>
          </a:xfrm>
        </p:spPr>
        <p:txBody>
          <a:bodyPr/>
          <a:lstStyle/>
          <a:p>
            <a:pPr eaLnBrk="1" hangingPunct="1">
              <a:buFontTx/>
              <a:buNone/>
            </a:pPr>
            <a:r>
              <a:rPr lang="en-US"/>
              <a:t> </a:t>
            </a:r>
          </a:p>
        </p:txBody>
      </p:sp>
      <p:sp>
        <p:nvSpPr>
          <p:cNvPr id="5129"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5130"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5131" name="Rectangle 20"/>
          <p:cNvSpPr>
            <a:spLocks noChangeArrowheads="1"/>
          </p:cNvSpPr>
          <p:nvPr/>
        </p:nvSpPr>
        <p:spPr bwMode="auto">
          <a:xfrm>
            <a:off x="3413125" y="4351338"/>
            <a:ext cx="233363" cy="304800"/>
          </a:xfrm>
          <a:prstGeom prst="rect">
            <a:avLst/>
          </a:prstGeom>
          <a:noFill/>
          <a:ln w="9525">
            <a:noFill/>
            <a:miter lim="800000"/>
            <a:headEnd/>
            <a:tailEnd/>
          </a:ln>
        </p:spPr>
        <p:txBody>
          <a:bodyPr wrap="none" anchor="ctr">
            <a:spAutoFit/>
          </a:bodyPr>
          <a:lstStyle/>
          <a:p>
            <a:pPr>
              <a:spcBef>
                <a:spcPct val="0"/>
              </a:spcBef>
            </a:pPr>
            <a:r>
              <a:rPr lang="en-US" sz="1400"/>
              <a:t> </a:t>
            </a:r>
            <a:endParaRPr lang="en-US" sz="1800"/>
          </a:p>
        </p:txBody>
      </p:sp>
      <p:sp>
        <p:nvSpPr>
          <p:cNvPr id="38925" name="Rectangle 13"/>
          <p:cNvSpPr>
            <a:spLocks noChangeArrowheads="1"/>
          </p:cNvSpPr>
          <p:nvPr/>
        </p:nvSpPr>
        <p:spPr bwMode="auto">
          <a:xfrm>
            <a:off x="228600" y="1447800"/>
            <a:ext cx="3659188" cy="457200"/>
          </a:xfrm>
          <a:prstGeom prst="rect">
            <a:avLst/>
          </a:prstGeom>
          <a:noFill/>
          <a:ln w="9525">
            <a:noFill/>
            <a:miter lim="800000"/>
            <a:headEnd/>
            <a:tailEnd/>
          </a:ln>
        </p:spPr>
        <p:txBody>
          <a:bodyPr wrap="none" anchor="ctr">
            <a:spAutoFit/>
          </a:bodyPr>
          <a:lstStyle/>
          <a:p>
            <a:pPr algn="just">
              <a:spcBef>
                <a:spcPct val="0"/>
              </a:spcBef>
              <a:tabLst>
                <a:tab pos="0" algn="l"/>
              </a:tabLst>
            </a:pPr>
            <a:r>
              <a:rPr lang="en-US" sz="2400"/>
              <a:t>From equation (1) and (2)</a:t>
            </a:r>
          </a:p>
        </p:txBody>
      </p:sp>
      <p:grpSp>
        <p:nvGrpSpPr>
          <p:cNvPr id="2" name="Group 35"/>
          <p:cNvGrpSpPr>
            <a:grpSpLocks/>
          </p:cNvGrpSpPr>
          <p:nvPr/>
        </p:nvGrpSpPr>
        <p:grpSpPr bwMode="auto">
          <a:xfrm>
            <a:off x="533400" y="1981200"/>
            <a:ext cx="6799263" cy="984250"/>
            <a:chOff x="336" y="1248"/>
            <a:chExt cx="4283" cy="620"/>
          </a:xfrm>
        </p:grpSpPr>
        <p:sp>
          <p:nvSpPr>
            <p:cNvPr id="5146" name="Rectangle 17"/>
            <p:cNvSpPr>
              <a:spLocks noChangeArrowheads="1"/>
            </p:cNvSpPr>
            <p:nvPr/>
          </p:nvSpPr>
          <p:spPr bwMode="auto">
            <a:xfrm>
              <a:off x="336" y="1392"/>
              <a:ext cx="2811" cy="288"/>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Velocity Ratio of a Gear Drive =</a:t>
              </a:r>
              <a:endParaRPr lang="en-US" sz="2400"/>
            </a:p>
          </p:txBody>
        </p:sp>
        <p:graphicFrame>
          <p:nvGraphicFramePr>
            <p:cNvPr id="5123" name="Object 16"/>
            <p:cNvGraphicFramePr>
              <a:graphicFrameLocks noChangeAspect="1"/>
            </p:cNvGraphicFramePr>
            <p:nvPr/>
          </p:nvGraphicFramePr>
          <p:xfrm>
            <a:off x="3168" y="1248"/>
            <a:ext cx="369" cy="614"/>
          </p:xfrm>
          <a:graphic>
            <a:graphicData uri="http://schemas.openxmlformats.org/presentationml/2006/ole">
              <mc:AlternateContent xmlns:mc="http://schemas.openxmlformats.org/markup-compatibility/2006">
                <mc:Choice xmlns:v="urn:schemas-microsoft-com:vml" Requires="v">
                  <p:oleObj spid="_x0000_s23790" r:id="rId4" imgW="253890" imgH="431613" progId="Equation.3">
                    <p:embed/>
                  </p:oleObj>
                </mc:Choice>
                <mc:Fallback>
                  <p:oleObj r:id="rId4" imgW="253890" imgH="431613" progId="Equation.3">
                    <p:embed/>
                    <p:pic>
                      <p:nvPicPr>
                        <p:cNvPr id="5123"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1248"/>
                          <a:ext cx="369" cy="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7" name="Rectangle 18"/>
            <p:cNvSpPr>
              <a:spLocks noChangeArrowheads="1"/>
            </p:cNvSpPr>
            <p:nvPr/>
          </p:nvSpPr>
          <p:spPr bwMode="auto">
            <a:xfrm>
              <a:off x="3552" y="1392"/>
              <a:ext cx="228" cy="288"/>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a:t>
              </a:r>
              <a:endParaRPr lang="en-US" sz="2400"/>
            </a:p>
          </p:txBody>
        </p:sp>
        <p:graphicFrame>
          <p:nvGraphicFramePr>
            <p:cNvPr id="5124" name="Object 15"/>
            <p:cNvGraphicFramePr>
              <a:graphicFrameLocks noChangeAspect="1"/>
            </p:cNvGraphicFramePr>
            <p:nvPr/>
          </p:nvGraphicFramePr>
          <p:xfrm>
            <a:off x="3792" y="1248"/>
            <a:ext cx="317" cy="620"/>
          </p:xfrm>
          <a:graphic>
            <a:graphicData uri="http://schemas.openxmlformats.org/presentationml/2006/ole">
              <mc:AlternateContent xmlns:mc="http://schemas.openxmlformats.org/markup-compatibility/2006">
                <mc:Choice xmlns:v="urn:schemas-microsoft-com:vml" Requires="v">
                  <p:oleObj spid="_x0000_s23791" r:id="rId6" imgW="228501" imgH="444307" progId="Equation.3">
                    <p:embed/>
                  </p:oleObj>
                </mc:Choice>
                <mc:Fallback>
                  <p:oleObj r:id="rId6" imgW="228501" imgH="444307" progId="Equation.3">
                    <p:embed/>
                    <p:pic>
                      <p:nvPicPr>
                        <p:cNvPr id="5124"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1248"/>
                          <a:ext cx="317" cy="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8" name="Rectangle 19"/>
            <p:cNvSpPr>
              <a:spLocks noChangeArrowheads="1"/>
            </p:cNvSpPr>
            <p:nvPr/>
          </p:nvSpPr>
          <p:spPr bwMode="auto">
            <a:xfrm>
              <a:off x="4108" y="1400"/>
              <a:ext cx="228" cy="288"/>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a:t>
              </a:r>
              <a:endParaRPr lang="en-US" sz="2400"/>
            </a:p>
          </p:txBody>
        </p:sp>
        <p:graphicFrame>
          <p:nvGraphicFramePr>
            <p:cNvPr id="5125" name="Object 14"/>
            <p:cNvGraphicFramePr>
              <a:graphicFrameLocks noChangeAspect="1"/>
            </p:cNvGraphicFramePr>
            <p:nvPr/>
          </p:nvGraphicFramePr>
          <p:xfrm>
            <a:off x="4320" y="1248"/>
            <a:ext cx="299" cy="612"/>
          </p:xfrm>
          <a:graphic>
            <a:graphicData uri="http://schemas.openxmlformats.org/presentationml/2006/ole">
              <mc:AlternateContent xmlns:mc="http://schemas.openxmlformats.org/markup-compatibility/2006">
                <mc:Choice xmlns:v="urn:schemas-microsoft-com:vml" Requires="v">
                  <p:oleObj spid="_x0000_s23792" r:id="rId8" imgW="215713" imgH="444114" progId="Equation.3">
                    <p:embed/>
                  </p:oleObj>
                </mc:Choice>
                <mc:Fallback>
                  <p:oleObj r:id="rId8" imgW="215713" imgH="444114" progId="Equation.3">
                    <p:embed/>
                    <p:pic>
                      <p:nvPicPr>
                        <p:cNvPr id="5125"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0" y="1248"/>
                          <a:ext cx="299"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8933" name="Rectangle 21"/>
          <p:cNvSpPr>
            <a:spLocks noChangeArrowheads="1"/>
          </p:cNvSpPr>
          <p:nvPr/>
        </p:nvSpPr>
        <p:spPr bwMode="auto">
          <a:xfrm>
            <a:off x="0" y="3505200"/>
            <a:ext cx="8201025" cy="457200"/>
          </a:xfrm>
          <a:prstGeom prst="rect">
            <a:avLst/>
          </a:prstGeom>
          <a:noFill/>
          <a:ln w="9525">
            <a:noFill/>
            <a:miter lim="800000"/>
            <a:headEnd/>
            <a:tailEnd/>
          </a:ln>
        </p:spPr>
        <p:txBody>
          <a:bodyPr wrap="none" anchor="ctr">
            <a:spAutoFit/>
          </a:bodyPr>
          <a:lstStyle/>
          <a:p>
            <a:pPr algn="just">
              <a:spcBef>
                <a:spcPct val="0"/>
              </a:spcBef>
            </a:pPr>
            <a:r>
              <a:rPr lang="en-US" sz="2400"/>
              <a:t>Velocity ratio of the worm and worm wheel is expressed as:</a:t>
            </a:r>
          </a:p>
        </p:txBody>
      </p:sp>
      <p:grpSp>
        <p:nvGrpSpPr>
          <p:cNvPr id="3" name="Group 43"/>
          <p:cNvGrpSpPr>
            <a:grpSpLocks/>
          </p:cNvGrpSpPr>
          <p:nvPr/>
        </p:nvGrpSpPr>
        <p:grpSpPr bwMode="auto">
          <a:xfrm>
            <a:off x="4953000" y="4173538"/>
            <a:ext cx="4495800" cy="1660525"/>
            <a:chOff x="3120" y="2629"/>
            <a:chExt cx="2832" cy="1046"/>
          </a:xfrm>
        </p:grpSpPr>
        <p:sp>
          <p:nvSpPr>
            <p:cNvPr id="5142" name="Line 29"/>
            <p:cNvSpPr>
              <a:spLocks noChangeShapeType="1"/>
            </p:cNvSpPr>
            <p:nvPr/>
          </p:nvSpPr>
          <p:spPr bwMode="auto">
            <a:xfrm>
              <a:off x="3360" y="3120"/>
              <a:ext cx="2400" cy="0"/>
            </a:xfrm>
            <a:prstGeom prst="line">
              <a:avLst/>
            </a:prstGeom>
            <a:noFill/>
            <a:ln w="9525">
              <a:solidFill>
                <a:schemeClr val="tx1"/>
              </a:solidFill>
              <a:round/>
              <a:headEnd/>
              <a:tailEnd/>
            </a:ln>
          </p:spPr>
          <p:txBody>
            <a:bodyPr/>
            <a:lstStyle/>
            <a:p>
              <a:endParaRPr lang="en-US"/>
            </a:p>
          </p:txBody>
        </p:sp>
        <p:sp>
          <p:nvSpPr>
            <p:cNvPr id="5143" name="Text Box 27"/>
            <p:cNvSpPr txBox="1">
              <a:spLocks noChangeArrowheads="1"/>
            </p:cNvSpPr>
            <p:nvPr/>
          </p:nvSpPr>
          <p:spPr bwMode="auto">
            <a:xfrm>
              <a:off x="3408" y="2629"/>
              <a:ext cx="2496" cy="863"/>
            </a:xfrm>
            <a:prstGeom prst="rect">
              <a:avLst/>
            </a:prstGeom>
            <a:noFill/>
            <a:ln w="9525">
              <a:noFill/>
              <a:miter lim="800000"/>
              <a:headEnd/>
              <a:tailEnd/>
            </a:ln>
          </p:spPr>
          <p:txBody>
            <a:bodyPr>
              <a:spAutoFit/>
            </a:bodyPr>
            <a:lstStyle/>
            <a:p>
              <a:pPr>
                <a:spcBef>
                  <a:spcPct val="0"/>
                </a:spcBef>
              </a:pPr>
              <a:r>
                <a:rPr lang="en-US" sz="2400"/>
                <a:t>Number of Teeth on Worm Wheel</a:t>
              </a:r>
            </a:p>
            <a:p>
              <a:endParaRPr lang="en-US" sz="2400" b="1" u="sng"/>
            </a:p>
          </p:txBody>
        </p:sp>
        <p:sp>
          <p:nvSpPr>
            <p:cNvPr id="5144" name="Text Box 30"/>
            <p:cNvSpPr txBox="1">
              <a:spLocks noChangeArrowheads="1"/>
            </p:cNvSpPr>
            <p:nvPr/>
          </p:nvSpPr>
          <p:spPr bwMode="auto">
            <a:xfrm>
              <a:off x="3408" y="3157"/>
              <a:ext cx="2544" cy="518"/>
            </a:xfrm>
            <a:prstGeom prst="rect">
              <a:avLst/>
            </a:prstGeom>
            <a:noFill/>
            <a:ln w="9525">
              <a:noFill/>
              <a:miter lim="800000"/>
              <a:headEnd/>
              <a:tailEnd/>
            </a:ln>
          </p:spPr>
          <p:txBody>
            <a:bodyPr>
              <a:spAutoFit/>
            </a:bodyPr>
            <a:lstStyle/>
            <a:p>
              <a:r>
                <a:rPr lang="en-US" sz="2400"/>
                <a:t>Number of Threads on the Worm</a:t>
              </a:r>
            </a:p>
          </p:txBody>
        </p:sp>
        <p:sp>
          <p:nvSpPr>
            <p:cNvPr id="5145" name="Rectangle 31"/>
            <p:cNvSpPr>
              <a:spLocks noChangeArrowheads="1"/>
            </p:cNvSpPr>
            <p:nvPr/>
          </p:nvSpPr>
          <p:spPr bwMode="auto">
            <a:xfrm>
              <a:off x="3120" y="2980"/>
              <a:ext cx="228" cy="288"/>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a:t>
              </a:r>
              <a:endParaRPr lang="en-US" sz="2400"/>
            </a:p>
          </p:txBody>
        </p:sp>
      </p:grpSp>
      <p:grpSp>
        <p:nvGrpSpPr>
          <p:cNvPr id="4" name="Group 42"/>
          <p:cNvGrpSpPr>
            <a:grpSpLocks/>
          </p:cNvGrpSpPr>
          <p:nvPr/>
        </p:nvGrpSpPr>
        <p:grpSpPr bwMode="auto">
          <a:xfrm>
            <a:off x="0" y="4495800"/>
            <a:ext cx="5257800" cy="1279525"/>
            <a:chOff x="0" y="2832"/>
            <a:chExt cx="3312" cy="806"/>
          </a:xfrm>
        </p:grpSpPr>
        <p:sp>
          <p:nvSpPr>
            <p:cNvPr id="5137" name="Text Box 25"/>
            <p:cNvSpPr txBox="1">
              <a:spLocks noChangeArrowheads="1"/>
            </p:cNvSpPr>
            <p:nvPr/>
          </p:nvSpPr>
          <p:spPr bwMode="auto">
            <a:xfrm>
              <a:off x="1104" y="2832"/>
              <a:ext cx="1824" cy="288"/>
            </a:xfrm>
            <a:prstGeom prst="rect">
              <a:avLst/>
            </a:prstGeom>
            <a:noFill/>
            <a:ln w="9525">
              <a:noFill/>
              <a:miter lim="800000"/>
              <a:headEnd/>
              <a:tailEnd/>
            </a:ln>
          </p:spPr>
          <p:txBody>
            <a:bodyPr>
              <a:spAutoFit/>
            </a:bodyPr>
            <a:lstStyle/>
            <a:p>
              <a:r>
                <a:rPr lang="en-US" sz="2400"/>
                <a:t>Speed of the Worm</a:t>
              </a:r>
            </a:p>
          </p:txBody>
        </p:sp>
        <p:sp>
          <p:nvSpPr>
            <p:cNvPr id="5138" name="Rectangle 23"/>
            <p:cNvSpPr>
              <a:spLocks noChangeArrowheads="1"/>
            </p:cNvSpPr>
            <p:nvPr/>
          </p:nvSpPr>
          <p:spPr bwMode="auto">
            <a:xfrm>
              <a:off x="864" y="3120"/>
              <a:ext cx="2448" cy="518"/>
            </a:xfrm>
            <a:prstGeom prst="rect">
              <a:avLst/>
            </a:prstGeom>
            <a:noFill/>
            <a:ln w="9525">
              <a:noFill/>
              <a:miter lim="800000"/>
              <a:headEnd/>
              <a:tailEnd/>
            </a:ln>
          </p:spPr>
          <p:txBody>
            <a:bodyPr anchor="ctr">
              <a:spAutoFit/>
            </a:bodyPr>
            <a:lstStyle/>
            <a:p>
              <a:pPr indent="457200">
                <a:spcBef>
                  <a:spcPct val="0"/>
                </a:spcBef>
                <a:tabLst>
                  <a:tab pos="774700" algn="l"/>
                  <a:tab pos="1109663" algn="l"/>
                  <a:tab pos="2416175" algn="l"/>
                </a:tabLst>
              </a:pPr>
              <a:r>
                <a:rPr lang="en-US" sz="2400"/>
                <a:t>Speed of the Worm </a:t>
              </a:r>
            </a:p>
            <a:p>
              <a:pPr indent="457200">
                <a:spcBef>
                  <a:spcPct val="0"/>
                </a:spcBef>
                <a:tabLst>
                  <a:tab pos="774700" algn="l"/>
                  <a:tab pos="1109663" algn="l"/>
                  <a:tab pos="2416175" algn="l"/>
                </a:tabLst>
              </a:pPr>
              <a:r>
                <a:rPr lang="en-US" sz="2400"/>
                <a:t>Wheel</a:t>
              </a:r>
            </a:p>
          </p:txBody>
        </p:sp>
        <p:sp>
          <p:nvSpPr>
            <p:cNvPr id="5139" name="Line 28"/>
            <p:cNvSpPr>
              <a:spLocks noChangeShapeType="1"/>
            </p:cNvSpPr>
            <p:nvPr/>
          </p:nvSpPr>
          <p:spPr bwMode="auto">
            <a:xfrm>
              <a:off x="1156" y="3109"/>
              <a:ext cx="1916" cy="0"/>
            </a:xfrm>
            <a:prstGeom prst="line">
              <a:avLst/>
            </a:prstGeom>
            <a:noFill/>
            <a:ln w="9525">
              <a:solidFill>
                <a:schemeClr val="tx1"/>
              </a:solidFill>
              <a:round/>
              <a:headEnd/>
              <a:tailEnd/>
            </a:ln>
          </p:spPr>
          <p:txBody>
            <a:bodyPr/>
            <a:lstStyle/>
            <a:p>
              <a:endParaRPr lang="en-US"/>
            </a:p>
          </p:txBody>
        </p:sp>
        <p:sp>
          <p:nvSpPr>
            <p:cNvPr id="5140" name="Rectangle 32"/>
            <p:cNvSpPr>
              <a:spLocks noChangeArrowheads="1"/>
            </p:cNvSpPr>
            <p:nvPr/>
          </p:nvSpPr>
          <p:spPr bwMode="auto">
            <a:xfrm>
              <a:off x="768" y="2917"/>
              <a:ext cx="228" cy="288"/>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a:t>
              </a:r>
              <a:endParaRPr lang="en-US" sz="2400"/>
            </a:p>
          </p:txBody>
        </p:sp>
        <p:sp>
          <p:nvSpPr>
            <p:cNvPr id="5141" name="Text Box 40"/>
            <p:cNvSpPr txBox="1">
              <a:spLocks noChangeArrowheads="1"/>
            </p:cNvSpPr>
            <p:nvPr/>
          </p:nvSpPr>
          <p:spPr bwMode="auto">
            <a:xfrm>
              <a:off x="0" y="2832"/>
              <a:ext cx="816" cy="518"/>
            </a:xfrm>
            <a:prstGeom prst="rect">
              <a:avLst/>
            </a:prstGeom>
            <a:noFill/>
            <a:ln w="9525">
              <a:noFill/>
              <a:miter lim="800000"/>
              <a:headEnd/>
              <a:tailEnd/>
            </a:ln>
          </p:spPr>
          <p:txBody>
            <a:bodyPr>
              <a:spAutoFit/>
            </a:bodyPr>
            <a:lstStyle/>
            <a:p>
              <a:r>
                <a:rPr lang="en-US" sz="2400"/>
                <a:t>Velocity ratio</a:t>
              </a:r>
            </a:p>
          </p:txBody>
        </p:sp>
      </p:grpSp>
      <p:graphicFrame>
        <p:nvGraphicFramePr>
          <p:cNvPr id="5122" name="Object 33"/>
          <p:cNvGraphicFramePr>
            <a:graphicFrameLocks noChangeAspect="1"/>
          </p:cNvGraphicFramePr>
          <p:nvPr/>
        </p:nvGraphicFramePr>
        <p:xfrm>
          <a:off x="2220913" y="193675"/>
          <a:ext cx="5094287" cy="1177925"/>
        </p:xfrm>
        <a:graphic>
          <a:graphicData uri="http://schemas.openxmlformats.org/presentationml/2006/ole">
            <mc:AlternateContent xmlns:mc="http://schemas.openxmlformats.org/markup-compatibility/2006">
              <mc:Choice xmlns:v="urn:schemas-microsoft-com:vml" Requires="v">
                <p:oleObj spid="_x0000_s23793" name="Equation" r:id="rId10" imgW="1866600" imgH="431640" progId="">
                  <p:embed/>
                </p:oleObj>
              </mc:Choice>
              <mc:Fallback>
                <p:oleObj name="Equation" r:id="rId10" imgW="1866600" imgH="431640" progId="">
                  <p:embed/>
                  <p:pic>
                    <p:nvPicPr>
                      <p:cNvPr id="5122"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0913" y="193675"/>
                        <a:ext cx="5094287" cy="117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5934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5" grpId="0"/>
      <p:bldP spid="3893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4819" name="Slide Number Placeholder 5"/>
          <p:cNvSpPr>
            <a:spLocks noGrp="1"/>
          </p:cNvSpPr>
          <p:nvPr>
            <p:ph type="sldNum" sz="quarter" idx="12"/>
          </p:nvPr>
        </p:nvSpPr>
        <p:spPr>
          <a:noFill/>
        </p:spPr>
        <p:txBody>
          <a:bodyPr/>
          <a:lstStyle/>
          <a:p>
            <a:fld id="{7CE7D8D6-1A26-459E-924B-508A00F9B9B1}" type="slidenum">
              <a:rPr lang="en-US" smtClean="0"/>
              <a:pPr/>
              <a:t>143</a:t>
            </a:fld>
            <a:endParaRPr lang="en-US"/>
          </a:p>
        </p:txBody>
      </p:sp>
      <p:sp>
        <p:nvSpPr>
          <p:cNvPr id="40963" name="Rectangle 3"/>
          <p:cNvSpPr>
            <a:spLocks noGrp="1" noChangeArrowheads="1"/>
          </p:cNvSpPr>
          <p:nvPr>
            <p:ph type="body" idx="1"/>
          </p:nvPr>
        </p:nvSpPr>
        <p:spPr>
          <a:xfrm>
            <a:off x="457200" y="1600200"/>
            <a:ext cx="8229600" cy="4038600"/>
          </a:xfrm>
        </p:spPr>
        <p:txBody>
          <a:bodyPr/>
          <a:lstStyle/>
          <a:p>
            <a:pPr eaLnBrk="1" hangingPunct="1">
              <a:lnSpc>
                <a:spcPct val="150000"/>
              </a:lnSpc>
              <a:buFontTx/>
              <a:buNone/>
            </a:pPr>
            <a:r>
              <a:rPr lang="en-US" sz="2900" b="1">
                <a:solidFill>
                  <a:srgbClr val="0000FF"/>
                </a:solidFill>
              </a:rPr>
              <a:t>A gear train is an arrangement of number of </a:t>
            </a:r>
          </a:p>
          <a:p>
            <a:pPr eaLnBrk="1" hangingPunct="1">
              <a:lnSpc>
                <a:spcPct val="150000"/>
              </a:lnSpc>
              <a:buFontTx/>
              <a:buNone/>
            </a:pPr>
            <a:r>
              <a:rPr lang="en-US" sz="2900" b="1">
                <a:solidFill>
                  <a:schemeClr val="hlink"/>
                </a:solidFill>
              </a:rPr>
              <a:t>successively meshing</a:t>
            </a:r>
            <a:r>
              <a:rPr lang="en-US" sz="2900" b="1">
                <a:solidFill>
                  <a:srgbClr val="0000FF"/>
                </a:solidFill>
              </a:rPr>
              <a:t> gear wheels through </a:t>
            </a:r>
          </a:p>
          <a:p>
            <a:pPr eaLnBrk="1" hangingPunct="1">
              <a:lnSpc>
                <a:spcPct val="150000"/>
              </a:lnSpc>
              <a:buFontTx/>
              <a:buNone/>
            </a:pPr>
            <a:r>
              <a:rPr lang="en-US" sz="2900" b="1">
                <a:solidFill>
                  <a:srgbClr val="0000FF"/>
                </a:solidFill>
              </a:rPr>
              <a:t>which the power can be transmitted between </a:t>
            </a:r>
          </a:p>
          <a:p>
            <a:pPr eaLnBrk="1" hangingPunct="1">
              <a:lnSpc>
                <a:spcPct val="150000"/>
              </a:lnSpc>
              <a:buFontTx/>
              <a:buNone/>
            </a:pPr>
            <a:r>
              <a:rPr lang="en-US" sz="2900" b="1">
                <a:solidFill>
                  <a:srgbClr val="0000FF"/>
                </a:solidFill>
              </a:rPr>
              <a:t>the </a:t>
            </a:r>
            <a:r>
              <a:rPr lang="en-US" sz="2900" b="1">
                <a:solidFill>
                  <a:schemeClr val="hlink"/>
                </a:solidFill>
              </a:rPr>
              <a:t>driving and driven shafts</a:t>
            </a:r>
            <a:r>
              <a:rPr lang="en-US" sz="2900" b="1">
                <a:solidFill>
                  <a:srgbClr val="0000FF"/>
                </a:solidFill>
              </a:rPr>
              <a:t>.</a:t>
            </a:r>
            <a:r>
              <a:rPr lang="en-US" sz="2900"/>
              <a:t> </a:t>
            </a:r>
          </a:p>
        </p:txBody>
      </p:sp>
      <p:sp>
        <p:nvSpPr>
          <p:cNvPr id="34821" name="Text Box 34"/>
          <p:cNvSpPr txBox="1">
            <a:spLocks noChangeArrowheads="1"/>
          </p:cNvSpPr>
          <p:nvPr/>
        </p:nvSpPr>
        <p:spPr bwMode="auto">
          <a:xfrm>
            <a:off x="457200" y="762000"/>
            <a:ext cx="8153400" cy="519113"/>
          </a:xfrm>
          <a:prstGeom prst="rect">
            <a:avLst/>
          </a:prstGeom>
          <a:noFill/>
          <a:ln w="9525">
            <a:noFill/>
            <a:miter lim="800000"/>
            <a:headEnd/>
            <a:tailEnd/>
          </a:ln>
        </p:spPr>
        <p:txBody>
          <a:bodyPr>
            <a:spAutoFit/>
          </a:bodyPr>
          <a:lstStyle/>
          <a:p>
            <a:r>
              <a:rPr lang="en-US" sz="2800" b="1" u="sng">
                <a:solidFill>
                  <a:srgbClr val="996633"/>
                </a:solidFill>
              </a:rPr>
              <a:t>Gear Train</a:t>
            </a:r>
            <a:r>
              <a:rPr lang="en-US" sz="2800" b="1">
                <a:solidFill>
                  <a:srgbClr val="996633"/>
                </a:solidFill>
              </a:rPr>
              <a:t>:</a:t>
            </a:r>
            <a:endParaRPr lang="en-US" sz="2400" b="1" u="sng">
              <a:solidFill>
                <a:srgbClr val="996633"/>
              </a:solidFill>
            </a:endParaRPr>
          </a:p>
        </p:txBody>
      </p:sp>
    </p:spTree>
    <p:extLst>
      <p:ext uri="{BB962C8B-B14F-4D97-AF65-F5344CB8AC3E}">
        <p14:creationId xmlns:p14="http://schemas.microsoft.com/office/powerpoint/2010/main" val="42537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40963">
                                            <p:txEl>
                                              <p:pRg st="0" end="0"/>
                                            </p:txEl>
                                          </p:spTgt>
                                        </p:tgtEl>
                                        <p:attrNameLst>
                                          <p:attrName>style.visibility</p:attrName>
                                        </p:attrNameLst>
                                      </p:cBhvr>
                                      <p:to>
                                        <p:strVal val="visible"/>
                                      </p:to>
                                    </p:set>
                                    <p:anim calcmode="discrete" valueType="clr">
                                      <p:cBhvr override="childStyle">
                                        <p:cTn id="7" dur="200"/>
                                        <p:tgtEl>
                                          <p:spTgt spid="4096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40963">
                                            <p:txEl>
                                              <p:pRg st="0" end="0"/>
                                            </p:txEl>
                                          </p:spTgt>
                                        </p:tgtEl>
                                        <p:attrNameLst>
                                          <p:attrName>fillcolor</p:attrName>
                                        </p:attrNameLst>
                                      </p:cBhvr>
                                      <p:tavLst>
                                        <p:tav tm="0">
                                          <p:val>
                                            <p:clrVal>
                                              <a:schemeClr val="accent2"/>
                                            </p:clrVal>
                                          </p:val>
                                        </p:tav>
                                        <p:tav tm="50000">
                                          <p:val>
                                            <p:clrVal>
                                              <a:schemeClr val="hlink"/>
                                            </p:clrVal>
                                          </p:val>
                                        </p:tav>
                                      </p:tavLst>
                                    </p:anim>
                                    <p:set>
                                      <p:cBhvr>
                                        <p:cTn id="9" dur="200"/>
                                        <p:tgtEl>
                                          <p:spTgt spid="4096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40963">
                                            <p:txEl>
                                              <p:pRg st="1" end="1"/>
                                            </p:txEl>
                                          </p:spTgt>
                                        </p:tgtEl>
                                        <p:attrNameLst>
                                          <p:attrName>style.visibility</p:attrName>
                                        </p:attrNameLst>
                                      </p:cBhvr>
                                      <p:to>
                                        <p:strVal val="visible"/>
                                      </p:to>
                                    </p:set>
                                    <p:anim calcmode="discrete" valueType="clr">
                                      <p:cBhvr override="childStyle">
                                        <p:cTn id="14" dur="200"/>
                                        <p:tgtEl>
                                          <p:spTgt spid="4096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200"/>
                                        <p:tgtEl>
                                          <p:spTgt spid="40963">
                                            <p:txEl>
                                              <p:pRg st="1" end="1"/>
                                            </p:txEl>
                                          </p:spTgt>
                                        </p:tgtEl>
                                        <p:attrNameLst>
                                          <p:attrName>fillcolor</p:attrName>
                                        </p:attrNameLst>
                                      </p:cBhvr>
                                      <p:tavLst>
                                        <p:tav tm="0">
                                          <p:val>
                                            <p:clrVal>
                                              <a:schemeClr val="accent2"/>
                                            </p:clrVal>
                                          </p:val>
                                        </p:tav>
                                        <p:tav tm="50000">
                                          <p:val>
                                            <p:clrVal>
                                              <a:schemeClr val="hlink"/>
                                            </p:clrVal>
                                          </p:val>
                                        </p:tav>
                                      </p:tavLst>
                                    </p:anim>
                                    <p:set>
                                      <p:cBhvr>
                                        <p:cTn id="16" dur="200"/>
                                        <p:tgtEl>
                                          <p:spTgt spid="40963">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40963">
                                            <p:txEl>
                                              <p:pRg st="2" end="2"/>
                                            </p:txEl>
                                          </p:spTgt>
                                        </p:tgtEl>
                                        <p:attrNameLst>
                                          <p:attrName>style.visibility</p:attrName>
                                        </p:attrNameLst>
                                      </p:cBhvr>
                                      <p:to>
                                        <p:strVal val="visible"/>
                                      </p:to>
                                    </p:set>
                                    <p:anim calcmode="discrete" valueType="clr">
                                      <p:cBhvr override="childStyle">
                                        <p:cTn id="21" dur="200"/>
                                        <p:tgtEl>
                                          <p:spTgt spid="4096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200"/>
                                        <p:tgtEl>
                                          <p:spTgt spid="40963">
                                            <p:txEl>
                                              <p:pRg st="2" end="2"/>
                                            </p:txEl>
                                          </p:spTgt>
                                        </p:tgtEl>
                                        <p:attrNameLst>
                                          <p:attrName>fillcolor</p:attrName>
                                        </p:attrNameLst>
                                      </p:cBhvr>
                                      <p:tavLst>
                                        <p:tav tm="0">
                                          <p:val>
                                            <p:clrVal>
                                              <a:schemeClr val="accent2"/>
                                            </p:clrVal>
                                          </p:val>
                                        </p:tav>
                                        <p:tav tm="50000">
                                          <p:val>
                                            <p:clrVal>
                                              <a:schemeClr val="hlink"/>
                                            </p:clrVal>
                                          </p:val>
                                        </p:tav>
                                      </p:tavLst>
                                    </p:anim>
                                    <p:set>
                                      <p:cBhvr>
                                        <p:cTn id="23" dur="200"/>
                                        <p:tgtEl>
                                          <p:spTgt spid="40963">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0" nodeType="clickEffect">
                                  <p:stCondLst>
                                    <p:cond delay="0"/>
                                  </p:stCondLst>
                                  <p:iterate type="lt">
                                    <p:tmPct val="50000"/>
                                  </p:iterate>
                                  <p:childTnLst>
                                    <p:set>
                                      <p:cBhvr>
                                        <p:cTn id="27" dur="1" fill="hold">
                                          <p:stCondLst>
                                            <p:cond delay="0"/>
                                          </p:stCondLst>
                                        </p:cTn>
                                        <p:tgtEl>
                                          <p:spTgt spid="40963">
                                            <p:txEl>
                                              <p:pRg st="3" end="3"/>
                                            </p:txEl>
                                          </p:spTgt>
                                        </p:tgtEl>
                                        <p:attrNameLst>
                                          <p:attrName>style.visibility</p:attrName>
                                        </p:attrNameLst>
                                      </p:cBhvr>
                                      <p:to>
                                        <p:strVal val="visible"/>
                                      </p:to>
                                    </p:set>
                                    <p:anim calcmode="discrete" valueType="clr">
                                      <p:cBhvr override="childStyle">
                                        <p:cTn id="28" dur="200"/>
                                        <p:tgtEl>
                                          <p:spTgt spid="4096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200"/>
                                        <p:tgtEl>
                                          <p:spTgt spid="40963">
                                            <p:txEl>
                                              <p:pRg st="3" end="3"/>
                                            </p:txEl>
                                          </p:spTgt>
                                        </p:tgtEl>
                                        <p:attrNameLst>
                                          <p:attrName>fillcolor</p:attrName>
                                        </p:attrNameLst>
                                      </p:cBhvr>
                                      <p:tavLst>
                                        <p:tav tm="0">
                                          <p:val>
                                            <p:clrVal>
                                              <a:schemeClr val="accent2"/>
                                            </p:clrVal>
                                          </p:val>
                                        </p:tav>
                                        <p:tav tm="50000">
                                          <p:val>
                                            <p:clrVal>
                                              <a:schemeClr val="hlink"/>
                                            </p:clrVal>
                                          </p:val>
                                        </p:tav>
                                      </p:tavLst>
                                    </p:anim>
                                    <p:set>
                                      <p:cBhvr>
                                        <p:cTn id="30" dur="200"/>
                                        <p:tgtEl>
                                          <p:spTgt spid="4096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5843" name="Slide Number Placeholder 5"/>
          <p:cNvSpPr>
            <a:spLocks noGrp="1"/>
          </p:cNvSpPr>
          <p:nvPr>
            <p:ph type="sldNum" sz="quarter" idx="12"/>
          </p:nvPr>
        </p:nvSpPr>
        <p:spPr>
          <a:noFill/>
        </p:spPr>
        <p:txBody>
          <a:bodyPr/>
          <a:lstStyle/>
          <a:p>
            <a:fld id="{0BFFB29B-7495-4EC3-AF96-34BDB176509C}" type="slidenum">
              <a:rPr lang="en-US" smtClean="0"/>
              <a:pPr/>
              <a:t>144</a:t>
            </a:fld>
            <a:endParaRPr lang="en-US"/>
          </a:p>
        </p:txBody>
      </p:sp>
      <p:sp>
        <p:nvSpPr>
          <p:cNvPr id="41986" name="Rectangle 2"/>
          <p:cNvSpPr>
            <a:spLocks noGrp="1" noChangeArrowheads="1"/>
          </p:cNvSpPr>
          <p:nvPr>
            <p:ph type="title"/>
          </p:nvPr>
        </p:nvSpPr>
        <p:spPr>
          <a:xfrm>
            <a:off x="304800" y="3886200"/>
            <a:ext cx="8229600" cy="1143000"/>
          </a:xfrm>
        </p:spPr>
        <p:txBody>
          <a:bodyPr/>
          <a:lstStyle/>
          <a:p>
            <a:pPr algn="l" eaLnBrk="1" hangingPunct="1"/>
            <a:r>
              <a:rPr lang="en-US" sz="2800"/>
              <a:t>The gear wheels used in gear train may be spur , bevel or helical etc.</a:t>
            </a:r>
            <a:r>
              <a:rPr lang="en-US" sz="4000"/>
              <a:t> </a:t>
            </a:r>
          </a:p>
        </p:txBody>
      </p:sp>
      <p:sp>
        <p:nvSpPr>
          <p:cNvPr id="35845" name="Rectangle 3"/>
          <p:cNvSpPr>
            <a:spLocks noGrp="1" noChangeArrowheads="1"/>
          </p:cNvSpPr>
          <p:nvPr>
            <p:ph type="body" idx="1"/>
          </p:nvPr>
        </p:nvSpPr>
        <p:spPr>
          <a:xfrm>
            <a:off x="457200" y="228600"/>
            <a:ext cx="8305800" cy="5105400"/>
          </a:xfrm>
        </p:spPr>
        <p:txBody>
          <a:bodyPr/>
          <a:lstStyle/>
          <a:p>
            <a:pPr marL="609600" indent="-609600" eaLnBrk="1" hangingPunct="1">
              <a:lnSpc>
                <a:spcPct val="200000"/>
              </a:lnSpc>
              <a:buFontTx/>
              <a:buNone/>
            </a:pPr>
            <a:r>
              <a:rPr lang="en-US" dirty="0">
                <a:solidFill>
                  <a:srgbClr val="996633"/>
                </a:solidFill>
              </a:rPr>
              <a:t>Two main types of gear trains are:</a:t>
            </a:r>
          </a:p>
          <a:p>
            <a:pPr marL="609600" indent="-609600" eaLnBrk="1" hangingPunct="1">
              <a:lnSpc>
                <a:spcPct val="200000"/>
              </a:lnSpc>
              <a:buFontTx/>
              <a:buAutoNum type="arabicPeriod"/>
            </a:pPr>
            <a:r>
              <a:rPr lang="en-US" b="1" dirty="0">
                <a:solidFill>
                  <a:srgbClr val="0000FF"/>
                </a:solidFill>
              </a:rPr>
              <a:t>Simple gear train.</a:t>
            </a:r>
          </a:p>
          <a:p>
            <a:pPr marL="609600" indent="-609600" eaLnBrk="1" hangingPunct="1">
              <a:lnSpc>
                <a:spcPct val="200000"/>
              </a:lnSpc>
              <a:buFontTx/>
              <a:buAutoNum type="arabicPeriod"/>
            </a:pPr>
            <a:r>
              <a:rPr lang="en-US" b="1" dirty="0">
                <a:solidFill>
                  <a:srgbClr val="0000FF"/>
                </a:solidFill>
              </a:rPr>
              <a:t>Compound gear train.</a:t>
            </a:r>
          </a:p>
        </p:txBody>
      </p:sp>
    </p:spTree>
    <p:extLst>
      <p:ext uri="{BB962C8B-B14F-4D97-AF65-F5344CB8AC3E}">
        <p14:creationId xmlns:p14="http://schemas.microsoft.com/office/powerpoint/2010/main" val="368843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6867" name="Slide Number Placeholder 5"/>
          <p:cNvSpPr>
            <a:spLocks noGrp="1"/>
          </p:cNvSpPr>
          <p:nvPr>
            <p:ph type="sldNum" sz="quarter" idx="12"/>
          </p:nvPr>
        </p:nvSpPr>
        <p:spPr>
          <a:noFill/>
        </p:spPr>
        <p:txBody>
          <a:bodyPr/>
          <a:lstStyle/>
          <a:p>
            <a:fld id="{3D522356-E56A-4113-898B-D06D203107ED}" type="slidenum">
              <a:rPr lang="en-US" smtClean="0"/>
              <a:pPr/>
              <a:t>145</a:t>
            </a:fld>
            <a:endParaRPr lang="en-US"/>
          </a:p>
        </p:txBody>
      </p:sp>
      <p:grpSp>
        <p:nvGrpSpPr>
          <p:cNvPr id="2" name="Group 2"/>
          <p:cNvGrpSpPr>
            <a:grpSpLocks/>
          </p:cNvGrpSpPr>
          <p:nvPr/>
        </p:nvGrpSpPr>
        <p:grpSpPr bwMode="auto">
          <a:xfrm>
            <a:off x="381000" y="1600200"/>
            <a:ext cx="8226425" cy="3732213"/>
            <a:chOff x="240" y="1008"/>
            <a:chExt cx="5182" cy="2351"/>
          </a:xfrm>
        </p:grpSpPr>
        <p:pic>
          <p:nvPicPr>
            <p:cNvPr id="36870" name="Picture 3" descr="simple1"/>
            <p:cNvPicPr>
              <a:picLocks noChangeAspect="1" noChangeArrowheads="1"/>
            </p:cNvPicPr>
            <p:nvPr/>
          </p:nvPicPr>
          <p:blipFill>
            <a:blip r:embed="rId3"/>
            <a:srcRect/>
            <a:stretch>
              <a:fillRect/>
            </a:stretch>
          </p:blipFill>
          <p:spPr bwMode="auto">
            <a:xfrm>
              <a:off x="240" y="1008"/>
              <a:ext cx="5182" cy="2351"/>
            </a:xfrm>
            <a:prstGeom prst="rect">
              <a:avLst/>
            </a:prstGeom>
            <a:noFill/>
            <a:ln w="9525">
              <a:noFill/>
              <a:miter lim="800000"/>
              <a:headEnd/>
              <a:tailEnd/>
            </a:ln>
          </p:spPr>
        </p:pic>
        <p:sp>
          <p:nvSpPr>
            <p:cNvPr id="36871" name="Text Box 4"/>
            <p:cNvSpPr txBox="1">
              <a:spLocks noChangeArrowheads="1"/>
            </p:cNvSpPr>
            <p:nvPr/>
          </p:nvSpPr>
          <p:spPr bwMode="auto">
            <a:xfrm>
              <a:off x="720" y="2928"/>
              <a:ext cx="1162" cy="346"/>
            </a:xfrm>
            <a:prstGeom prst="rect">
              <a:avLst/>
            </a:prstGeom>
            <a:solidFill>
              <a:schemeClr val="bg1"/>
            </a:solidFill>
            <a:ln w="9525" algn="ctr">
              <a:noFill/>
              <a:miter lim="800000"/>
              <a:headEnd/>
              <a:tailEnd/>
            </a:ln>
          </p:spPr>
          <p:txBody>
            <a:bodyPr>
              <a:spAutoFit/>
            </a:bodyPr>
            <a:lstStyle/>
            <a:p>
              <a:endParaRPr lang="en-US"/>
            </a:p>
          </p:txBody>
        </p:sp>
      </p:grpSp>
      <p:sp>
        <p:nvSpPr>
          <p:cNvPr id="36869" name="Text Box 5"/>
          <p:cNvSpPr txBox="1">
            <a:spLocks noChangeArrowheads="1"/>
          </p:cNvSpPr>
          <p:nvPr/>
        </p:nvSpPr>
        <p:spPr bwMode="auto">
          <a:xfrm>
            <a:off x="685800" y="381000"/>
            <a:ext cx="6172200" cy="549275"/>
          </a:xfrm>
          <a:prstGeom prst="rect">
            <a:avLst/>
          </a:prstGeom>
          <a:noFill/>
          <a:ln w="9525" algn="ctr">
            <a:noFill/>
            <a:miter lim="800000"/>
            <a:headEnd/>
            <a:tailEnd/>
          </a:ln>
        </p:spPr>
        <p:txBody>
          <a:bodyPr>
            <a:spAutoFit/>
          </a:bodyPr>
          <a:lstStyle/>
          <a:p>
            <a:r>
              <a:rPr lang="en-US" b="1" u="sng">
                <a:solidFill>
                  <a:srgbClr val="0000FF"/>
                </a:solidFill>
              </a:rPr>
              <a:t>Simple Gear Train</a:t>
            </a:r>
          </a:p>
        </p:txBody>
      </p:sp>
    </p:spTree>
    <p:extLst>
      <p:ext uri="{BB962C8B-B14F-4D97-AF65-F5344CB8AC3E}">
        <p14:creationId xmlns:p14="http://schemas.microsoft.com/office/powerpoint/2010/main" val="12396863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12BD4A4-D856-43E4-8E14-1ED2FA99C01F}"/>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C85B6918-B3E0-4B11-9697-1566AFA2B38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8370" name="Picture 2" descr="simple gear train | 3D CAD Model Library | GrabCAD">
            <a:extLst>
              <a:ext uri="{FF2B5EF4-FFF2-40B4-BE49-F238E27FC236}">
                <a16:creationId xmlns:a16="http://schemas.microsoft.com/office/drawing/2014/main" id="{4A76FEAF-3B19-4564-9A47-4FFFFE7B5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48033"/>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7436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8CFA87-9361-424D-83B6-B1D95F5EA47E}"/>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4044A4B0-266F-4C2A-93A5-5B216595E16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9394" name="Picture 2" descr="Difference simple gear, compound gear and elliptical gear train -  Polytechnic Hub">
            <a:extLst>
              <a:ext uri="{FF2B5EF4-FFF2-40B4-BE49-F238E27FC236}">
                <a16:creationId xmlns:a16="http://schemas.microsoft.com/office/drawing/2014/main" id="{7691C336-18D9-4842-9FD5-24CC679CE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193697"/>
            <a:ext cx="7339166" cy="437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7710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7891" name="Slide Number Placeholder 5"/>
          <p:cNvSpPr>
            <a:spLocks noGrp="1"/>
          </p:cNvSpPr>
          <p:nvPr>
            <p:ph type="sldNum" sz="quarter" idx="12"/>
          </p:nvPr>
        </p:nvSpPr>
        <p:spPr>
          <a:noFill/>
        </p:spPr>
        <p:txBody>
          <a:bodyPr/>
          <a:lstStyle/>
          <a:p>
            <a:fld id="{985453FD-4806-41C6-9DBD-45C30BCAE415}" type="slidenum">
              <a:rPr lang="en-US" smtClean="0"/>
              <a:pPr/>
              <a:t>148</a:t>
            </a:fld>
            <a:endParaRPr lang="en-US"/>
          </a:p>
        </p:txBody>
      </p:sp>
      <p:sp>
        <p:nvSpPr>
          <p:cNvPr id="37892" name="Text Box 8"/>
          <p:cNvSpPr txBox="1">
            <a:spLocks noChangeArrowheads="1"/>
          </p:cNvSpPr>
          <p:nvPr/>
        </p:nvSpPr>
        <p:spPr bwMode="auto">
          <a:xfrm>
            <a:off x="685800" y="1600200"/>
            <a:ext cx="1752600" cy="830997"/>
          </a:xfrm>
          <a:prstGeom prst="rect">
            <a:avLst/>
          </a:prstGeom>
          <a:noFill/>
          <a:ln w="9525" algn="ctr">
            <a:noFill/>
            <a:miter lim="800000"/>
            <a:headEnd/>
            <a:tailEnd/>
          </a:ln>
        </p:spPr>
        <p:txBody>
          <a:bodyPr wrap="square">
            <a:spAutoFit/>
          </a:bodyPr>
          <a:lstStyle/>
          <a:p>
            <a:r>
              <a:rPr lang="en-US" sz="2400" b="1" u="sng" dirty="0">
                <a:solidFill>
                  <a:srgbClr val="0000FF"/>
                </a:solidFill>
              </a:rPr>
              <a:t>Simple Gear </a:t>
            </a:r>
          </a:p>
          <a:p>
            <a:r>
              <a:rPr lang="en-US" sz="2400" b="1" u="sng" dirty="0">
                <a:solidFill>
                  <a:srgbClr val="0000FF"/>
                </a:solidFill>
              </a:rPr>
              <a:t>Train</a:t>
            </a:r>
          </a:p>
        </p:txBody>
      </p:sp>
      <p:grpSp>
        <p:nvGrpSpPr>
          <p:cNvPr id="2" name="Group 10"/>
          <p:cNvGrpSpPr>
            <a:grpSpLocks/>
          </p:cNvGrpSpPr>
          <p:nvPr/>
        </p:nvGrpSpPr>
        <p:grpSpPr bwMode="auto">
          <a:xfrm>
            <a:off x="2438400" y="0"/>
            <a:ext cx="5867400" cy="6629400"/>
            <a:chOff x="1392" y="288"/>
            <a:chExt cx="3023" cy="3812"/>
          </a:xfrm>
        </p:grpSpPr>
        <p:grpSp>
          <p:nvGrpSpPr>
            <p:cNvPr id="3" name="Group 2"/>
            <p:cNvGrpSpPr>
              <a:grpSpLocks/>
            </p:cNvGrpSpPr>
            <p:nvPr/>
          </p:nvGrpSpPr>
          <p:grpSpPr bwMode="auto">
            <a:xfrm>
              <a:off x="1392" y="288"/>
              <a:ext cx="3023" cy="3812"/>
              <a:chOff x="1392" y="288"/>
              <a:chExt cx="3023" cy="3812"/>
            </a:xfrm>
          </p:grpSpPr>
          <p:pic>
            <p:nvPicPr>
              <p:cNvPr id="37896" name="Picture 3" descr="simple2"/>
              <p:cNvPicPr>
                <a:picLocks noChangeAspect="1" noChangeArrowheads="1"/>
              </p:cNvPicPr>
              <p:nvPr/>
            </p:nvPicPr>
            <p:blipFill>
              <a:blip r:embed="rId3">
                <a:lum bright="-30000" contrast="40000"/>
              </a:blip>
              <a:srcRect/>
              <a:stretch>
                <a:fillRect/>
              </a:stretch>
            </p:blipFill>
            <p:spPr bwMode="auto">
              <a:xfrm>
                <a:off x="1536" y="288"/>
                <a:ext cx="2879" cy="3812"/>
              </a:xfrm>
              <a:prstGeom prst="rect">
                <a:avLst/>
              </a:prstGeom>
              <a:noFill/>
              <a:ln w="9525">
                <a:noFill/>
                <a:miter lim="800000"/>
                <a:headEnd/>
                <a:tailEnd/>
              </a:ln>
            </p:spPr>
          </p:pic>
          <p:sp>
            <p:nvSpPr>
              <p:cNvPr id="37897" name="Text Box 4"/>
              <p:cNvSpPr txBox="1">
                <a:spLocks noChangeArrowheads="1"/>
              </p:cNvSpPr>
              <p:nvPr/>
            </p:nvSpPr>
            <p:spPr bwMode="auto">
              <a:xfrm>
                <a:off x="1440" y="1680"/>
                <a:ext cx="288" cy="346"/>
              </a:xfrm>
              <a:prstGeom prst="rect">
                <a:avLst/>
              </a:prstGeom>
              <a:solidFill>
                <a:schemeClr val="bg1"/>
              </a:solidFill>
              <a:ln w="9525" algn="ctr">
                <a:noFill/>
                <a:miter lim="800000"/>
                <a:headEnd/>
                <a:tailEnd/>
              </a:ln>
            </p:spPr>
            <p:txBody>
              <a:bodyPr>
                <a:spAutoFit/>
              </a:bodyPr>
              <a:lstStyle/>
              <a:p>
                <a:r>
                  <a:rPr lang="en-US">
                    <a:solidFill>
                      <a:schemeClr val="bg1"/>
                    </a:solidFill>
                  </a:rPr>
                  <a:t>z</a:t>
                </a:r>
              </a:p>
            </p:txBody>
          </p:sp>
          <p:sp>
            <p:nvSpPr>
              <p:cNvPr id="37898" name="Text Box 5"/>
              <p:cNvSpPr txBox="1">
                <a:spLocks noChangeArrowheads="1"/>
              </p:cNvSpPr>
              <p:nvPr/>
            </p:nvSpPr>
            <p:spPr bwMode="auto">
              <a:xfrm>
                <a:off x="1440" y="2352"/>
                <a:ext cx="480" cy="346"/>
              </a:xfrm>
              <a:prstGeom prst="rect">
                <a:avLst/>
              </a:prstGeom>
              <a:solidFill>
                <a:schemeClr val="bg1"/>
              </a:solidFill>
              <a:ln w="9525" algn="ctr">
                <a:noFill/>
                <a:miter lim="800000"/>
                <a:headEnd/>
                <a:tailEnd/>
              </a:ln>
            </p:spPr>
            <p:txBody>
              <a:bodyPr>
                <a:spAutoFit/>
              </a:bodyPr>
              <a:lstStyle/>
              <a:p>
                <a:r>
                  <a:rPr lang="en-US">
                    <a:solidFill>
                      <a:schemeClr val="bg1"/>
                    </a:solidFill>
                  </a:rPr>
                  <a:t>z</a:t>
                </a:r>
              </a:p>
            </p:txBody>
          </p:sp>
          <p:sp>
            <p:nvSpPr>
              <p:cNvPr id="37899" name="Text Box 6"/>
              <p:cNvSpPr txBox="1">
                <a:spLocks noChangeArrowheads="1"/>
              </p:cNvSpPr>
              <p:nvPr/>
            </p:nvSpPr>
            <p:spPr bwMode="auto">
              <a:xfrm>
                <a:off x="1392" y="3264"/>
                <a:ext cx="768" cy="778"/>
              </a:xfrm>
              <a:prstGeom prst="rect">
                <a:avLst/>
              </a:prstGeom>
              <a:solidFill>
                <a:schemeClr val="bg1"/>
              </a:solidFill>
              <a:ln w="9525" algn="ctr">
                <a:noFill/>
                <a:miter lim="800000"/>
                <a:headEnd/>
                <a:tailEnd/>
              </a:ln>
            </p:spPr>
            <p:txBody>
              <a:bodyPr>
                <a:spAutoFit/>
              </a:bodyPr>
              <a:lstStyle/>
              <a:p>
                <a:endParaRPr lang="en-US"/>
              </a:p>
              <a:p>
                <a:r>
                  <a:rPr lang="en-US">
                    <a:solidFill>
                      <a:schemeClr val="bg1"/>
                    </a:solidFill>
                  </a:rPr>
                  <a:t>z</a:t>
                </a:r>
              </a:p>
            </p:txBody>
          </p:sp>
        </p:grpSp>
        <p:sp>
          <p:nvSpPr>
            <p:cNvPr id="37895" name="Text Box 9"/>
            <p:cNvSpPr txBox="1">
              <a:spLocks noChangeArrowheads="1"/>
            </p:cNvSpPr>
            <p:nvPr/>
          </p:nvSpPr>
          <p:spPr bwMode="auto">
            <a:xfrm>
              <a:off x="2688" y="3744"/>
              <a:ext cx="864" cy="346"/>
            </a:xfrm>
            <a:prstGeom prst="rect">
              <a:avLst/>
            </a:prstGeom>
            <a:solidFill>
              <a:schemeClr val="bg1"/>
            </a:solidFill>
            <a:ln w="9525" algn="ctr">
              <a:noFill/>
              <a:miter lim="800000"/>
              <a:headEnd/>
              <a:tailEnd/>
            </a:ln>
          </p:spPr>
          <p:txBody>
            <a:bodyPr>
              <a:spAutoFit/>
            </a:bodyPr>
            <a:lstStyle/>
            <a:p>
              <a:endParaRPr lang="en-US"/>
            </a:p>
          </p:txBody>
        </p:sp>
      </p:grpSp>
    </p:spTree>
    <p:extLst>
      <p:ext uri="{BB962C8B-B14F-4D97-AF65-F5344CB8AC3E}">
        <p14:creationId xmlns:p14="http://schemas.microsoft.com/office/powerpoint/2010/main" val="15221533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8915" name="Slide Number Placeholder 5"/>
          <p:cNvSpPr>
            <a:spLocks noGrp="1"/>
          </p:cNvSpPr>
          <p:nvPr>
            <p:ph type="sldNum" sz="quarter" idx="12"/>
          </p:nvPr>
        </p:nvSpPr>
        <p:spPr>
          <a:noFill/>
        </p:spPr>
        <p:txBody>
          <a:bodyPr/>
          <a:lstStyle/>
          <a:p>
            <a:fld id="{09873358-A138-43E2-BC27-81520E7CAB85}" type="slidenum">
              <a:rPr lang="en-US" smtClean="0"/>
              <a:pPr/>
              <a:t>149</a:t>
            </a:fld>
            <a:endParaRPr lang="en-US"/>
          </a:p>
        </p:txBody>
      </p:sp>
      <p:sp>
        <p:nvSpPr>
          <p:cNvPr id="38916" name="Rectangle 2"/>
          <p:cNvSpPr>
            <a:spLocks noGrp="1" noChangeArrowheads="1"/>
          </p:cNvSpPr>
          <p:nvPr>
            <p:ph type="title"/>
          </p:nvPr>
        </p:nvSpPr>
        <p:spPr>
          <a:xfrm>
            <a:off x="228600" y="228600"/>
            <a:ext cx="3352800" cy="609600"/>
          </a:xfrm>
        </p:spPr>
        <p:txBody>
          <a:bodyPr/>
          <a:lstStyle/>
          <a:p>
            <a:pPr algn="l" eaLnBrk="1" hangingPunct="1"/>
            <a:r>
              <a:rPr lang="en-US" sz="3200">
                <a:solidFill>
                  <a:srgbClr val="0000FF"/>
                </a:solidFill>
              </a:rPr>
              <a:t>Simple gear train</a:t>
            </a:r>
            <a:endParaRPr lang="en-US" sz="3200"/>
          </a:p>
        </p:txBody>
      </p:sp>
      <p:sp>
        <p:nvSpPr>
          <p:cNvPr id="43011" name="Rectangle 3"/>
          <p:cNvSpPr>
            <a:spLocks noGrp="1" noChangeArrowheads="1"/>
          </p:cNvSpPr>
          <p:nvPr>
            <p:ph type="body" idx="1"/>
          </p:nvPr>
        </p:nvSpPr>
        <p:spPr>
          <a:xfrm>
            <a:off x="152400" y="762000"/>
            <a:ext cx="4953000" cy="5638800"/>
          </a:xfrm>
        </p:spPr>
        <p:txBody>
          <a:bodyPr/>
          <a:lstStyle/>
          <a:p>
            <a:pPr eaLnBrk="1" hangingPunct="1">
              <a:lnSpc>
                <a:spcPct val="110000"/>
              </a:lnSpc>
              <a:buFontTx/>
              <a:buNone/>
            </a:pPr>
            <a:r>
              <a:rPr lang="en-US" sz="2200" b="1"/>
              <a:t>In a simple gear train a series of </a:t>
            </a:r>
          </a:p>
          <a:p>
            <a:pPr eaLnBrk="1" hangingPunct="1">
              <a:lnSpc>
                <a:spcPct val="110000"/>
              </a:lnSpc>
              <a:buFontTx/>
              <a:buNone/>
            </a:pPr>
            <a:r>
              <a:rPr lang="en-US" sz="2200" b="1"/>
              <a:t>gear wheels are mounted on </a:t>
            </a:r>
          </a:p>
          <a:p>
            <a:pPr eaLnBrk="1" hangingPunct="1">
              <a:lnSpc>
                <a:spcPct val="110000"/>
              </a:lnSpc>
              <a:buFontTx/>
              <a:buNone/>
            </a:pPr>
            <a:r>
              <a:rPr lang="en-US" sz="2200" b="1">
                <a:solidFill>
                  <a:srgbClr val="996633"/>
                </a:solidFill>
              </a:rPr>
              <a:t>different shafts</a:t>
            </a:r>
            <a:r>
              <a:rPr lang="en-US" sz="2200" b="1"/>
              <a:t> between the </a:t>
            </a:r>
          </a:p>
          <a:p>
            <a:pPr eaLnBrk="1" hangingPunct="1">
              <a:lnSpc>
                <a:spcPct val="110000"/>
              </a:lnSpc>
              <a:buFontTx/>
              <a:buNone/>
            </a:pPr>
            <a:r>
              <a:rPr lang="en-US" sz="2200" b="1">
                <a:solidFill>
                  <a:srgbClr val="996633"/>
                </a:solidFill>
              </a:rPr>
              <a:t>driving</a:t>
            </a:r>
            <a:r>
              <a:rPr lang="en-US" sz="2200" b="1"/>
              <a:t> and </a:t>
            </a:r>
            <a:r>
              <a:rPr lang="en-US" sz="2200" b="1">
                <a:solidFill>
                  <a:srgbClr val="996633"/>
                </a:solidFill>
              </a:rPr>
              <a:t>driven</a:t>
            </a:r>
            <a:r>
              <a:rPr lang="en-US" sz="2200" b="1"/>
              <a:t> shafts and </a:t>
            </a:r>
          </a:p>
          <a:p>
            <a:pPr eaLnBrk="1" hangingPunct="1">
              <a:lnSpc>
                <a:spcPct val="110000"/>
              </a:lnSpc>
              <a:buFontTx/>
              <a:buNone/>
            </a:pPr>
            <a:r>
              <a:rPr lang="en-US" sz="2200" b="1" u="sng"/>
              <a:t>each shaft carries only one </a:t>
            </a:r>
          </a:p>
          <a:p>
            <a:pPr eaLnBrk="1" hangingPunct="1">
              <a:lnSpc>
                <a:spcPct val="110000"/>
              </a:lnSpc>
              <a:buFontTx/>
              <a:buNone/>
            </a:pPr>
            <a:r>
              <a:rPr lang="en-US" sz="2200" b="1" u="sng"/>
              <a:t>gear. </a:t>
            </a:r>
          </a:p>
          <a:p>
            <a:pPr eaLnBrk="1" hangingPunct="1">
              <a:lnSpc>
                <a:spcPct val="110000"/>
              </a:lnSpc>
              <a:buFontTx/>
              <a:buNone/>
            </a:pPr>
            <a:r>
              <a:rPr lang="en-US" sz="2000"/>
              <a:t>	A </a:t>
            </a:r>
            <a:r>
              <a:rPr lang="en-US" sz="2000">
                <a:cs typeface="Arial" charset="0"/>
              </a:rPr>
              <a:t>→</a:t>
            </a:r>
            <a:r>
              <a:rPr lang="en-US" sz="2000"/>
              <a:t> </a:t>
            </a:r>
            <a:r>
              <a:rPr lang="en-US" sz="2000">
                <a:solidFill>
                  <a:srgbClr val="996633"/>
                </a:solidFill>
              </a:rPr>
              <a:t>Driving gear</a:t>
            </a:r>
            <a:r>
              <a:rPr lang="en-US" sz="2800">
                <a:solidFill>
                  <a:srgbClr val="996633"/>
                </a:solidFill>
              </a:rPr>
              <a:t> </a:t>
            </a:r>
          </a:p>
          <a:p>
            <a:pPr eaLnBrk="1" hangingPunct="1">
              <a:lnSpc>
                <a:spcPct val="110000"/>
              </a:lnSpc>
              <a:buFontTx/>
              <a:buNone/>
            </a:pPr>
            <a:r>
              <a:rPr lang="en-US" sz="2000"/>
              <a:t>	B </a:t>
            </a:r>
            <a:r>
              <a:rPr lang="en-US" sz="2000">
                <a:cs typeface="Arial" charset="0"/>
              </a:rPr>
              <a:t>→</a:t>
            </a:r>
            <a:r>
              <a:rPr lang="en-US" sz="2000"/>
              <a:t> </a:t>
            </a:r>
            <a:r>
              <a:rPr lang="en-US" sz="2000">
                <a:solidFill>
                  <a:srgbClr val="009900"/>
                </a:solidFill>
              </a:rPr>
              <a:t>Intermediate gear</a:t>
            </a:r>
            <a:r>
              <a:rPr lang="en-US" sz="2800"/>
              <a:t> </a:t>
            </a:r>
            <a:endParaRPr lang="en-US" sz="2000"/>
          </a:p>
          <a:p>
            <a:pPr eaLnBrk="1" hangingPunct="1">
              <a:lnSpc>
                <a:spcPct val="110000"/>
              </a:lnSpc>
              <a:buFontTx/>
              <a:buNone/>
            </a:pPr>
            <a:r>
              <a:rPr lang="en-US" sz="2000"/>
              <a:t>	C </a:t>
            </a:r>
            <a:r>
              <a:rPr lang="en-US" sz="2000">
                <a:cs typeface="Arial" charset="0"/>
              </a:rPr>
              <a:t>→</a:t>
            </a:r>
            <a:r>
              <a:rPr lang="en-US" sz="2000"/>
              <a:t> </a:t>
            </a:r>
            <a:r>
              <a:rPr lang="en-US" sz="2000">
                <a:solidFill>
                  <a:srgbClr val="009900"/>
                </a:solidFill>
              </a:rPr>
              <a:t>Intermediate</a:t>
            </a:r>
            <a:r>
              <a:rPr lang="en-US" sz="2000">
                <a:solidFill>
                  <a:schemeClr val="folHlink"/>
                </a:solidFill>
              </a:rPr>
              <a:t> </a:t>
            </a:r>
            <a:r>
              <a:rPr lang="en-US" sz="2000">
                <a:solidFill>
                  <a:srgbClr val="009900"/>
                </a:solidFill>
              </a:rPr>
              <a:t>gear</a:t>
            </a:r>
          </a:p>
          <a:p>
            <a:pPr eaLnBrk="1" hangingPunct="1">
              <a:lnSpc>
                <a:spcPct val="110000"/>
              </a:lnSpc>
              <a:buFontTx/>
              <a:buNone/>
            </a:pPr>
            <a:r>
              <a:rPr lang="en-US" sz="2000"/>
              <a:t>	D </a:t>
            </a:r>
            <a:r>
              <a:rPr lang="en-US" sz="2000">
                <a:cs typeface="Arial" charset="0"/>
              </a:rPr>
              <a:t>→</a:t>
            </a:r>
            <a:r>
              <a:rPr lang="en-US" sz="2000"/>
              <a:t> </a:t>
            </a:r>
            <a:r>
              <a:rPr lang="en-US" sz="2000">
                <a:solidFill>
                  <a:srgbClr val="996633"/>
                </a:solidFill>
              </a:rPr>
              <a:t>Driven gear</a:t>
            </a:r>
            <a:r>
              <a:rPr lang="en-US" sz="2800"/>
              <a:t> </a:t>
            </a:r>
          </a:p>
        </p:txBody>
      </p:sp>
      <p:grpSp>
        <p:nvGrpSpPr>
          <p:cNvPr id="2" name="Group 56"/>
          <p:cNvGrpSpPr>
            <a:grpSpLocks/>
          </p:cNvGrpSpPr>
          <p:nvPr/>
        </p:nvGrpSpPr>
        <p:grpSpPr bwMode="auto">
          <a:xfrm>
            <a:off x="5105400" y="914400"/>
            <a:ext cx="3657600" cy="5157788"/>
            <a:chOff x="3216" y="864"/>
            <a:chExt cx="2304" cy="3249"/>
          </a:xfrm>
        </p:grpSpPr>
        <p:sp>
          <p:nvSpPr>
            <p:cNvPr id="38919" name="Freeform 12"/>
            <p:cNvSpPr>
              <a:spLocks/>
            </p:cNvSpPr>
            <p:nvPr/>
          </p:nvSpPr>
          <p:spPr bwMode="auto">
            <a:xfrm>
              <a:off x="3776" y="953"/>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8920" name="Freeform 14"/>
            <p:cNvSpPr>
              <a:spLocks/>
            </p:cNvSpPr>
            <p:nvPr/>
          </p:nvSpPr>
          <p:spPr bwMode="auto">
            <a:xfrm>
              <a:off x="4039" y="1245"/>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8921" name="Freeform 16"/>
            <p:cNvSpPr>
              <a:spLocks/>
            </p:cNvSpPr>
            <p:nvPr/>
          </p:nvSpPr>
          <p:spPr bwMode="auto">
            <a:xfrm>
              <a:off x="4291" y="1811"/>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8922" name="Freeform 20"/>
            <p:cNvSpPr>
              <a:spLocks/>
            </p:cNvSpPr>
            <p:nvPr/>
          </p:nvSpPr>
          <p:spPr bwMode="auto">
            <a:xfrm>
              <a:off x="4151" y="3054"/>
              <a:ext cx="392" cy="145"/>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8923" name="Text Box 11"/>
            <p:cNvSpPr txBox="1">
              <a:spLocks noChangeArrowheads="1"/>
            </p:cNvSpPr>
            <p:nvPr/>
          </p:nvSpPr>
          <p:spPr bwMode="auto">
            <a:xfrm>
              <a:off x="3504" y="3744"/>
              <a:ext cx="1616" cy="369"/>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Simple gear train</a:t>
              </a:r>
              <a:endParaRPr lang="en-US" sz="2400" b="1" u="sng"/>
            </a:p>
          </p:txBody>
        </p:sp>
        <p:sp>
          <p:nvSpPr>
            <p:cNvPr id="38924" name="Text Box 13"/>
            <p:cNvSpPr txBox="1">
              <a:spLocks noChangeArrowheads="1"/>
            </p:cNvSpPr>
            <p:nvPr/>
          </p:nvSpPr>
          <p:spPr bwMode="auto">
            <a:xfrm>
              <a:off x="4190" y="864"/>
              <a:ext cx="802" cy="24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A</a:t>
              </a:r>
              <a:endParaRPr lang="en-US" sz="2400" b="1" u="sng"/>
            </a:p>
          </p:txBody>
        </p:sp>
        <p:sp>
          <p:nvSpPr>
            <p:cNvPr id="38925" name="Text Box 15"/>
            <p:cNvSpPr txBox="1">
              <a:spLocks noChangeArrowheads="1"/>
            </p:cNvSpPr>
            <p:nvPr/>
          </p:nvSpPr>
          <p:spPr bwMode="auto">
            <a:xfrm>
              <a:off x="4437" y="1178"/>
              <a:ext cx="795" cy="31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B</a:t>
              </a:r>
              <a:endParaRPr lang="en-US" sz="2400" b="1" u="sng"/>
            </a:p>
          </p:txBody>
        </p:sp>
        <p:sp>
          <p:nvSpPr>
            <p:cNvPr id="38926" name="Text Box 17"/>
            <p:cNvSpPr txBox="1">
              <a:spLocks noChangeArrowheads="1"/>
            </p:cNvSpPr>
            <p:nvPr/>
          </p:nvSpPr>
          <p:spPr bwMode="auto">
            <a:xfrm>
              <a:off x="4694" y="1766"/>
              <a:ext cx="826" cy="25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C</a:t>
              </a:r>
              <a:endParaRPr lang="en-US" sz="2400" b="1" u="sng"/>
            </a:p>
          </p:txBody>
        </p:sp>
        <p:sp>
          <p:nvSpPr>
            <p:cNvPr id="38927" name="Text Box 21"/>
            <p:cNvSpPr txBox="1">
              <a:spLocks noChangeArrowheads="1"/>
            </p:cNvSpPr>
            <p:nvPr/>
          </p:nvSpPr>
          <p:spPr bwMode="auto">
            <a:xfrm>
              <a:off x="4526" y="3004"/>
              <a:ext cx="754" cy="26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D</a:t>
              </a:r>
              <a:endParaRPr lang="en-US" sz="2400" b="1" u="sng"/>
            </a:p>
          </p:txBody>
        </p:sp>
        <p:grpSp>
          <p:nvGrpSpPr>
            <p:cNvPr id="3" name="Group 55"/>
            <p:cNvGrpSpPr>
              <a:grpSpLocks/>
            </p:cNvGrpSpPr>
            <p:nvPr/>
          </p:nvGrpSpPr>
          <p:grpSpPr bwMode="auto">
            <a:xfrm>
              <a:off x="3299" y="2404"/>
              <a:ext cx="974" cy="962"/>
              <a:chOff x="3299" y="2404"/>
              <a:chExt cx="974" cy="962"/>
            </a:xfrm>
          </p:grpSpPr>
          <p:sp>
            <p:nvSpPr>
              <p:cNvPr id="38956" name="Oval 18"/>
              <p:cNvSpPr>
                <a:spLocks noChangeArrowheads="1"/>
              </p:cNvSpPr>
              <p:nvPr/>
            </p:nvSpPr>
            <p:spPr bwMode="auto">
              <a:xfrm>
                <a:off x="3395" y="2505"/>
                <a:ext cx="778" cy="762"/>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4" name="Group 54"/>
              <p:cNvGrpSpPr>
                <a:grpSpLocks/>
              </p:cNvGrpSpPr>
              <p:nvPr/>
            </p:nvGrpSpPr>
            <p:grpSpPr bwMode="auto">
              <a:xfrm>
                <a:off x="3299" y="2404"/>
                <a:ext cx="974" cy="962"/>
                <a:chOff x="3299" y="2404"/>
                <a:chExt cx="974" cy="962"/>
              </a:xfrm>
            </p:grpSpPr>
            <p:sp>
              <p:nvSpPr>
                <p:cNvPr id="38958" name="Line 26"/>
                <p:cNvSpPr>
                  <a:spLocks noChangeShapeType="1"/>
                </p:cNvSpPr>
                <p:nvPr/>
              </p:nvSpPr>
              <p:spPr bwMode="auto">
                <a:xfrm>
                  <a:off x="3792" y="2832"/>
                  <a:ext cx="0" cy="108"/>
                </a:xfrm>
                <a:prstGeom prst="line">
                  <a:avLst/>
                </a:prstGeom>
                <a:noFill/>
                <a:ln w="9525">
                  <a:solidFill>
                    <a:srgbClr val="000000"/>
                  </a:solidFill>
                  <a:round/>
                  <a:headEnd/>
                  <a:tailEnd/>
                </a:ln>
              </p:spPr>
              <p:txBody>
                <a:bodyPr/>
                <a:lstStyle/>
                <a:p>
                  <a:endParaRPr lang="en-US"/>
                </a:p>
              </p:txBody>
            </p:sp>
            <p:grpSp>
              <p:nvGrpSpPr>
                <p:cNvPr id="5" name="Group 53"/>
                <p:cNvGrpSpPr>
                  <a:grpSpLocks/>
                </p:cNvGrpSpPr>
                <p:nvPr/>
              </p:nvGrpSpPr>
              <p:grpSpPr bwMode="auto">
                <a:xfrm>
                  <a:off x="3299" y="2404"/>
                  <a:ext cx="974" cy="962"/>
                  <a:chOff x="3299" y="2404"/>
                  <a:chExt cx="974" cy="962"/>
                </a:xfrm>
              </p:grpSpPr>
              <p:grpSp>
                <p:nvGrpSpPr>
                  <p:cNvPr id="6" name="Group 44"/>
                  <p:cNvGrpSpPr>
                    <a:grpSpLocks/>
                  </p:cNvGrpSpPr>
                  <p:nvPr/>
                </p:nvGrpSpPr>
                <p:grpSpPr bwMode="auto">
                  <a:xfrm>
                    <a:off x="3299" y="2404"/>
                    <a:ext cx="974" cy="962"/>
                    <a:chOff x="2627" y="2404"/>
                    <a:chExt cx="974" cy="962"/>
                  </a:xfrm>
                </p:grpSpPr>
                <p:sp>
                  <p:nvSpPr>
                    <p:cNvPr id="38962" name="Oval 8"/>
                    <p:cNvSpPr>
                      <a:spLocks noChangeArrowheads="1"/>
                    </p:cNvSpPr>
                    <p:nvPr/>
                  </p:nvSpPr>
                  <p:spPr bwMode="auto">
                    <a:xfrm>
                      <a:off x="2627" y="2404"/>
                      <a:ext cx="974" cy="962"/>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38963" name="Arc 25"/>
                    <p:cNvSpPr>
                      <a:spLocks/>
                    </p:cNvSpPr>
                    <p:nvPr/>
                  </p:nvSpPr>
                  <p:spPr bwMode="auto">
                    <a:xfrm flipV="1">
                      <a:off x="2998" y="3077"/>
                      <a:ext cx="285" cy="128"/>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sp>
                <p:nvSpPr>
                  <p:cNvPr id="38961" name="Line 27"/>
                  <p:cNvSpPr>
                    <a:spLocks noChangeShapeType="1"/>
                  </p:cNvSpPr>
                  <p:nvPr/>
                </p:nvSpPr>
                <p:spPr bwMode="auto">
                  <a:xfrm>
                    <a:off x="3722" y="2887"/>
                    <a:ext cx="115" cy="0"/>
                  </a:xfrm>
                  <a:prstGeom prst="line">
                    <a:avLst/>
                  </a:prstGeom>
                  <a:noFill/>
                  <a:ln w="9525">
                    <a:solidFill>
                      <a:srgbClr val="000000"/>
                    </a:solidFill>
                    <a:round/>
                    <a:headEnd/>
                    <a:tailEnd/>
                  </a:ln>
                </p:spPr>
                <p:txBody>
                  <a:bodyPr/>
                  <a:lstStyle/>
                  <a:p>
                    <a:endParaRPr lang="en-US"/>
                  </a:p>
                </p:txBody>
              </p:sp>
            </p:grpSp>
          </p:grpSp>
        </p:grpSp>
        <p:grpSp>
          <p:nvGrpSpPr>
            <p:cNvPr id="7" name="Group 48"/>
            <p:cNvGrpSpPr>
              <a:grpSpLocks/>
            </p:cNvGrpSpPr>
            <p:nvPr/>
          </p:nvGrpSpPr>
          <p:grpSpPr bwMode="auto">
            <a:xfrm>
              <a:off x="3690" y="1891"/>
              <a:ext cx="780" cy="757"/>
              <a:chOff x="3018" y="1891"/>
              <a:chExt cx="780" cy="757"/>
            </a:xfrm>
          </p:grpSpPr>
          <p:sp>
            <p:nvSpPr>
              <p:cNvPr id="38948" name="Oval 9"/>
              <p:cNvSpPr>
                <a:spLocks noChangeArrowheads="1"/>
              </p:cNvSpPr>
              <p:nvPr/>
            </p:nvSpPr>
            <p:spPr bwMode="auto">
              <a:xfrm>
                <a:off x="3091" y="1973"/>
                <a:ext cx="640" cy="594"/>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8" name="Group 41"/>
              <p:cNvGrpSpPr>
                <a:grpSpLocks/>
              </p:cNvGrpSpPr>
              <p:nvPr/>
            </p:nvGrpSpPr>
            <p:grpSpPr bwMode="auto">
              <a:xfrm>
                <a:off x="3018" y="1891"/>
                <a:ext cx="780" cy="757"/>
                <a:chOff x="3018" y="1891"/>
                <a:chExt cx="780" cy="757"/>
              </a:xfrm>
            </p:grpSpPr>
            <p:grpSp>
              <p:nvGrpSpPr>
                <p:cNvPr id="9" name="Group 40"/>
                <p:cNvGrpSpPr>
                  <a:grpSpLocks/>
                </p:cNvGrpSpPr>
                <p:nvPr/>
              </p:nvGrpSpPr>
              <p:grpSpPr bwMode="auto">
                <a:xfrm>
                  <a:off x="3018" y="1891"/>
                  <a:ext cx="780" cy="757"/>
                  <a:chOff x="3018" y="1891"/>
                  <a:chExt cx="780" cy="757"/>
                </a:xfrm>
              </p:grpSpPr>
              <p:sp>
                <p:nvSpPr>
                  <p:cNvPr id="38954" name="Oval 19"/>
                  <p:cNvSpPr>
                    <a:spLocks noChangeArrowheads="1"/>
                  </p:cNvSpPr>
                  <p:nvPr/>
                </p:nvSpPr>
                <p:spPr bwMode="auto">
                  <a:xfrm>
                    <a:off x="3018" y="1891"/>
                    <a:ext cx="780" cy="757"/>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38955" name="Arc 24"/>
                  <p:cNvSpPr>
                    <a:spLocks/>
                  </p:cNvSpPr>
                  <p:nvPr/>
                </p:nvSpPr>
                <p:spPr bwMode="auto">
                  <a:xfrm>
                    <a:off x="3283" y="2080"/>
                    <a:ext cx="286" cy="156"/>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0" name="Group 28"/>
                <p:cNvGrpSpPr>
                  <a:grpSpLocks/>
                </p:cNvGrpSpPr>
                <p:nvPr/>
              </p:nvGrpSpPr>
              <p:grpSpPr bwMode="auto">
                <a:xfrm>
                  <a:off x="3350" y="2217"/>
                  <a:ext cx="115" cy="108"/>
                  <a:chOff x="7872" y="7026"/>
                  <a:chExt cx="288" cy="270"/>
                </a:xfrm>
              </p:grpSpPr>
              <p:sp>
                <p:nvSpPr>
                  <p:cNvPr id="38952" name="Line 29"/>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38953" name="Line 30"/>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nvGrpSpPr>
            <p:cNvPr id="11" name="Group 49"/>
            <p:cNvGrpSpPr>
              <a:grpSpLocks/>
            </p:cNvGrpSpPr>
            <p:nvPr/>
          </p:nvGrpSpPr>
          <p:grpSpPr bwMode="auto">
            <a:xfrm>
              <a:off x="3345" y="1295"/>
              <a:ext cx="840" cy="813"/>
              <a:chOff x="2673" y="1295"/>
              <a:chExt cx="840" cy="813"/>
            </a:xfrm>
          </p:grpSpPr>
          <p:sp>
            <p:nvSpPr>
              <p:cNvPr id="38940" name="Oval 6"/>
              <p:cNvSpPr>
                <a:spLocks noChangeArrowheads="1"/>
              </p:cNvSpPr>
              <p:nvPr/>
            </p:nvSpPr>
            <p:spPr bwMode="auto">
              <a:xfrm>
                <a:off x="2673" y="1295"/>
                <a:ext cx="840" cy="813"/>
              </a:xfrm>
              <a:prstGeom prst="ellipse">
                <a:avLst/>
              </a:prstGeom>
              <a:solidFill>
                <a:srgbClr val="FFFFFF">
                  <a:alpha val="0"/>
                </a:srgbClr>
              </a:solidFill>
              <a:ln w="19050">
                <a:solidFill>
                  <a:srgbClr val="0000FF"/>
                </a:solidFill>
                <a:round/>
                <a:headEnd/>
                <a:tailEnd/>
              </a:ln>
            </p:spPr>
            <p:txBody>
              <a:bodyPr/>
              <a:lstStyle/>
              <a:p>
                <a:endParaRPr lang="en-US"/>
              </a:p>
            </p:txBody>
          </p:sp>
          <p:grpSp>
            <p:nvGrpSpPr>
              <p:cNvPr id="12" name="Group 42"/>
              <p:cNvGrpSpPr>
                <a:grpSpLocks/>
              </p:cNvGrpSpPr>
              <p:nvPr/>
            </p:nvGrpSpPr>
            <p:grpSpPr bwMode="auto">
              <a:xfrm>
                <a:off x="2718" y="1346"/>
                <a:ext cx="750" cy="706"/>
                <a:chOff x="2718" y="1346"/>
                <a:chExt cx="750" cy="706"/>
              </a:xfrm>
            </p:grpSpPr>
            <p:grpSp>
              <p:nvGrpSpPr>
                <p:cNvPr id="13" name="Group 39"/>
                <p:cNvGrpSpPr>
                  <a:grpSpLocks/>
                </p:cNvGrpSpPr>
                <p:nvPr/>
              </p:nvGrpSpPr>
              <p:grpSpPr bwMode="auto">
                <a:xfrm>
                  <a:off x="2718" y="1346"/>
                  <a:ext cx="750" cy="706"/>
                  <a:chOff x="2718" y="1346"/>
                  <a:chExt cx="750" cy="706"/>
                </a:xfrm>
              </p:grpSpPr>
              <p:sp>
                <p:nvSpPr>
                  <p:cNvPr id="38946" name="Oval 7"/>
                  <p:cNvSpPr>
                    <a:spLocks noChangeArrowheads="1"/>
                  </p:cNvSpPr>
                  <p:nvPr/>
                </p:nvSpPr>
                <p:spPr bwMode="auto">
                  <a:xfrm rot="327898">
                    <a:off x="2718" y="1346"/>
                    <a:ext cx="750" cy="706"/>
                  </a:xfrm>
                  <a:prstGeom prst="ellipse">
                    <a:avLst/>
                  </a:prstGeom>
                  <a:solidFill>
                    <a:srgbClr val="FFFFFF"/>
                  </a:solidFill>
                  <a:ln w="28575">
                    <a:solidFill>
                      <a:srgbClr val="FF00FF"/>
                    </a:solidFill>
                    <a:prstDash val="lgDashDot"/>
                    <a:round/>
                    <a:headEnd/>
                    <a:tailEnd/>
                  </a:ln>
                </p:spPr>
                <p:txBody>
                  <a:bodyPr/>
                  <a:lstStyle/>
                  <a:p>
                    <a:endParaRPr lang="en-US"/>
                  </a:p>
                </p:txBody>
              </p:sp>
              <p:sp>
                <p:nvSpPr>
                  <p:cNvPr id="38947" name="Arc 23"/>
                  <p:cNvSpPr>
                    <a:spLocks/>
                  </p:cNvSpPr>
                  <p:nvPr/>
                </p:nvSpPr>
                <p:spPr bwMode="auto">
                  <a:xfrm flipV="1">
                    <a:off x="2970" y="1788"/>
                    <a:ext cx="285" cy="129"/>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4" name="Group 31"/>
                <p:cNvGrpSpPr>
                  <a:grpSpLocks/>
                </p:cNvGrpSpPr>
                <p:nvPr/>
              </p:nvGrpSpPr>
              <p:grpSpPr bwMode="auto">
                <a:xfrm>
                  <a:off x="3035" y="1643"/>
                  <a:ext cx="115" cy="108"/>
                  <a:chOff x="7872" y="7026"/>
                  <a:chExt cx="288" cy="270"/>
                </a:xfrm>
              </p:grpSpPr>
              <p:sp>
                <p:nvSpPr>
                  <p:cNvPr id="38944" name="Line 32"/>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38945" name="Line 33"/>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nvGrpSpPr>
            <p:cNvPr id="15" name="Group 50"/>
            <p:cNvGrpSpPr>
              <a:grpSpLocks/>
            </p:cNvGrpSpPr>
            <p:nvPr/>
          </p:nvGrpSpPr>
          <p:grpSpPr bwMode="auto">
            <a:xfrm>
              <a:off x="3216" y="909"/>
              <a:ext cx="582" cy="543"/>
              <a:chOff x="2544" y="909"/>
              <a:chExt cx="582" cy="543"/>
            </a:xfrm>
          </p:grpSpPr>
          <p:sp>
            <p:nvSpPr>
              <p:cNvPr id="38932" name="Oval 5"/>
              <p:cNvSpPr>
                <a:spLocks noChangeArrowheads="1"/>
              </p:cNvSpPr>
              <p:nvPr/>
            </p:nvSpPr>
            <p:spPr bwMode="auto">
              <a:xfrm>
                <a:off x="2600" y="959"/>
                <a:ext cx="465" cy="448"/>
              </a:xfrm>
              <a:prstGeom prst="ellipse">
                <a:avLst/>
              </a:prstGeom>
              <a:solidFill>
                <a:srgbClr val="FFFFFF"/>
              </a:solidFill>
              <a:ln w="28575">
                <a:solidFill>
                  <a:srgbClr val="FF00FF"/>
                </a:solidFill>
                <a:prstDash val="lgDashDot"/>
                <a:round/>
                <a:headEnd/>
                <a:tailEnd/>
              </a:ln>
            </p:spPr>
            <p:txBody>
              <a:bodyPr/>
              <a:lstStyle/>
              <a:p>
                <a:endParaRPr lang="en-US"/>
              </a:p>
            </p:txBody>
          </p:sp>
          <p:grpSp>
            <p:nvGrpSpPr>
              <p:cNvPr id="16" name="Group 43"/>
              <p:cNvGrpSpPr>
                <a:grpSpLocks/>
              </p:cNvGrpSpPr>
              <p:nvPr/>
            </p:nvGrpSpPr>
            <p:grpSpPr bwMode="auto">
              <a:xfrm>
                <a:off x="2544" y="909"/>
                <a:ext cx="582" cy="543"/>
                <a:chOff x="2544" y="909"/>
                <a:chExt cx="582" cy="543"/>
              </a:xfrm>
            </p:grpSpPr>
            <p:grpSp>
              <p:nvGrpSpPr>
                <p:cNvPr id="17" name="Group 38"/>
                <p:cNvGrpSpPr>
                  <a:grpSpLocks/>
                </p:cNvGrpSpPr>
                <p:nvPr/>
              </p:nvGrpSpPr>
              <p:grpSpPr bwMode="auto">
                <a:xfrm>
                  <a:off x="2544" y="909"/>
                  <a:ext cx="582" cy="543"/>
                  <a:chOff x="2544" y="909"/>
                  <a:chExt cx="582" cy="543"/>
                </a:xfrm>
              </p:grpSpPr>
              <p:sp>
                <p:nvSpPr>
                  <p:cNvPr id="38938" name="Oval 10"/>
                  <p:cNvSpPr>
                    <a:spLocks noChangeArrowheads="1"/>
                  </p:cNvSpPr>
                  <p:nvPr/>
                </p:nvSpPr>
                <p:spPr bwMode="auto">
                  <a:xfrm>
                    <a:off x="2544" y="909"/>
                    <a:ext cx="582" cy="543"/>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38939" name="Arc 22"/>
                  <p:cNvSpPr>
                    <a:spLocks/>
                  </p:cNvSpPr>
                  <p:nvPr/>
                </p:nvSpPr>
                <p:spPr bwMode="auto">
                  <a:xfrm>
                    <a:off x="2673" y="1026"/>
                    <a:ext cx="285" cy="157"/>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8" name="Group 34"/>
                <p:cNvGrpSpPr>
                  <a:grpSpLocks/>
                </p:cNvGrpSpPr>
                <p:nvPr/>
              </p:nvGrpSpPr>
              <p:grpSpPr bwMode="auto">
                <a:xfrm>
                  <a:off x="2783" y="1128"/>
                  <a:ext cx="115" cy="109"/>
                  <a:chOff x="7872" y="7026"/>
                  <a:chExt cx="288" cy="270"/>
                </a:xfrm>
              </p:grpSpPr>
              <p:sp>
                <p:nvSpPr>
                  <p:cNvPr id="38936" name="Line 35"/>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38937" name="Line 36"/>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spTree>
    <p:extLst>
      <p:ext uri="{BB962C8B-B14F-4D97-AF65-F5344CB8AC3E}">
        <p14:creationId xmlns:p14="http://schemas.microsoft.com/office/powerpoint/2010/main" val="1915184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p:spPr>
        <p:txBody>
          <a:bodyPr/>
          <a:lstStyle/>
          <a:p>
            <a:fld id="{369D0F9B-762A-4E6B-9637-B8501DC17033}" type="slidenum">
              <a:rPr lang="en-US"/>
              <a:pPr/>
              <a:t>15</a:t>
            </a:fld>
            <a:endParaRPr lang="en-US"/>
          </a:p>
        </p:txBody>
      </p:sp>
      <p:sp>
        <p:nvSpPr>
          <p:cNvPr id="2051" name="Rectangle 2"/>
          <p:cNvSpPr>
            <a:spLocks noGrp="1" noChangeArrowheads="1"/>
          </p:cNvSpPr>
          <p:nvPr>
            <p:ph type="body" idx="1"/>
          </p:nvPr>
        </p:nvSpPr>
        <p:spPr>
          <a:xfrm>
            <a:off x="457200" y="304800"/>
            <a:ext cx="8153400" cy="5821363"/>
          </a:xfrm>
        </p:spPr>
        <p:txBody>
          <a:bodyPr/>
          <a:lstStyle/>
          <a:p>
            <a:pPr eaLnBrk="1" hangingPunct="1">
              <a:buFontTx/>
              <a:buNone/>
            </a:pPr>
            <a:r>
              <a:rPr lang="en-US" b="1"/>
              <a:t>Flat belt drives of the open system should always have:</a:t>
            </a:r>
          </a:p>
          <a:p>
            <a:pPr eaLnBrk="1" hangingPunct="1">
              <a:lnSpc>
                <a:spcPct val="150000"/>
              </a:lnSpc>
            </a:pPr>
            <a:r>
              <a:rPr lang="en-US"/>
              <a:t>Their shaft axes either </a:t>
            </a:r>
            <a:r>
              <a:rPr lang="en-US">
                <a:solidFill>
                  <a:schemeClr val="accent2"/>
                </a:solidFill>
              </a:rPr>
              <a:t>horizontal </a:t>
            </a:r>
            <a:r>
              <a:rPr lang="en-US"/>
              <a:t>or </a:t>
            </a:r>
            <a:r>
              <a:rPr lang="en-US">
                <a:solidFill>
                  <a:schemeClr val="accent2"/>
                </a:solidFill>
              </a:rPr>
              <a:t>inclined</a:t>
            </a:r>
            <a:r>
              <a:rPr lang="en-US"/>
              <a:t>. </a:t>
            </a:r>
          </a:p>
          <a:p>
            <a:pPr eaLnBrk="1" hangingPunct="1">
              <a:lnSpc>
                <a:spcPct val="150000"/>
              </a:lnSpc>
            </a:pPr>
            <a:r>
              <a:rPr lang="en-US" u="sng">
                <a:solidFill>
                  <a:srgbClr val="FF0000"/>
                </a:solidFill>
                <a:hlinkClick r:id="rId2" action="ppaction://hlinksldjump"/>
              </a:rPr>
              <a:t>They should never be vertical</a:t>
            </a:r>
            <a:endParaRPr lang="en-US" u="sng">
              <a:solidFill>
                <a:srgbClr val="FF0000"/>
              </a:solidFill>
            </a:endParaRPr>
          </a:p>
          <a:p>
            <a:pPr eaLnBrk="1" hangingPunct="1">
              <a:buFontTx/>
              <a:buNone/>
            </a:pPr>
            <a:r>
              <a:rPr lang="en-US">
                <a:solidFill>
                  <a:srgbClr val="FF0000"/>
                </a:solidFill>
              </a:rPr>
              <a:t> </a:t>
            </a:r>
          </a:p>
        </p:txBody>
      </p:sp>
    </p:spTree>
    <p:extLst>
      <p:ext uri="{BB962C8B-B14F-4D97-AF65-F5344CB8AC3E}">
        <p14:creationId xmlns:p14="http://schemas.microsoft.com/office/powerpoint/2010/main" val="1291702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9939" name="Slide Number Placeholder 5"/>
          <p:cNvSpPr>
            <a:spLocks noGrp="1"/>
          </p:cNvSpPr>
          <p:nvPr>
            <p:ph type="sldNum" sz="quarter" idx="12"/>
          </p:nvPr>
        </p:nvSpPr>
        <p:spPr>
          <a:noFill/>
        </p:spPr>
        <p:txBody>
          <a:bodyPr/>
          <a:lstStyle/>
          <a:p>
            <a:fld id="{0F9C9667-7175-4AE5-9E36-3F2BD7E08225}" type="slidenum">
              <a:rPr lang="en-US" smtClean="0"/>
              <a:pPr/>
              <a:t>150</a:t>
            </a:fld>
            <a:endParaRPr lang="en-US"/>
          </a:p>
        </p:txBody>
      </p:sp>
      <p:sp>
        <p:nvSpPr>
          <p:cNvPr id="45059" name="Rectangle 3"/>
          <p:cNvSpPr>
            <a:spLocks noGrp="1" noChangeArrowheads="1"/>
          </p:cNvSpPr>
          <p:nvPr>
            <p:ph type="body" idx="1"/>
          </p:nvPr>
        </p:nvSpPr>
        <p:spPr>
          <a:xfrm>
            <a:off x="457200" y="457200"/>
            <a:ext cx="8686800" cy="6400800"/>
          </a:xfrm>
          <a:noFill/>
        </p:spPr>
        <p:txBody>
          <a:bodyPr/>
          <a:lstStyle/>
          <a:p>
            <a:pPr eaLnBrk="1" hangingPunct="1">
              <a:buFontTx/>
              <a:buNone/>
            </a:pPr>
            <a:endParaRPr lang="en-US" sz="2500"/>
          </a:p>
          <a:p>
            <a:pPr eaLnBrk="1" hangingPunct="1">
              <a:buFontTx/>
              <a:buNone/>
            </a:pPr>
            <a:r>
              <a:rPr lang="en-US" sz="2500"/>
              <a:t>N</a:t>
            </a:r>
            <a:r>
              <a:rPr lang="en-US" sz="2500" b="1" baseline="-25000"/>
              <a:t>A  = </a:t>
            </a:r>
            <a:r>
              <a:rPr lang="en-US" sz="2500"/>
              <a:t>speed in RPM of gear A</a:t>
            </a:r>
            <a:endParaRPr lang="en-US" sz="2500" b="1"/>
          </a:p>
          <a:p>
            <a:pPr eaLnBrk="1" hangingPunct="1">
              <a:buFontTx/>
              <a:buNone/>
            </a:pPr>
            <a:r>
              <a:rPr lang="en-US" sz="2500"/>
              <a:t>N</a:t>
            </a:r>
            <a:r>
              <a:rPr lang="en-US" sz="2500" b="1" baseline="-25000"/>
              <a:t>B  =</a:t>
            </a:r>
            <a:r>
              <a:rPr lang="en-US" sz="2500"/>
              <a:t> speed in RPM of gear B</a:t>
            </a:r>
            <a:endParaRPr lang="en-US" sz="2500" b="1"/>
          </a:p>
          <a:p>
            <a:pPr eaLnBrk="1" hangingPunct="1">
              <a:buFontTx/>
              <a:buNone/>
            </a:pPr>
            <a:r>
              <a:rPr lang="en-US" sz="2500"/>
              <a:t>N</a:t>
            </a:r>
            <a:r>
              <a:rPr lang="en-US" sz="2500" b="1" baseline="-25000"/>
              <a:t>C  = </a:t>
            </a:r>
            <a:r>
              <a:rPr lang="en-US" sz="2500"/>
              <a:t>speed in RPM of gear C</a:t>
            </a:r>
            <a:endParaRPr lang="en-US" sz="2500" b="1"/>
          </a:p>
          <a:p>
            <a:pPr eaLnBrk="1" hangingPunct="1">
              <a:buFontTx/>
              <a:buNone/>
            </a:pPr>
            <a:r>
              <a:rPr lang="en-US" sz="2500"/>
              <a:t>N</a:t>
            </a:r>
            <a:r>
              <a:rPr lang="en-US" sz="2500" b="1" baseline="-25000"/>
              <a:t>D</a:t>
            </a:r>
            <a:r>
              <a:rPr lang="en-US" sz="2500"/>
              <a:t> = speed in RPM of gear D</a:t>
            </a:r>
            <a:endParaRPr lang="en-US" sz="2500" b="1"/>
          </a:p>
          <a:p>
            <a:pPr eaLnBrk="1" hangingPunct="1">
              <a:buFontTx/>
              <a:buNone/>
            </a:pPr>
            <a:endParaRPr lang="en-US" sz="2500"/>
          </a:p>
          <a:p>
            <a:pPr eaLnBrk="1" hangingPunct="1">
              <a:buFontTx/>
              <a:buNone/>
            </a:pPr>
            <a:r>
              <a:rPr lang="en-US" sz="2500"/>
              <a:t>T</a:t>
            </a:r>
            <a:r>
              <a:rPr lang="en-US" sz="2500" baseline="-25000"/>
              <a:t>A</a:t>
            </a:r>
            <a:r>
              <a:rPr lang="en-US" sz="2500"/>
              <a:t> = Number of teeth of gear A</a:t>
            </a:r>
          </a:p>
          <a:p>
            <a:pPr eaLnBrk="1" hangingPunct="1">
              <a:buFontTx/>
              <a:buNone/>
            </a:pPr>
            <a:r>
              <a:rPr lang="en-US" sz="2500"/>
              <a:t>T</a:t>
            </a:r>
            <a:r>
              <a:rPr lang="en-US" sz="2500" baseline="-25000"/>
              <a:t>B</a:t>
            </a:r>
            <a:r>
              <a:rPr lang="en-US" sz="2500"/>
              <a:t> = Number of teeth of gear B</a:t>
            </a:r>
          </a:p>
          <a:p>
            <a:pPr eaLnBrk="1" hangingPunct="1">
              <a:buFontTx/>
              <a:buNone/>
            </a:pPr>
            <a:r>
              <a:rPr lang="en-US" sz="2500"/>
              <a:t>T</a:t>
            </a:r>
            <a:r>
              <a:rPr lang="en-US" sz="2500" baseline="-25000"/>
              <a:t>C</a:t>
            </a:r>
            <a:r>
              <a:rPr lang="en-US" sz="2500"/>
              <a:t> = Number of teeth of gear C</a:t>
            </a:r>
          </a:p>
          <a:p>
            <a:pPr eaLnBrk="1" hangingPunct="1">
              <a:buFontTx/>
              <a:buNone/>
            </a:pPr>
            <a:r>
              <a:rPr lang="en-US" sz="2500"/>
              <a:t>T</a:t>
            </a:r>
            <a:r>
              <a:rPr lang="en-US" sz="2500" baseline="-25000"/>
              <a:t>D</a:t>
            </a:r>
            <a:r>
              <a:rPr lang="en-US" sz="2500"/>
              <a:t> = Number of teeth of gear D</a:t>
            </a:r>
          </a:p>
          <a:p>
            <a:pPr eaLnBrk="1" hangingPunct="1">
              <a:buFontTx/>
              <a:buNone/>
            </a:pPr>
            <a:r>
              <a:rPr lang="en-US" sz="2500"/>
              <a:t> </a:t>
            </a:r>
          </a:p>
        </p:txBody>
      </p:sp>
      <p:sp>
        <p:nvSpPr>
          <p:cNvPr id="39941" name="Rectangle 53"/>
          <p:cNvSpPr>
            <a:spLocks noChangeArrowheads="1"/>
          </p:cNvSpPr>
          <p:nvPr/>
        </p:nvSpPr>
        <p:spPr bwMode="auto">
          <a:xfrm>
            <a:off x="304800" y="152400"/>
            <a:ext cx="6521450" cy="579438"/>
          </a:xfrm>
          <a:prstGeom prst="rect">
            <a:avLst/>
          </a:prstGeom>
          <a:noFill/>
          <a:ln w="9525" algn="ctr">
            <a:noFill/>
            <a:miter lim="800000"/>
            <a:headEnd/>
            <a:tailEnd/>
          </a:ln>
        </p:spPr>
        <p:txBody>
          <a:bodyPr wrap="none">
            <a:spAutoFit/>
          </a:bodyPr>
          <a:lstStyle/>
          <a:p>
            <a:pPr algn="ctr"/>
            <a:r>
              <a:rPr lang="en-US" sz="3200">
                <a:solidFill>
                  <a:srgbClr val="0000FF"/>
                </a:solidFill>
              </a:rPr>
              <a:t>Velocity ratio of a simple gear train.</a:t>
            </a:r>
          </a:p>
        </p:txBody>
      </p:sp>
      <p:grpSp>
        <p:nvGrpSpPr>
          <p:cNvPr id="2" name="Group 54"/>
          <p:cNvGrpSpPr>
            <a:grpSpLocks/>
          </p:cNvGrpSpPr>
          <p:nvPr/>
        </p:nvGrpSpPr>
        <p:grpSpPr bwMode="auto">
          <a:xfrm>
            <a:off x="5105400" y="1371600"/>
            <a:ext cx="3657600" cy="5157788"/>
            <a:chOff x="3216" y="864"/>
            <a:chExt cx="2304" cy="3249"/>
          </a:xfrm>
        </p:grpSpPr>
        <p:sp>
          <p:nvSpPr>
            <p:cNvPr id="39943" name="Freeform 55"/>
            <p:cNvSpPr>
              <a:spLocks/>
            </p:cNvSpPr>
            <p:nvPr/>
          </p:nvSpPr>
          <p:spPr bwMode="auto">
            <a:xfrm>
              <a:off x="3776" y="953"/>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9944" name="Freeform 56"/>
            <p:cNvSpPr>
              <a:spLocks/>
            </p:cNvSpPr>
            <p:nvPr/>
          </p:nvSpPr>
          <p:spPr bwMode="auto">
            <a:xfrm>
              <a:off x="4039" y="1245"/>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9945" name="Freeform 57"/>
            <p:cNvSpPr>
              <a:spLocks/>
            </p:cNvSpPr>
            <p:nvPr/>
          </p:nvSpPr>
          <p:spPr bwMode="auto">
            <a:xfrm>
              <a:off x="4291" y="1811"/>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9946" name="Freeform 58"/>
            <p:cNvSpPr>
              <a:spLocks/>
            </p:cNvSpPr>
            <p:nvPr/>
          </p:nvSpPr>
          <p:spPr bwMode="auto">
            <a:xfrm>
              <a:off x="4151" y="3054"/>
              <a:ext cx="392" cy="145"/>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9947" name="Text Box 59"/>
            <p:cNvSpPr txBox="1">
              <a:spLocks noChangeArrowheads="1"/>
            </p:cNvSpPr>
            <p:nvPr/>
          </p:nvSpPr>
          <p:spPr bwMode="auto">
            <a:xfrm>
              <a:off x="3504" y="3744"/>
              <a:ext cx="1616" cy="369"/>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Simple gear train</a:t>
              </a:r>
              <a:endParaRPr lang="en-US" sz="2400" b="1" u="sng"/>
            </a:p>
          </p:txBody>
        </p:sp>
        <p:sp>
          <p:nvSpPr>
            <p:cNvPr id="39948" name="Text Box 60"/>
            <p:cNvSpPr txBox="1">
              <a:spLocks noChangeArrowheads="1"/>
            </p:cNvSpPr>
            <p:nvPr/>
          </p:nvSpPr>
          <p:spPr bwMode="auto">
            <a:xfrm>
              <a:off x="4190" y="864"/>
              <a:ext cx="802" cy="24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A</a:t>
              </a:r>
              <a:endParaRPr lang="en-US" sz="2400" b="1" u="sng"/>
            </a:p>
          </p:txBody>
        </p:sp>
        <p:sp>
          <p:nvSpPr>
            <p:cNvPr id="39949" name="Text Box 61"/>
            <p:cNvSpPr txBox="1">
              <a:spLocks noChangeArrowheads="1"/>
            </p:cNvSpPr>
            <p:nvPr/>
          </p:nvSpPr>
          <p:spPr bwMode="auto">
            <a:xfrm>
              <a:off x="4437" y="1178"/>
              <a:ext cx="795" cy="31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B</a:t>
              </a:r>
              <a:endParaRPr lang="en-US" sz="2400" b="1" u="sng"/>
            </a:p>
          </p:txBody>
        </p:sp>
        <p:sp>
          <p:nvSpPr>
            <p:cNvPr id="39950" name="Text Box 62"/>
            <p:cNvSpPr txBox="1">
              <a:spLocks noChangeArrowheads="1"/>
            </p:cNvSpPr>
            <p:nvPr/>
          </p:nvSpPr>
          <p:spPr bwMode="auto">
            <a:xfrm>
              <a:off x="4694" y="1766"/>
              <a:ext cx="826" cy="25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C</a:t>
              </a:r>
              <a:endParaRPr lang="en-US" sz="2400" b="1" u="sng"/>
            </a:p>
          </p:txBody>
        </p:sp>
        <p:sp>
          <p:nvSpPr>
            <p:cNvPr id="39951" name="Text Box 63"/>
            <p:cNvSpPr txBox="1">
              <a:spLocks noChangeArrowheads="1"/>
            </p:cNvSpPr>
            <p:nvPr/>
          </p:nvSpPr>
          <p:spPr bwMode="auto">
            <a:xfrm>
              <a:off x="4526" y="3004"/>
              <a:ext cx="754" cy="26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D</a:t>
              </a:r>
              <a:endParaRPr lang="en-US" sz="2400" b="1" u="sng"/>
            </a:p>
          </p:txBody>
        </p:sp>
        <p:grpSp>
          <p:nvGrpSpPr>
            <p:cNvPr id="3" name="Group 64"/>
            <p:cNvGrpSpPr>
              <a:grpSpLocks/>
            </p:cNvGrpSpPr>
            <p:nvPr/>
          </p:nvGrpSpPr>
          <p:grpSpPr bwMode="auto">
            <a:xfrm>
              <a:off x="3299" y="2404"/>
              <a:ext cx="974" cy="962"/>
              <a:chOff x="3299" y="2404"/>
              <a:chExt cx="974" cy="962"/>
            </a:xfrm>
          </p:grpSpPr>
          <p:sp>
            <p:nvSpPr>
              <p:cNvPr id="39980" name="Oval 65"/>
              <p:cNvSpPr>
                <a:spLocks noChangeArrowheads="1"/>
              </p:cNvSpPr>
              <p:nvPr/>
            </p:nvSpPr>
            <p:spPr bwMode="auto">
              <a:xfrm>
                <a:off x="3395" y="2505"/>
                <a:ext cx="778" cy="762"/>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4" name="Group 66"/>
              <p:cNvGrpSpPr>
                <a:grpSpLocks/>
              </p:cNvGrpSpPr>
              <p:nvPr/>
            </p:nvGrpSpPr>
            <p:grpSpPr bwMode="auto">
              <a:xfrm>
                <a:off x="3299" y="2404"/>
                <a:ext cx="974" cy="962"/>
                <a:chOff x="3299" y="2404"/>
                <a:chExt cx="974" cy="962"/>
              </a:xfrm>
            </p:grpSpPr>
            <p:sp>
              <p:nvSpPr>
                <p:cNvPr id="39982" name="Line 67"/>
                <p:cNvSpPr>
                  <a:spLocks noChangeShapeType="1"/>
                </p:cNvSpPr>
                <p:nvPr/>
              </p:nvSpPr>
              <p:spPr bwMode="auto">
                <a:xfrm>
                  <a:off x="3792" y="2832"/>
                  <a:ext cx="0" cy="108"/>
                </a:xfrm>
                <a:prstGeom prst="line">
                  <a:avLst/>
                </a:prstGeom>
                <a:noFill/>
                <a:ln w="9525">
                  <a:solidFill>
                    <a:srgbClr val="000000"/>
                  </a:solidFill>
                  <a:round/>
                  <a:headEnd/>
                  <a:tailEnd/>
                </a:ln>
              </p:spPr>
              <p:txBody>
                <a:bodyPr/>
                <a:lstStyle/>
                <a:p>
                  <a:endParaRPr lang="en-US"/>
                </a:p>
              </p:txBody>
            </p:sp>
            <p:grpSp>
              <p:nvGrpSpPr>
                <p:cNvPr id="5" name="Group 68"/>
                <p:cNvGrpSpPr>
                  <a:grpSpLocks/>
                </p:cNvGrpSpPr>
                <p:nvPr/>
              </p:nvGrpSpPr>
              <p:grpSpPr bwMode="auto">
                <a:xfrm>
                  <a:off x="3299" y="2404"/>
                  <a:ext cx="974" cy="962"/>
                  <a:chOff x="3299" y="2404"/>
                  <a:chExt cx="974" cy="962"/>
                </a:xfrm>
              </p:grpSpPr>
              <p:grpSp>
                <p:nvGrpSpPr>
                  <p:cNvPr id="6" name="Group 69"/>
                  <p:cNvGrpSpPr>
                    <a:grpSpLocks/>
                  </p:cNvGrpSpPr>
                  <p:nvPr/>
                </p:nvGrpSpPr>
                <p:grpSpPr bwMode="auto">
                  <a:xfrm>
                    <a:off x="3299" y="2404"/>
                    <a:ext cx="974" cy="962"/>
                    <a:chOff x="2627" y="2404"/>
                    <a:chExt cx="974" cy="962"/>
                  </a:xfrm>
                </p:grpSpPr>
                <p:sp>
                  <p:nvSpPr>
                    <p:cNvPr id="39986" name="Oval 70"/>
                    <p:cNvSpPr>
                      <a:spLocks noChangeArrowheads="1"/>
                    </p:cNvSpPr>
                    <p:nvPr/>
                  </p:nvSpPr>
                  <p:spPr bwMode="auto">
                    <a:xfrm>
                      <a:off x="2627" y="2404"/>
                      <a:ext cx="974" cy="962"/>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39987" name="Arc 71"/>
                    <p:cNvSpPr>
                      <a:spLocks/>
                    </p:cNvSpPr>
                    <p:nvPr/>
                  </p:nvSpPr>
                  <p:spPr bwMode="auto">
                    <a:xfrm flipV="1">
                      <a:off x="2998" y="3077"/>
                      <a:ext cx="285" cy="128"/>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sp>
                <p:nvSpPr>
                  <p:cNvPr id="39985" name="Line 72"/>
                  <p:cNvSpPr>
                    <a:spLocks noChangeShapeType="1"/>
                  </p:cNvSpPr>
                  <p:nvPr/>
                </p:nvSpPr>
                <p:spPr bwMode="auto">
                  <a:xfrm>
                    <a:off x="3722" y="2887"/>
                    <a:ext cx="115" cy="0"/>
                  </a:xfrm>
                  <a:prstGeom prst="line">
                    <a:avLst/>
                  </a:prstGeom>
                  <a:noFill/>
                  <a:ln w="9525">
                    <a:solidFill>
                      <a:srgbClr val="000000"/>
                    </a:solidFill>
                    <a:round/>
                    <a:headEnd/>
                    <a:tailEnd/>
                  </a:ln>
                </p:spPr>
                <p:txBody>
                  <a:bodyPr/>
                  <a:lstStyle/>
                  <a:p>
                    <a:endParaRPr lang="en-US"/>
                  </a:p>
                </p:txBody>
              </p:sp>
            </p:grpSp>
          </p:grpSp>
        </p:grpSp>
        <p:grpSp>
          <p:nvGrpSpPr>
            <p:cNvPr id="7" name="Group 73"/>
            <p:cNvGrpSpPr>
              <a:grpSpLocks/>
            </p:cNvGrpSpPr>
            <p:nvPr/>
          </p:nvGrpSpPr>
          <p:grpSpPr bwMode="auto">
            <a:xfrm>
              <a:off x="3690" y="1891"/>
              <a:ext cx="780" cy="757"/>
              <a:chOff x="3018" y="1891"/>
              <a:chExt cx="780" cy="757"/>
            </a:xfrm>
          </p:grpSpPr>
          <p:sp>
            <p:nvSpPr>
              <p:cNvPr id="39972" name="Oval 74"/>
              <p:cNvSpPr>
                <a:spLocks noChangeArrowheads="1"/>
              </p:cNvSpPr>
              <p:nvPr/>
            </p:nvSpPr>
            <p:spPr bwMode="auto">
              <a:xfrm>
                <a:off x="3091" y="1973"/>
                <a:ext cx="640" cy="594"/>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8" name="Group 75"/>
              <p:cNvGrpSpPr>
                <a:grpSpLocks/>
              </p:cNvGrpSpPr>
              <p:nvPr/>
            </p:nvGrpSpPr>
            <p:grpSpPr bwMode="auto">
              <a:xfrm>
                <a:off x="3018" y="1891"/>
                <a:ext cx="780" cy="757"/>
                <a:chOff x="3018" y="1891"/>
                <a:chExt cx="780" cy="757"/>
              </a:xfrm>
            </p:grpSpPr>
            <p:grpSp>
              <p:nvGrpSpPr>
                <p:cNvPr id="9" name="Group 76"/>
                <p:cNvGrpSpPr>
                  <a:grpSpLocks/>
                </p:cNvGrpSpPr>
                <p:nvPr/>
              </p:nvGrpSpPr>
              <p:grpSpPr bwMode="auto">
                <a:xfrm>
                  <a:off x="3018" y="1891"/>
                  <a:ext cx="780" cy="757"/>
                  <a:chOff x="3018" y="1891"/>
                  <a:chExt cx="780" cy="757"/>
                </a:xfrm>
              </p:grpSpPr>
              <p:sp>
                <p:nvSpPr>
                  <p:cNvPr id="39978" name="Oval 77"/>
                  <p:cNvSpPr>
                    <a:spLocks noChangeArrowheads="1"/>
                  </p:cNvSpPr>
                  <p:nvPr/>
                </p:nvSpPr>
                <p:spPr bwMode="auto">
                  <a:xfrm>
                    <a:off x="3018" y="1891"/>
                    <a:ext cx="780" cy="757"/>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39979" name="Arc 78"/>
                  <p:cNvSpPr>
                    <a:spLocks/>
                  </p:cNvSpPr>
                  <p:nvPr/>
                </p:nvSpPr>
                <p:spPr bwMode="auto">
                  <a:xfrm>
                    <a:off x="3283" y="2080"/>
                    <a:ext cx="286" cy="156"/>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0" name="Group 79"/>
                <p:cNvGrpSpPr>
                  <a:grpSpLocks/>
                </p:cNvGrpSpPr>
                <p:nvPr/>
              </p:nvGrpSpPr>
              <p:grpSpPr bwMode="auto">
                <a:xfrm>
                  <a:off x="3350" y="2217"/>
                  <a:ext cx="115" cy="108"/>
                  <a:chOff x="7872" y="7026"/>
                  <a:chExt cx="288" cy="270"/>
                </a:xfrm>
              </p:grpSpPr>
              <p:sp>
                <p:nvSpPr>
                  <p:cNvPr id="39976" name="Line 80"/>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39977" name="Line 81"/>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nvGrpSpPr>
            <p:cNvPr id="11" name="Group 82"/>
            <p:cNvGrpSpPr>
              <a:grpSpLocks/>
            </p:cNvGrpSpPr>
            <p:nvPr/>
          </p:nvGrpSpPr>
          <p:grpSpPr bwMode="auto">
            <a:xfrm>
              <a:off x="3345" y="1295"/>
              <a:ext cx="840" cy="813"/>
              <a:chOff x="2673" y="1295"/>
              <a:chExt cx="840" cy="813"/>
            </a:xfrm>
          </p:grpSpPr>
          <p:sp>
            <p:nvSpPr>
              <p:cNvPr id="39964" name="Oval 83"/>
              <p:cNvSpPr>
                <a:spLocks noChangeArrowheads="1"/>
              </p:cNvSpPr>
              <p:nvPr/>
            </p:nvSpPr>
            <p:spPr bwMode="auto">
              <a:xfrm>
                <a:off x="2673" y="1295"/>
                <a:ext cx="840" cy="813"/>
              </a:xfrm>
              <a:prstGeom prst="ellipse">
                <a:avLst/>
              </a:prstGeom>
              <a:solidFill>
                <a:srgbClr val="FFFFFF">
                  <a:alpha val="0"/>
                </a:srgbClr>
              </a:solidFill>
              <a:ln w="19050">
                <a:solidFill>
                  <a:srgbClr val="0000FF"/>
                </a:solidFill>
                <a:round/>
                <a:headEnd/>
                <a:tailEnd/>
              </a:ln>
            </p:spPr>
            <p:txBody>
              <a:bodyPr/>
              <a:lstStyle/>
              <a:p>
                <a:endParaRPr lang="en-US"/>
              </a:p>
            </p:txBody>
          </p:sp>
          <p:grpSp>
            <p:nvGrpSpPr>
              <p:cNvPr id="12" name="Group 84"/>
              <p:cNvGrpSpPr>
                <a:grpSpLocks/>
              </p:cNvGrpSpPr>
              <p:nvPr/>
            </p:nvGrpSpPr>
            <p:grpSpPr bwMode="auto">
              <a:xfrm>
                <a:off x="2718" y="1346"/>
                <a:ext cx="750" cy="706"/>
                <a:chOff x="2718" y="1346"/>
                <a:chExt cx="750" cy="706"/>
              </a:xfrm>
            </p:grpSpPr>
            <p:grpSp>
              <p:nvGrpSpPr>
                <p:cNvPr id="13" name="Group 85"/>
                <p:cNvGrpSpPr>
                  <a:grpSpLocks/>
                </p:cNvGrpSpPr>
                <p:nvPr/>
              </p:nvGrpSpPr>
              <p:grpSpPr bwMode="auto">
                <a:xfrm>
                  <a:off x="2718" y="1346"/>
                  <a:ext cx="750" cy="706"/>
                  <a:chOff x="2718" y="1346"/>
                  <a:chExt cx="750" cy="706"/>
                </a:xfrm>
              </p:grpSpPr>
              <p:sp>
                <p:nvSpPr>
                  <p:cNvPr id="39970" name="Oval 86"/>
                  <p:cNvSpPr>
                    <a:spLocks noChangeArrowheads="1"/>
                  </p:cNvSpPr>
                  <p:nvPr/>
                </p:nvSpPr>
                <p:spPr bwMode="auto">
                  <a:xfrm rot="327898">
                    <a:off x="2718" y="1346"/>
                    <a:ext cx="750" cy="706"/>
                  </a:xfrm>
                  <a:prstGeom prst="ellipse">
                    <a:avLst/>
                  </a:prstGeom>
                  <a:solidFill>
                    <a:srgbClr val="FFFFFF"/>
                  </a:solidFill>
                  <a:ln w="28575">
                    <a:solidFill>
                      <a:srgbClr val="FF00FF"/>
                    </a:solidFill>
                    <a:prstDash val="lgDashDot"/>
                    <a:round/>
                    <a:headEnd/>
                    <a:tailEnd/>
                  </a:ln>
                </p:spPr>
                <p:txBody>
                  <a:bodyPr/>
                  <a:lstStyle/>
                  <a:p>
                    <a:endParaRPr lang="en-US"/>
                  </a:p>
                </p:txBody>
              </p:sp>
              <p:sp>
                <p:nvSpPr>
                  <p:cNvPr id="39971" name="Arc 87"/>
                  <p:cNvSpPr>
                    <a:spLocks/>
                  </p:cNvSpPr>
                  <p:nvPr/>
                </p:nvSpPr>
                <p:spPr bwMode="auto">
                  <a:xfrm flipV="1">
                    <a:off x="2970" y="1788"/>
                    <a:ext cx="285" cy="129"/>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4" name="Group 88"/>
                <p:cNvGrpSpPr>
                  <a:grpSpLocks/>
                </p:cNvGrpSpPr>
                <p:nvPr/>
              </p:nvGrpSpPr>
              <p:grpSpPr bwMode="auto">
                <a:xfrm>
                  <a:off x="3035" y="1643"/>
                  <a:ext cx="115" cy="108"/>
                  <a:chOff x="7872" y="7026"/>
                  <a:chExt cx="288" cy="270"/>
                </a:xfrm>
              </p:grpSpPr>
              <p:sp>
                <p:nvSpPr>
                  <p:cNvPr id="39968" name="Line 89"/>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39969" name="Line 90"/>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nvGrpSpPr>
            <p:cNvPr id="15" name="Group 91"/>
            <p:cNvGrpSpPr>
              <a:grpSpLocks/>
            </p:cNvGrpSpPr>
            <p:nvPr/>
          </p:nvGrpSpPr>
          <p:grpSpPr bwMode="auto">
            <a:xfrm>
              <a:off x="3216" y="909"/>
              <a:ext cx="582" cy="543"/>
              <a:chOff x="2544" y="909"/>
              <a:chExt cx="582" cy="543"/>
            </a:xfrm>
          </p:grpSpPr>
          <p:sp>
            <p:nvSpPr>
              <p:cNvPr id="39956" name="Oval 92"/>
              <p:cNvSpPr>
                <a:spLocks noChangeArrowheads="1"/>
              </p:cNvSpPr>
              <p:nvPr/>
            </p:nvSpPr>
            <p:spPr bwMode="auto">
              <a:xfrm>
                <a:off x="2600" y="959"/>
                <a:ext cx="465" cy="448"/>
              </a:xfrm>
              <a:prstGeom prst="ellipse">
                <a:avLst/>
              </a:prstGeom>
              <a:solidFill>
                <a:srgbClr val="FFFFFF"/>
              </a:solidFill>
              <a:ln w="28575">
                <a:solidFill>
                  <a:srgbClr val="FF00FF"/>
                </a:solidFill>
                <a:prstDash val="lgDashDot"/>
                <a:round/>
                <a:headEnd/>
                <a:tailEnd/>
              </a:ln>
            </p:spPr>
            <p:txBody>
              <a:bodyPr/>
              <a:lstStyle/>
              <a:p>
                <a:endParaRPr lang="en-US"/>
              </a:p>
            </p:txBody>
          </p:sp>
          <p:grpSp>
            <p:nvGrpSpPr>
              <p:cNvPr id="16" name="Group 93"/>
              <p:cNvGrpSpPr>
                <a:grpSpLocks/>
              </p:cNvGrpSpPr>
              <p:nvPr/>
            </p:nvGrpSpPr>
            <p:grpSpPr bwMode="auto">
              <a:xfrm>
                <a:off x="2544" y="909"/>
                <a:ext cx="582" cy="543"/>
                <a:chOff x="2544" y="909"/>
                <a:chExt cx="582" cy="543"/>
              </a:xfrm>
            </p:grpSpPr>
            <p:grpSp>
              <p:nvGrpSpPr>
                <p:cNvPr id="17" name="Group 94"/>
                <p:cNvGrpSpPr>
                  <a:grpSpLocks/>
                </p:cNvGrpSpPr>
                <p:nvPr/>
              </p:nvGrpSpPr>
              <p:grpSpPr bwMode="auto">
                <a:xfrm>
                  <a:off x="2544" y="909"/>
                  <a:ext cx="582" cy="543"/>
                  <a:chOff x="2544" y="909"/>
                  <a:chExt cx="582" cy="543"/>
                </a:xfrm>
              </p:grpSpPr>
              <p:sp>
                <p:nvSpPr>
                  <p:cNvPr id="39962" name="Oval 95"/>
                  <p:cNvSpPr>
                    <a:spLocks noChangeArrowheads="1"/>
                  </p:cNvSpPr>
                  <p:nvPr/>
                </p:nvSpPr>
                <p:spPr bwMode="auto">
                  <a:xfrm>
                    <a:off x="2544" y="909"/>
                    <a:ext cx="582" cy="543"/>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39963" name="Arc 96"/>
                  <p:cNvSpPr>
                    <a:spLocks/>
                  </p:cNvSpPr>
                  <p:nvPr/>
                </p:nvSpPr>
                <p:spPr bwMode="auto">
                  <a:xfrm>
                    <a:off x="2673" y="1026"/>
                    <a:ext cx="285" cy="157"/>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8" name="Group 97"/>
                <p:cNvGrpSpPr>
                  <a:grpSpLocks/>
                </p:cNvGrpSpPr>
                <p:nvPr/>
              </p:nvGrpSpPr>
              <p:grpSpPr bwMode="auto">
                <a:xfrm>
                  <a:off x="2783" y="1128"/>
                  <a:ext cx="115" cy="109"/>
                  <a:chOff x="7872" y="7026"/>
                  <a:chExt cx="288" cy="270"/>
                </a:xfrm>
              </p:grpSpPr>
              <p:sp>
                <p:nvSpPr>
                  <p:cNvPr id="39960" name="Line 98"/>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39961" name="Line 99"/>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spTree>
    <p:extLst>
      <p:ext uri="{BB962C8B-B14F-4D97-AF65-F5344CB8AC3E}">
        <p14:creationId xmlns:p14="http://schemas.microsoft.com/office/powerpoint/2010/main" val="169215476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6153" name="Slide Number Placeholder 5"/>
          <p:cNvSpPr>
            <a:spLocks noGrp="1"/>
          </p:cNvSpPr>
          <p:nvPr>
            <p:ph type="sldNum" sz="quarter" idx="12"/>
          </p:nvPr>
        </p:nvSpPr>
        <p:spPr>
          <a:noFill/>
        </p:spPr>
        <p:txBody>
          <a:bodyPr/>
          <a:lstStyle/>
          <a:p>
            <a:fld id="{5B0E9425-0A8B-46C0-9FCB-F9F77F9E6FB1}" type="slidenum">
              <a:rPr lang="en-US" smtClean="0"/>
              <a:pPr/>
              <a:t>151</a:t>
            </a:fld>
            <a:endParaRPr lang="en-US"/>
          </a:p>
        </p:txBody>
      </p:sp>
      <p:sp>
        <p:nvSpPr>
          <p:cNvPr id="46083" name="Rectangle 3"/>
          <p:cNvSpPr>
            <a:spLocks noGrp="1" noChangeArrowheads="1"/>
          </p:cNvSpPr>
          <p:nvPr>
            <p:ph type="body" idx="1"/>
          </p:nvPr>
        </p:nvSpPr>
        <p:spPr>
          <a:xfrm>
            <a:off x="228600" y="304800"/>
            <a:ext cx="8686800" cy="6019800"/>
          </a:xfrm>
        </p:spPr>
        <p:txBody>
          <a:bodyPr/>
          <a:lstStyle/>
          <a:p>
            <a:pPr marL="660400" indent="-660400" eaLnBrk="1" hangingPunct="1">
              <a:buFontTx/>
              <a:buAutoNum type="romanLcPeriod"/>
            </a:pPr>
            <a:r>
              <a:rPr lang="en-US"/>
              <a:t>A drives B</a:t>
            </a:r>
          </a:p>
          <a:p>
            <a:pPr marL="660400" indent="-660400" eaLnBrk="1" hangingPunct="1">
              <a:buFontTx/>
              <a:buAutoNum type="romanLcPeriod"/>
            </a:pPr>
            <a:endParaRPr lang="en-US"/>
          </a:p>
          <a:p>
            <a:pPr marL="660400" indent="-660400" eaLnBrk="1" hangingPunct="1">
              <a:buFontTx/>
              <a:buAutoNum type="romanLcPeriod"/>
            </a:pPr>
            <a:endParaRPr lang="en-US"/>
          </a:p>
          <a:p>
            <a:pPr marL="660400" indent="-660400" eaLnBrk="1" hangingPunct="1">
              <a:buFontTx/>
              <a:buAutoNum type="romanLcPeriod"/>
            </a:pPr>
            <a:r>
              <a:rPr lang="en-US"/>
              <a:t>B drives C</a:t>
            </a:r>
          </a:p>
          <a:p>
            <a:pPr marL="660400" indent="-660400" eaLnBrk="1" hangingPunct="1">
              <a:buFontTx/>
              <a:buAutoNum type="romanLcPeriod"/>
            </a:pPr>
            <a:endParaRPr lang="en-US"/>
          </a:p>
          <a:p>
            <a:pPr marL="660400" indent="-660400" eaLnBrk="1" hangingPunct="1">
              <a:buFontTx/>
              <a:buAutoNum type="romanLcPeriod"/>
            </a:pPr>
            <a:endParaRPr lang="en-US"/>
          </a:p>
          <a:p>
            <a:pPr marL="660400" indent="-660400" eaLnBrk="1" hangingPunct="1">
              <a:buFontTx/>
              <a:buAutoNum type="romanLcPeriod"/>
            </a:pPr>
            <a:r>
              <a:rPr lang="en-US"/>
              <a:t>C drives D</a:t>
            </a:r>
          </a:p>
          <a:p>
            <a:pPr marL="660400" indent="-660400" eaLnBrk="1" hangingPunct="1">
              <a:buFontTx/>
              <a:buAutoNum type="romanLcPeriod"/>
            </a:pPr>
            <a:endParaRPr lang="en-US"/>
          </a:p>
        </p:txBody>
      </p:sp>
      <p:sp>
        <p:nvSpPr>
          <p:cNvPr id="6155" name="Rectangle 6"/>
          <p:cNvSpPr>
            <a:spLocks noChangeArrowheads="1"/>
          </p:cNvSpPr>
          <p:nvPr/>
        </p:nvSpPr>
        <p:spPr bwMode="auto">
          <a:xfrm>
            <a:off x="0" y="2844800"/>
            <a:ext cx="9144000" cy="0"/>
          </a:xfrm>
          <a:prstGeom prst="rect">
            <a:avLst/>
          </a:prstGeom>
          <a:noFill/>
          <a:ln w="9525">
            <a:noFill/>
            <a:miter lim="800000"/>
            <a:headEnd/>
            <a:tailEnd/>
          </a:ln>
        </p:spPr>
        <p:txBody>
          <a:bodyPr wrap="none" anchor="ctr">
            <a:spAutoFit/>
          </a:bodyPr>
          <a:lstStyle/>
          <a:p>
            <a:endParaRPr lang="en-US"/>
          </a:p>
        </p:txBody>
      </p:sp>
      <p:grpSp>
        <p:nvGrpSpPr>
          <p:cNvPr id="2" name="Group 10"/>
          <p:cNvGrpSpPr>
            <a:grpSpLocks/>
          </p:cNvGrpSpPr>
          <p:nvPr/>
        </p:nvGrpSpPr>
        <p:grpSpPr bwMode="auto">
          <a:xfrm>
            <a:off x="914400" y="914400"/>
            <a:ext cx="1570038" cy="984250"/>
            <a:chOff x="528" y="576"/>
            <a:chExt cx="989" cy="620"/>
          </a:xfrm>
        </p:grpSpPr>
        <p:grpSp>
          <p:nvGrpSpPr>
            <p:cNvPr id="3" name="Group 9"/>
            <p:cNvGrpSpPr>
              <a:grpSpLocks/>
            </p:cNvGrpSpPr>
            <p:nvPr/>
          </p:nvGrpSpPr>
          <p:grpSpPr bwMode="auto">
            <a:xfrm>
              <a:off x="528" y="576"/>
              <a:ext cx="576" cy="616"/>
              <a:chOff x="528" y="576"/>
              <a:chExt cx="576" cy="616"/>
            </a:xfrm>
          </p:grpSpPr>
          <p:graphicFrame>
            <p:nvGraphicFramePr>
              <p:cNvPr id="6151" name="Object 5"/>
              <p:cNvGraphicFramePr>
                <a:graphicFrameLocks noChangeAspect="1"/>
              </p:cNvGraphicFramePr>
              <p:nvPr/>
            </p:nvGraphicFramePr>
            <p:xfrm>
              <a:off x="528" y="576"/>
              <a:ext cx="380" cy="616"/>
            </p:xfrm>
            <a:graphic>
              <a:graphicData uri="http://schemas.openxmlformats.org/presentationml/2006/ole">
                <mc:AlternateContent xmlns:mc="http://schemas.openxmlformats.org/markup-compatibility/2006">
                  <mc:Choice xmlns:v="urn:schemas-microsoft-com:vml" Requires="v">
                    <p:oleObj spid="_x0000_s24932" r:id="rId4" imgW="279279" imgH="444307" progId="Equation.3">
                      <p:embed/>
                    </p:oleObj>
                  </mc:Choice>
                  <mc:Fallback>
                    <p:oleObj r:id="rId4" imgW="279279" imgH="444307" progId="Equation.3">
                      <p:embed/>
                      <p:pic>
                        <p:nvPicPr>
                          <p:cNvPr id="6151"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 y="576"/>
                            <a:ext cx="380"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09" name="Rectangle 7"/>
              <p:cNvSpPr>
                <a:spLocks noChangeArrowheads="1"/>
              </p:cNvSpPr>
              <p:nvPr/>
            </p:nvSpPr>
            <p:spPr bwMode="auto">
              <a:xfrm>
                <a:off x="768" y="720"/>
                <a:ext cx="336" cy="288"/>
              </a:xfrm>
              <a:prstGeom prst="rect">
                <a:avLst/>
              </a:prstGeom>
              <a:noFill/>
              <a:ln w="9525">
                <a:noFill/>
                <a:miter lim="800000"/>
                <a:headEnd/>
                <a:tailEnd/>
              </a:ln>
            </p:spPr>
            <p:txBody>
              <a:bodyPr wrap="none" anchor="ctr">
                <a:spAutoFit/>
              </a:bodyPr>
              <a:lstStyle/>
              <a:p>
                <a:pPr algn="just">
                  <a:spcBef>
                    <a:spcPct val="0"/>
                  </a:spcBef>
                </a:pPr>
                <a:r>
                  <a:rPr lang="en-US" sz="1200">
                    <a:cs typeface="Times New Roman" pitchFamily="18" charset="0"/>
                  </a:rPr>
                  <a:t>    </a:t>
                </a:r>
                <a:r>
                  <a:rPr lang="en-US" sz="2400">
                    <a:cs typeface="Times New Roman" pitchFamily="18" charset="0"/>
                  </a:rPr>
                  <a:t>=</a:t>
                </a:r>
                <a:endParaRPr lang="en-US" sz="2400"/>
              </a:p>
            </p:txBody>
          </p:sp>
        </p:grpSp>
        <p:graphicFrame>
          <p:nvGraphicFramePr>
            <p:cNvPr id="6150" name="Object 4"/>
            <p:cNvGraphicFramePr>
              <a:graphicFrameLocks noChangeAspect="1"/>
            </p:cNvGraphicFramePr>
            <p:nvPr/>
          </p:nvGraphicFramePr>
          <p:xfrm>
            <a:off x="1200" y="576"/>
            <a:ext cx="317" cy="620"/>
          </p:xfrm>
          <a:graphic>
            <a:graphicData uri="http://schemas.openxmlformats.org/presentationml/2006/ole">
              <mc:AlternateContent xmlns:mc="http://schemas.openxmlformats.org/markup-compatibility/2006">
                <mc:Choice xmlns:v="urn:schemas-microsoft-com:vml" Requires="v">
                  <p:oleObj spid="_x0000_s24933" r:id="rId6" imgW="228501" imgH="444307" progId="Equation.3">
                    <p:embed/>
                  </p:oleObj>
                </mc:Choice>
                <mc:Fallback>
                  <p:oleObj r:id="rId6" imgW="228501" imgH="444307" progId="Equation.3">
                    <p:embed/>
                    <p:pic>
                      <p:nvPicPr>
                        <p:cNvPr id="615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0" y="576"/>
                          <a:ext cx="317" cy="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16"/>
          <p:cNvGrpSpPr>
            <a:grpSpLocks/>
          </p:cNvGrpSpPr>
          <p:nvPr/>
        </p:nvGrpSpPr>
        <p:grpSpPr bwMode="auto">
          <a:xfrm>
            <a:off x="838200" y="2692400"/>
            <a:ext cx="1646238" cy="1006475"/>
            <a:chOff x="528" y="1776"/>
            <a:chExt cx="1037" cy="634"/>
          </a:xfrm>
        </p:grpSpPr>
        <p:graphicFrame>
          <p:nvGraphicFramePr>
            <p:cNvPr id="6148" name="Object 13"/>
            <p:cNvGraphicFramePr>
              <a:graphicFrameLocks noChangeAspect="1"/>
            </p:cNvGraphicFramePr>
            <p:nvPr/>
          </p:nvGraphicFramePr>
          <p:xfrm>
            <a:off x="528" y="1794"/>
            <a:ext cx="380" cy="616"/>
          </p:xfrm>
          <a:graphic>
            <a:graphicData uri="http://schemas.openxmlformats.org/presentationml/2006/ole">
              <mc:AlternateContent xmlns:mc="http://schemas.openxmlformats.org/markup-compatibility/2006">
                <mc:Choice xmlns:v="urn:schemas-microsoft-com:vml" Requires="v">
                  <p:oleObj spid="_x0000_s24934" r:id="rId8" imgW="279279" imgH="444307" progId="Equation.3">
                    <p:embed/>
                  </p:oleObj>
                </mc:Choice>
                <mc:Fallback>
                  <p:oleObj r:id="rId8" imgW="279279" imgH="444307" progId="Equation.3">
                    <p:embed/>
                    <p:pic>
                      <p:nvPicPr>
                        <p:cNvPr id="6148"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 y="1794"/>
                          <a:ext cx="380"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07" name="Rectangle 15"/>
            <p:cNvSpPr>
              <a:spLocks noChangeArrowheads="1"/>
            </p:cNvSpPr>
            <p:nvPr/>
          </p:nvSpPr>
          <p:spPr bwMode="auto">
            <a:xfrm>
              <a:off x="756" y="1940"/>
              <a:ext cx="334" cy="288"/>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  =</a:t>
              </a:r>
              <a:endParaRPr lang="en-US" sz="2400"/>
            </a:p>
          </p:txBody>
        </p:sp>
        <p:graphicFrame>
          <p:nvGraphicFramePr>
            <p:cNvPr id="6149" name="Object 12"/>
            <p:cNvGraphicFramePr>
              <a:graphicFrameLocks noChangeAspect="1"/>
            </p:cNvGraphicFramePr>
            <p:nvPr/>
          </p:nvGraphicFramePr>
          <p:xfrm>
            <a:off x="1248" y="1776"/>
            <a:ext cx="317" cy="620"/>
          </p:xfrm>
          <a:graphic>
            <a:graphicData uri="http://schemas.openxmlformats.org/presentationml/2006/ole">
              <mc:AlternateContent xmlns:mc="http://schemas.openxmlformats.org/markup-compatibility/2006">
                <mc:Choice xmlns:v="urn:schemas-microsoft-com:vml" Requires="v">
                  <p:oleObj spid="_x0000_s24935" r:id="rId10" imgW="228501" imgH="444307" progId="Equation.3">
                    <p:embed/>
                  </p:oleObj>
                </mc:Choice>
                <mc:Fallback>
                  <p:oleObj r:id="rId10" imgW="228501" imgH="444307" progId="Equation.3">
                    <p:embed/>
                    <p:pic>
                      <p:nvPicPr>
                        <p:cNvPr id="6149"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8" y="1776"/>
                          <a:ext cx="317" cy="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58" name="Rectangle 19"/>
          <p:cNvSpPr>
            <a:spLocks noChangeArrowheads="1"/>
          </p:cNvSpPr>
          <p:nvPr/>
        </p:nvSpPr>
        <p:spPr bwMode="auto">
          <a:xfrm>
            <a:off x="0" y="2844800"/>
            <a:ext cx="9144000" cy="0"/>
          </a:xfrm>
          <a:prstGeom prst="rect">
            <a:avLst/>
          </a:prstGeom>
          <a:noFill/>
          <a:ln w="9525">
            <a:noFill/>
            <a:miter lim="800000"/>
            <a:headEnd/>
            <a:tailEnd/>
          </a:ln>
        </p:spPr>
        <p:txBody>
          <a:bodyPr wrap="none" anchor="ctr">
            <a:spAutoFit/>
          </a:bodyPr>
          <a:lstStyle/>
          <a:p>
            <a:endParaRPr lang="en-US"/>
          </a:p>
        </p:txBody>
      </p:sp>
      <p:grpSp>
        <p:nvGrpSpPr>
          <p:cNvPr id="5" name="Group 113"/>
          <p:cNvGrpSpPr>
            <a:grpSpLocks/>
          </p:cNvGrpSpPr>
          <p:nvPr/>
        </p:nvGrpSpPr>
        <p:grpSpPr bwMode="auto">
          <a:xfrm>
            <a:off x="990600" y="4340225"/>
            <a:ext cx="1587500" cy="989013"/>
            <a:chOff x="624" y="2734"/>
            <a:chExt cx="1000" cy="623"/>
          </a:xfrm>
        </p:grpSpPr>
        <p:graphicFrame>
          <p:nvGraphicFramePr>
            <p:cNvPr id="6146" name="Object 18"/>
            <p:cNvGraphicFramePr>
              <a:graphicFrameLocks noChangeAspect="1"/>
            </p:cNvGraphicFramePr>
            <p:nvPr/>
          </p:nvGraphicFramePr>
          <p:xfrm>
            <a:off x="624" y="2736"/>
            <a:ext cx="409" cy="621"/>
          </p:xfrm>
          <a:graphic>
            <a:graphicData uri="http://schemas.openxmlformats.org/presentationml/2006/ole">
              <mc:AlternateContent xmlns:mc="http://schemas.openxmlformats.org/markup-compatibility/2006">
                <mc:Choice xmlns:v="urn:schemas-microsoft-com:vml" Requires="v">
                  <p:oleObj spid="_x0000_s24936" r:id="rId12" imgW="291973" imgH="444307" progId="Equation.3">
                    <p:embed/>
                  </p:oleObj>
                </mc:Choice>
                <mc:Fallback>
                  <p:oleObj r:id="rId12" imgW="291973" imgH="444307" progId="Equation.3">
                    <p:embed/>
                    <p:pic>
                      <p:nvPicPr>
                        <p:cNvPr id="6146"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 y="2736"/>
                          <a:ext cx="409" cy="6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06" name="Rectangle 20"/>
            <p:cNvSpPr>
              <a:spLocks noChangeArrowheads="1"/>
            </p:cNvSpPr>
            <p:nvPr/>
          </p:nvSpPr>
          <p:spPr bwMode="auto">
            <a:xfrm>
              <a:off x="962" y="2884"/>
              <a:ext cx="399" cy="288"/>
            </a:xfrm>
            <a:prstGeom prst="rect">
              <a:avLst/>
            </a:prstGeom>
            <a:noFill/>
            <a:ln w="9525">
              <a:noFill/>
              <a:miter lim="800000"/>
              <a:headEnd/>
              <a:tailEnd/>
            </a:ln>
          </p:spPr>
          <p:txBody>
            <a:bodyPr anchor="ctr">
              <a:spAutoFit/>
            </a:bodyPr>
            <a:lstStyle/>
            <a:p>
              <a:pPr algn="just">
                <a:spcBef>
                  <a:spcPct val="0"/>
                </a:spcBef>
              </a:pPr>
              <a:r>
                <a:rPr lang="en-US" sz="1200">
                  <a:cs typeface="Times New Roman" pitchFamily="18" charset="0"/>
                </a:rPr>
                <a:t> </a:t>
              </a:r>
              <a:r>
                <a:rPr lang="en-US" sz="2400">
                  <a:cs typeface="Times New Roman" pitchFamily="18" charset="0"/>
                </a:rPr>
                <a:t>=</a:t>
              </a:r>
              <a:endParaRPr lang="en-US" sz="2400"/>
            </a:p>
          </p:txBody>
        </p:sp>
        <p:graphicFrame>
          <p:nvGraphicFramePr>
            <p:cNvPr id="6147" name="Object 17"/>
            <p:cNvGraphicFramePr>
              <a:graphicFrameLocks noChangeAspect="1"/>
            </p:cNvGraphicFramePr>
            <p:nvPr/>
          </p:nvGraphicFramePr>
          <p:xfrm>
            <a:off x="1296" y="2734"/>
            <a:ext cx="328" cy="616"/>
          </p:xfrm>
          <a:graphic>
            <a:graphicData uri="http://schemas.openxmlformats.org/presentationml/2006/ole">
              <mc:AlternateContent xmlns:mc="http://schemas.openxmlformats.org/markup-compatibility/2006">
                <mc:Choice xmlns:v="urn:schemas-microsoft-com:vml" Requires="v">
                  <p:oleObj spid="_x0000_s24937" r:id="rId14" imgW="241195" imgH="444307" progId="Equation.3">
                    <p:embed/>
                  </p:oleObj>
                </mc:Choice>
                <mc:Fallback>
                  <p:oleObj r:id="rId14" imgW="241195" imgH="444307" progId="Equation.3">
                    <p:embed/>
                    <p:pic>
                      <p:nvPicPr>
                        <p:cNvPr id="6147"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96" y="2734"/>
                          <a:ext cx="328"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67"/>
          <p:cNvGrpSpPr>
            <a:grpSpLocks/>
          </p:cNvGrpSpPr>
          <p:nvPr/>
        </p:nvGrpSpPr>
        <p:grpSpPr bwMode="auto">
          <a:xfrm>
            <a:off x="5105400" y="533400"/>
            <a:ext cx="3657600" cy="5157788"/>
            <a:chOff x="3216" y="864"/>
            <a:chExt cx="2304" cy="3249"/>
          </a:xfrm>
        </p:grpSpPr>
        <p:sp>
          <p:nvSpPr>
            <p:cNvPr id="6161" name="Freeform 68"/>
            <p:cNvSpPr>
              <a:spLocks/>
            </p:cNvSpPr>
            <p:nvPr/>
          </p:nvSpPr>
          <p:spPr bwMode="auto">
            <a:xfrm>
              <a:off x="3776" y="953"/>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6162" name="Freeform 69"/>
            <p:cNvSpPr>
              <a:spLocks/>
            </p:cNvSpPr>
            <p:nvPr/>
          </p:nvSpPr>
          <p:spPr bwMode="auto">
            <a:xfrm>
              <a:off x="4039" y="1245"/>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6163" name="Freeform 70"/>
            <p:cNvSpPr>
              <a:spLocks/>
            </p:cNvSpPr>
            <p:nvPr/>
          </p:nvSpPr>
          <p:spPr bwMode="auto">
            <a:xfrm>
              <a:off x="4291" y="1811"/>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6164" name="Freeform 71"/>
            <p:cNvSpPr>
              <a:spLocks/>
            </p:cNvSpPr>
            <p:nvPr/>
          </p:nvSpPr>
          <p:spPr bwMode="auto">
            <a:xfrm>
              <a:off x="4151" y="3054"/>
              <a:ext cx="392" cy="145"/>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6165" name="Text Box 72"/>
            <p:cNvSpPr txBox="1">
              <a:spLocks noChangeArrowheads="1"/>
            </p:cNvSpPr>
            <p:nvPr/>
          </p:nvSpPr>
          <p:spPr bwMode="auto">
            <a:xfrm>
              <a:off x="3504" y="3744"/>
              <a:ext cx="1616" cy="369"/>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Simple gear train</a:t>
              </a:r>
              <a:endParaRPr lang="en-US" sz="2400" b="1" u="sng"/>
            </a:p>
          </p:txBody>
        </p:sp>
        <p:sp>
          <p:nvSpPr>
            <p:cNvPr id="6166" name="Text Box 73"/>
            <p:cNvSpPr txBox="1">
              <a:spLocks noChangeArrowheads="1"/>
            </p:cNvSpPr>
            <p:nvPr/>
          </p:nvSpPr>
          <p:spPr bwMode="auto">
            <a:xfrm>
              <a:off x="4190" y="864"/>
              <a:ext cx="802" cy="24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A</a:t>
              </a:r>
              <a:endParaRPr lang="en-US" sz="2400" b="1" u="sng"/>
            </a:p>
          </p:txBody>
        </p:sp>
        <p:sp>
          <p:nvSpPr>
            <p:cNvPr id="6167" name="Text Box 74"/>
            <p:cNvSpPr txBox="1">
              <a:spLocks noChangeArrowheads="1"/>
            </p:cNvSpPr>
            <p:nvPr/>
          </p:nvSpPr>
          <p:spPr bwMode="auto">
            <a:xfrm>
              <a:off x="4437" y="1178"/>
              <a:ext cx="795" cy="31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B</a:t>
              </a:r>
              <a:endParaRPr lang="en-US" sz="2400" b="1" u="sng"/>
            </a:p>
          </p:txBody>
        </p:sp>
        <p:sp>
          <p:nvSpPr>
            <p:cNvPr id="6168" name="Text Box 75"/>
            <p:cNvSpPr txBox="1">
              <a:spLocks noChangeArrowheads="1"/>
            </p:cNvSpPr>
            <p:nvPr/>
          </p:nvSpPr>
          <p:spPr bwMode="auto">
            <a:xfrm>
              <a:off x="4694" y="1766"/>
              <a:ext cx="826" cy="25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C</a:t>
              </a:r>
              <a:endParaRPr lang="en-US" sz="2400" b="1" u="sng"/>
            </a:p>
          </p:txBody>
        </p:sp>
        <p:sp>
          <p:nvSpPr>
            <p:cNvPr id="6169" name="Text Box 76"/>
            <p:cNvSpPr txBox="1">
              <a:spLocks noChangeArrowheads="1"/>
            </p:cNvSpPr>
            <p:nvPr/>
          </p:nvSpPr>
          <p:spPr bwMode="auto">
            <a:xfrm>
              <a:off x="4526" y="3004"/>
              <a:ext cx="754" cy="26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D</a:t>
              </a:r>
              <a:endParaRPr lang="en-US" sz="2400" b="1" u="sng"/>
            </a:p>
          </p:txBody>
        </p:sp>
        <p:grpSp>
          <p:nvGrpSpPr>
            <p:cNvPr id="7" name="Group 77"/>
            <p:cNvGrpSpPr>
              <a:grpSpLocks/>
            </p:cNvGrpSpPr>
            <p:nvPr/>
          </p:nvGrpSpPr>
          <p:grpSpPr bwMode="auto">
            <a:xfrm>
              <a:off x="3299" y="2404"/>
              <a:ext cx="974" cy="962"/>
              <a:chOff x="3299" y="2404"/>
              <a:chExt cx="974" cy="962"/>
            </a:xfrm>
          </p:grpSpPr>
          <p:sp>
            <p:nvSpPr>
              <p:cNvPr id="6198" name="Oval 78"/>
              <p:cNvSpPr>
                <a:spLocks noChangeArrowheads="1"/>
              </p:cNvSpPr>
              <p:nvPr/>
            </p:nvSpPr>
            <p:spPr bwMode="auto">
              <a:xfrm>
                <a:off x="3395" y="2505"/>
                <a:ext cx="778" cy="762"/>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8" name="Group 79"/>
              <p:cNvGrpSpPr>
                <a:grpSpLocks/>
              </p:cNvGrpSpPr>
              <p:nvPr/>
            </p:nvGrpSpPr>
            <p:grpSpPr bwMode="auto">
              <a:xfrm>
                <a:off x="3299" y="2404"/>
                <a:ext cx="974" cy="962"/>
                <a:chOff x="3299" y="2404"/>
                <a:chExt cx="974" cy="962"/>
              </a:xfrm>
            </p:grpSpPr>
            <p:sp>
              <p:nvSpPr>
                <p:cNvPr id="6200" name="Line 80"/>
                <p:cNvSpPr>
                  <a:spLocks noChangeShapeType="1"/>
                </p:cNvSpPr>
                <p:nvPr/>
              </p:nvSpPr>
              <p:spPr bwMode="auto">
                <a:xfrm>
                  <a:off x="3792" y="2832"/>
                  <a:ext cx="0" cy="108"/>
                </a:xfrm>
                <a:prstGeom prst="line">
                  <a:avLst/>
                </a:prstGeom>
                <a:noFill/>
                <a:ln w="9525">
                  <a:solidFill>
                    <a:srgbClr val="000000"/>
                  </a:solidFill>
                  <a:round/>
                  <a:headEnd/>
                  <a:tailEnd/>
                </a:ln>
              </p:spPr>
              <p:txBody>
                <a:bodyPr/>
                <a:lstStyle/>
                <a:p>
                  <a:endParaRPr lang="en-US"/>
                </a:p>
              </p:txBody>
            </p:sp>
            <p:grpSp>
              <p:nvGrpSpPr>
                <p:cNvPr id="9" name="Group 81"/>
                <p:cNvGrpSpPr>
                  <a:grpSpLocks/>
                </p:cNvGrpSpPr>
                <p:nvPr/>
              </p:nvGrpSpPr>
              <p:grpSpPr bwMode="auto">
                <a:xfrm>
                  <a:off x="3299" y="2404"/>
                  <a:ext cx="974" cy="962"/>
                  <a:chOff x="3299" y="2404"/>
                  <a:chExt cx="974" cy="962"/>
                </a:xfrm>
              </p:grpSpPr>
              <p:grpSp>
                <p:nvGrpSpPr>
                  <p:cNvPr id="10" name="Group 82"/>
                  <p:cNvGrpSpPr>
                    <a:grpSpLocks/>
                  </p:cNvGrpSpPr>
                  <p:nvPr/>
                </p:nvGrpSpPr>
                <p:grpSpPr bwMode="auto">
                  <a:xfrm>
                    <a:off x="3299" y="2404"/>
                    <a:ext cx="974" cy="962"/>
                    <a:chOff x="2627" y="2404"/>
                    <a:chExt cx="974" cy="962"/>
                  </a:xfrm>
                </p:grpSpPr>
                <p:sp>
                  <p:nvSpPr>
                    <p:cNvPr id="6204" name="Oval 83"/>
                    <p:cNvSpPr>
                      <a:spLocks noChangeArrowheads="1"/>
                    </p:cNvSpPr>
                    <p:nvPr/>
                  </p:nvSpPr>
                  <p:spPr bwMode="auto">
                    <a:xfrm>
                      <a:off x="2627" y="2404"/>
                      <a:ext cx="974" cy="962"/>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6205" name="Arc 84"/>
                    <p:cNvSpPr>
                      <a:spLocks/>
                    </p:cNvSpPr>
                    <p:nvPr/>
                  </p:nvSpPr>
                  <p:spPr bwMode="auto">
                    <a:xfrm flipV="1">
                      <a:off x="2998" y="3077"/>
                      <a:ext cx="285" cy="128"/>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sp>
                <p:nvSpPr>
                  <p:cNvPr id="6203" name="Line 85"/>
                  <p:cNvSpPr>
                    <a:spLocks noChangeShapeType="1"/>
                  </p:cNvSpPr>
                  <p:nvPr/>
                </p:nvSpPr>
                <p:spPr bwMode="auto">
                  <a:xfrm>
                    <a:off x="3722" y="2887"/>
                    <a:ext cx="115" cy="0"/>
                  </a:xfrm>
                  <a:prstGeom prst="line">
                    <a:avLst/>
                  </a:prstGeom>
                  <a:noFill/>
                  <a:ln w="9525">
                    <a:solidFill>
                      <a:srgbClr val="000000"/>
                    </a:solidFill>
                    <a:round/>
                    <a:headEnd/>
                    <a:tailEnd/>
                  </a:ln>
                </p:spPr>
                <p:txBody>
                  <a:bodyPr/>
                  <a:lstStyle/>
                  <a:p>
                    <a:endParaRPr lang="en-US"/>
                  </a:p>
                </p:txBody>
              </p:sp>
            </p:grpSp>
          </p:grpSp>
        </p:grpSp>
        <p:grpSp>
          <p:nvGrpSpPr>
            <p:cNvPr id="11" name="Group 86"/>
            <p:cNvGrpSpPr>
              <a:grpSpLocks/>
            </p:cNvGrpSpPr>
            <p:nvPr/>
          </p:nvGrpSpPr>
          <p:grpSpPr bwMode="auto">
            <a:xfrm>
              <a:off x="3690" y="1891"/>
              <a:ext cx="780" cy="757"/>
              <a:chOff x="3018" y="1891"/>
              <a:chExt cx="780" cy="757"/>
            </a:xfrm>
          </p:grpSpPr>
          <p:sp>
            <p:nvSpPr>
              <p:cNvPr id="6190" name="Oval 87"/>
              <p:cNvSpPr>
                <a:spLocks noChangeArrowheads="1"/>
              </p:cNvSpPr>
              <p:nvPr/>
            </p:nvSpPr>
            <p:spPr bwMode="auto">
              <a:xfrm>
                <a:off x="3091" y="1973"/>
                <a:ext cx="640" cy="594"/>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12" name="Group 88"/>
              <p:cNvGrpSpPr>
                <a:grpSpLocks/>
              </p:cNvGrpSpPr>
              <p:nvPr/>
            </p:nvGrpSpPr>
            <p:grpSpPr bwMode="auto">
              <a:xfrm>
                <a:off x="3018" y="1891"/>
                <a:ext cx="780" cy="757"/>
                <a:chOff x="3018" y="1891"/>
                <a:chExt cx="780" cy="757"/>
              </a:xfrm>
            </p:grpSpPr>
            <p:grpSp>
              <p:nvGrpSpPr>
                <p:cNvPr id="13" name="Group 89"/>
                <p:cNvGrpSpPr>
                  <a:grpSpLocks/>
                </p:cNvGrpSpPr>
                <p:nvPr/>
              </p:nvGrpSpPr>
              <p:grpSpPr bwMode="auto">
                <a:xfrm>
                  <a:off x="3018" y="1891"/>
                  <a:ext cx="780" cy="757"/>
                  <a:chOff x="3018" y="1891"/>
                  <a:chExt cx="780" cy="757"/>
                </a:xfrm>
              </p:grpSpPr>
              <p:sp>
                <p:nvSpPr>
                  <p:cNvPr id="6196" name="Oval 90"/>
                  <p:cNvSpPr>
                    <a:spLocks noChangeArrowheads="1"/>
                  </p:cNvSpPr>
                  <p:nvPr/>
                </p:nvSpPr>
                <p:spPr bwMode="auto">
                  <a:xfrm>
                    <a:off x="3018" y="1891"/>
                    <a:ext cx="780" cy="757"/>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6197" name="Arc 91"/>
                  <p:cNvSpPr>
                    <a:spLocks/>
                  </p:cNvSpPr>
                  <p:nvPr/>
                </p:nvSpPr>
                <p:spPr bwMode="auto">
                  <a:xfrm>
                    <a:off x="3283" y="2080"/>
                    <a:ext cx="286" cy="156"/>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4" name="Group 92"/>
                <p:cNvGrpSpPr>
                  <a:grpSpLocks/>
                </p:cNvGrpSpPr>
                <p:nvPr/>
              </p:nvGrpSpPr>
              <p:grpSpPr bwMode="auto">
                <a:xfrm>
                  <a:off x="3350" y="2217"/>
                  <a:ext cx="115" cy="108"/>
                  <a:chOff x="7872" y="7026"/>
                  <a:chExt cx="288" cy="270"/>
                </a:xfrm>
              </p:grpSpPr>
              <p:sp>
                <p:nvSpPr>
                  <p:cNvPr id="6194" name="Line 93"/>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6195" name="Line 94"/>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nvGrpSpPr>
            <p:cNvPr id="15" name="Group 95"/>
            <p:cNvGrpSpPr>
              <a:grpSpLocks/>
            </p:cNvGrpSpPr>
            <p:nvPr/>
          </p:nvGrpSpPr>
          <p:grpSpPr bwMode="auto">
            <a:xfrm>
              <a:off x="3345" y="1295"/>
              <a:ext cx="840" cy="813"/>
              <a:chOff x="2673" y="1295"/>
              <a:chExt cx="840" cy="813"/>
            </a:xfrm>
          </p:grpSpPr>
          <p:sp>
            <p:nvSpPr>
              <p:cNvPr id="6182" name="Oval 96"/>
              <p:cNvSpPr>
                <a:spLocks noChangeArrowheads="1"/>
              </p:cNvSpPr>
              <p:nvPr/>
            </p:nvSpPr>
            <p:spPr bwMode="auto">
              <a:xfrm>
                <a:off x="2673" y="1295"/>
                <a:ext cx="840" cy="813"/>
              </a:xfrm>
              <a:prstGeom prst="ellipse">
                <a:avLst/>
              </a:prstGeom>
              <a:solidFill>
                <a:srgbClr val="FFFFFF">
                  <a:alpha val="0"/>
                </a:srgbClr>
              </a:solidFill>
              <a:ln w="19050">
                <a:solidFill>
                  <a:srgbClr val="0000FF"/>
                </a:solidFill>
                <a:round/>
                <a:headEnd/>
                <a:tailEnd/>
              </a:ln>
            </p:spPr>
            <p:txBody>
              <a:bodyPr/>
              <a:lstStyle/>
              <a:p>
                <a:endParaRPr lang="en-US"/>
              </a:p>
            </p:txBody>
          </p:sp>
          <p:grpSp>
            <p:nvGrpSpPr>
              <p:cNvPr id="16" name="Group 97"/>
              <p:cNvGrpSpPr>
                <a:grpSpLocks/>
              </p:cNvGrpSpPr>
              <p:nvPr/>
            </p:nvGrpSpPr>
            <p:grpSpPr bwMode="auto">
              <a:xfrm>
                <a:off x="2718" y="1346"/>
                <a:ext cx="750" cy="706"/>
                <a:chOff x="2718" y="1346"/>
                <a:chExt cx="750" cy="706"/>
              </a:xfrm>
            </p:grpSpPr>
            <p:grpSp>
              <p:nvGrpSpPr>
                <p:cNvPr id="17" name="Group 98"/>
                <p:cNvGrpSpPr>
                  <a:grpSpLocks/>
                </p:cNvGrpSpPr>
                <p:nvPr/>
              </p:nvGrpSpPr>
              <p:grpSpPr bwMode="auto">
                <a:xfrm>
                  <a:off x="2718" y="1346"/>
                  <a:ext cx="750" cy="706"/>
                  <a:chOff x="2718" y="1346"/>
                  <a:chExt cx="750" cy="706"/>
                </a:xfrm>
              </p:grpSpPr>
              <p:sp>
                <p:nvSpPr>
                  <p:cNvPr id="6188" name="Oval 99"/>
                  <p:cNvSpPr>
                    <a:spLocks noChangeArrowheads="1"/>
                  </p:cNvSpPr>
                  <p:nvPr/>
                </p:nvSpPr>
                <p:spPr bwMode="auto">
                  <a:xfrm rot="327898">
                    <a:off x="2718" y="1346"/>
                    <a:ext cx="750" cy="706"/>
                  </a:xfrm>
                  <a:prstGeom prst="ellipse">
                    <a:avLst/>
                  </a:prstGeom>
                  <a:solidFill>
                    <a:srgbClr val="FFFFFF"/>
                  </a:solidFill>
                  <a:ln w="28575">
                    <a:solidFill>
                      <a:srgbClr val="FF00FF"/>
                    </a:solidFill>
                    <a:prstDash val="lgDashDot"/>
                    <a:round/>
                    <a:headEnd/>
                    <a:tailEnd/>
                  </a:ln>
                </p:spPr>
                <p:txBody>
                  <a:bodyPr/>
                  <a:lstStyle/>
                  <a:p>
                    <a:endParaRPr lang="en-US"/>
                  </a:p>
                </p:txBody>
              </p:sp>
              <p:sp>
                <p:nvSpPr>
                  <p:cNvPr id="6189" name="Arc 100"/>
                  <p:cNvSpPr>
                    <a:spLocks/>
                  </p:cNvSpPr>
                  <p:nvPr/>
                </p:nvSpPr>
                <p:spPr bwMode="auto">
                  <a:xfrm flipV="1">
                    <a:off x="2970" y="1788"/>
                    <a:ext cx="285" cy="129"/>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8" name="Group 101"/>
                <p:cNvGrpSpPr>
                  <a:grpSpLocks/>
                </p:cNvGrpSpPr>
                <p:nvPr/>
              </p:nvGrpSpPr>
              <p:grpSpPr bwMode="auto">
                <a:xfrm>
                  <a:off x="3035" y="1643"/>
                  <a:ext cx="115" cy="108"/>
                  <a:chOff x="7872" y="7026"/>
                  <a:chExt cx="288" cy="270"/>
                </a:xfrm>
              </p:grpSpPr>
              <p:sp>
                <p:nvSpPr>
                  <p:cNvPr id="6186" name="Line 102"/>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6187" name="Line 103"/>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nvGrpSpPr>
            <p:cNvPr id="19" name="Group 104"/>
            <p:cNvGrpSpPr>
              <a:grpSpLocks/>
            </p:cNvGrpSpPr>
            <p:nvPr/>
          </p:nvGrpSpPr>
          <p:grpSpPr bwMode="auto">
            <a:xfrm>
              <a:off x="3216" y="909"/>
              <a:ext cx="582" cy="543"/>
              <a:chOff x="2544" y="909"/>
              <a:chExt cx="582" cy="543"/>
            </a:xfrm>
          </p:grpSpPr>
          <p:sp>
            <p:nvSpPr>
              <p:cNvPr id="6174" name="Oval 105"/>
              <p:cNvSpPr>
                <a:spLocks noChangeArrowheads="1"/>
              </p:cNvSpPr>
              <p:nvPr/>
            </p:nvSpPr>
            <p:spPr bwMode="auto">
              <a:xfrm>
                <a:off x="2600" y="959"/>
                <a:ext cx="465" cy="448"/>
              </a:xfrm>
              <a:prstGeom prst="ellipse">
                <a:avLst/>
              </a:prstGeom>
              <a:solidFill>
                <a:srgbClr val="FFFFFF"/>
              </a:solidFill>
              <a:ln w="28575">
                <a:solidFill>
                  <a:srgbClr val="FF00FF"/>
                </a:solidFill>
                <a:prstDash val="lgDashDot"/>
                <a:round/>
                <a:headEnd/>
                <a:tailEnd/>
              </a:ln>
            </p:spPr>
            <p:txBody>
              <a:bodyPr/>
              <a:lstStyle/>
              <a:p>
                <a:endParaRPr lang="en-US"/>
              </a:p>
            </p:txBody>
          </p:sp>
          <p:grpSp>
            <p:nvGrpSpPr>
              <p:cNvPr id="20" name="Group 106"/>
              <p:cNvGrpSpPr>
                <a:grpSpLocks/>
              </p:cNvGrpSpPr>
              <p:nvPr/>
            </p:nvGrpSpPr>
            <p:grpSpPr bwMode="auto">
              <a:xfrm>
                <a:off x="2544" y="909"/>
                <a:ext cx="582" cy="543"/>
                <a:chOff x="2544" y="909"/>
                <a:chExt cx="582" cy="543"/>
              </a:xfrm>
            </p:grpSpPr>
            <p:grpSp>
              <p:nvGrpSpPr>
                <p:cNvPr id="21" name="Group 107"/>
                <p:cNvGrpSpPr>
                  <a:grpSpLocks/>
                </p:cNvGrpSpPr>
                <p:nvPr/>
              </p:nvGrpSpPr>
              <p:grpSpPr bwMode="auto">
                <a:xfrm>
                  <a:off x="2544" y="909"/>
                  <a:ext cx="582" cy="543"/>
                  <a:chOff x="2544" y="909"/>
                  <a:chExt cx="582" cy="543"/>
                </a:xfrm>
              </p:grpSpPr>
              <p:sp>
                <p:nvSpPr>
                  <p:cNvPr id="6180" name="Oval 108"/>
                  <p:cNvSpPr>
                    <a:spLocks noChangeArrowheads="1"/>
                  </p:cNvSpPr>
                  <p:nvPr/>
                </p:nvSpPr>
                <p:spPr bwMode="auto">
                  <a:xfrm>
                    <a:off x="2544" y="909"/>
                    <a:ext cx="582" cy="543"/>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6181" name="Arc 109"/>
                  <p:cNvSpPr>
                    <a:spLocks/>
                  </p:cNvSpPr>
                  <p:nvPr/>
                </p:nvSpPr>
                <p:spPr bwMode="auto">
                  <a:xfrm>
                    <a:off x="2673" y="1026"/>
                    <a:ext cx="285" cy="157"/>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22" name="Group 110"/>
                <p:cNvGrpSpPr>
                  <a:grpSpLocks/>
                </p:cNvGrpSpPr>
                <p:nvPr/>
              </p:nvGrpSpPr>
              <p:grpSpPr bwMode="auto">
                <a:xfrm>
                  <a:off x="2783" y="1128"/>
                  <a:ext cx="115" cy="109"/>
                  <a:chOff x="7872" y="7026"/>
                  <a:chExt cx="288" cy="270"/>
                </a:xfrm>
              </p:grpSpPr>
              <p:sp>
                <p:nvSpPr>
                  <p:cNvPr id="6178" name="Line 111"/>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6179" name="Line 112"/>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spTree>
    <p:extLst>
      <p:ext uri="{BB962C8B-B14F-4D97-AF65-F5344CB8AC3E}">
        <p14:creationId xmlns:p14="http://schemas.microsoft.com/office/powerpoint/2010/main" val="33916282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Footer Placeholder 3"/>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7181" name="Slide Number Placeholder 4"/>
          <p:cNvSpPr>
            <a:spLocks noGrp="1"/>
          </p:cNvSpPr>
          <p:nvPr>
            <p:ph type="sldNum" sz="quarter" idx="12"/>
          </p:nvPr>
        </p:nvSpPr>
        <p:spPr>
          <a:noFill/>
        </p:spPr>
        <p:txBody>
          <a:bodyPr/>
          <a:lstStyle/>
          <a:p>
            <a:fld id="{FA41C306-677A-4FC2-97D1-B72D53091A2F}" type="slidenum">
              <a:rPr lang="en-US" smtClean="0"/>
              <a:pPr/>
              <a:t>152</a:t>
            </a:fld>
            <a:endParaRPr lang="en-US"/>
          </a:p>
        </p:txBody>
      </p:sp>
      <p:sp>
        <p:nvSpPr>
          <p:cNvPr id="7182" name="Rectangle 5"/>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sp>
        <p:nvSpPr>
          <p:cNvPr id="7183" name="Rectangle 8"/>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pSp>
        <p:nvGrpSpPr>
          <p:cNvPr id="2" name="Group 85"/>
          <p:cNvGrpSpPr>
            <a:grpSpLocks/>
          </p:cNvGrpSpPr>
          <p:nvPr/>
        </p:nvGrpSpPr>
        <p:grpSpPr bwMode="auto">
          <a:xfrm>
            <a:off x="1823244" y="5694362"/>
            <a:ext cx="3962400" cy="1066800"/>
            <a:chOff x="336" y="3456"/>
            <a:chExt cx="2496" cy="672"/>
          </a:xfrm>
        </p:grpSpPr>
        <p:sp>
          <p:nvSpPr>
            <p:cNvPr id="7249" name="Rectangle 11"/>
            <p:cNvSpPr>
              <a:spLocks noChangeArrowheads="1"/>
            </p:cNvSpPr>
            <p:nvPr/>
          </p:nvSpPr>
          <p:spPr bwMode="auto">
            <a:xfrm>
              <a:off x="336" y="3456"/>
              <a:ext cx="2496" cy="672"/>
            </a:xfrm>
            <a:prstGeom prst="rect">
              <a:avLst/>
            </a:prstGeom>
            <a:solidFill>
              <a:schemeClr val="accent1"/>
            </a:solidFill>
            <a:ln w="9525">
              <a:solidFill>
                <a:schemeClr val="tx1"/>
              </a:solidFill>
              <a:miter lim="800000"/>
              <a:headEnd/>
              <a:tailEnd/>
            </a:ln>
          </p:spPr>
          <p:txBody>
            <a:bodyPr wrap="none" anchor="ctr"/>
            <a:lstStyle/>
            <a:p>
              <a:endParaRPr lang="en-US"/>
            </a:p>
          </p:txBody>
        </p:sp>
        <p:graphicFrame>
          <p:nvGraphicFramePr>
            <p:cNvPr id="7178" name="Object 4"/>
            <p:cNvGraphicFramePr>
              <a:graphicFrameLocks noChangeAspect="1"/>
            </p:cNvGraphicFramePr>
            <p:nvPr/>
          </p:nvGraphicFramePr>
          <p:xfrm>
            <a:off x="1632" y="3456"/>
            <a:ext cx="397" cy="616"/>
          </p:xfrm>
          <a:graphic>
            <a:graphicData uri="http://schemas.openxmlformats.org/presentationml/2006/ole">
              <mc:AlternateContent xmlns:mc="http://schemas.openxmlformats.org/markup-compatibility/2006">
                <mc:Choice xmlns:v="urn:schemas-microsoft-com:vml" Requires="v">
                  <p:oleObj spid="_x0000_s26192" r:id="rId4" imgW="279279" imgH="431613" progId="Equation.3">
                    <p:embed/>
                  </p:oleObj>
                </mc:Choice>
                <mc:Fallback>
                  <p:oleObj r:id="rId4" imgW="279279" imgH="431613" progId="Equation.3">
                    <p:embed/>
                    <p:pic>
                      <p:nvPicPr>
                        <p:cNvPr id="717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 y="3456"/>
                          <a:ext cx="397"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9" name="Object 7"/>
            <p:cNvGraphicFramePr>
              <a:graphicFrameLocks noChangeAspect="1"/>
            </p:cNvGraphicFramePr>
            <p:nvPr/>
          </p:nvGraphicFramePr>
          <p:xfrm>
            <a:off x="2400" y="3456"/>
            <a:ext cx="328" cy="614"/>
          </p:xfrm>
          <a:graphic>
            <a:graphicData uri="http://schemas.openxmlformats.org/presentationml/2006/ole">
              <mc:AlternateContent xmlns:mc="http://schemas.openxmlformats.org/markup-compatibility/2006">
                <mc:Choice xmlns:v="urn:schemas-microsoft-com:vml" Requires="v">
                  <p:oleObj spid="_x0000_s26193" r:id="rId6" imgW="228501" imgH="431613" progId="Equation.3">
                    <p:embed/>
                  </p:oleObj>
                </mc:Choice>
                <mc:Fallback>
                  <p:oleObj r:id="rId6" imgW="228501" imgH="431613" progId="Equation.3">
                    <p:embed/>
                    <p:pic>
                      <p:nvPicPr>
                        <p:cNvPr id="717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0" y="3456"/>
                          <a:ext cx="328" cy="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50" name="Rectangle 9"/>
            <p:cNvSpPr>
              <a:spLocks noChangeArrowheads="1"/>
            </p:cNvSpPr>
            <p:nvPr/>
          </p:nvSpPr>
          <p:spPr bwMode="auto">
            <a:xfrm>
              <a:off x="2056" y="3600"/>
              <a:ext cx="281" cy="288"/>
            </a:xfrm>
            <a:prstGeom prst="rect">
              <a:avLst/>
            </a:prstGeom>
            <a:noFill/>
            <a:ln w="9525">
              <a:noFill/>
              <a:miter lim="800000"/>
              <a:headEnd/>
              <a:tailEnd/>
            </a:ln>
          </p:spPr>
          <p:txBody>
            <a:bodyPr anchor="ctr">
              <a:spAutoFit/>
            </a:bodyPr>
            <a:lstStyle/>
            <a:p>
              <a:pPr>
                <a:spcBef>
                  <a:spcPct val="0"/>
                </a:spcBef>
              </a:pPr>
              <a:r>
                <a:rPr lang="en-US" sz="2400"/>
                <a:t>= </a:t>
              </a:r>
            </a:p>
          </p:txBody>
        </p:sp>
        <p:sp>
          <p:nvSpPr>
            <p:cNvPr id="7251" name="Rectangle 10"/>
            <p:cNvSpPr>
              <a:spLocks noChangeArrowheads="1"/>
            </p:cNvSpPr>
            <p:nvPr/>
          </p:nvSpPr>
          <p:spPr bwMode="auto">
            <a:xfrm>
              <a:off x="336" y="3600"/>
              <a:ext cx="1397" cy="288"/>
            </a:xfrm>
            <a:prstGeom prst="rect">
              <a:avLst/>
            </a:prstGeom>
            <a:noFill/>
            <a:ln w="9525">
              <a:noFill/>
              <a:miter lim="800000"/>
              <a:headEnd/>
              <a:tailEnd/>
            </a:ln>
          </p:spPr>
          <p:txBody>
            <a:bodyPr wrap="none" anchor="ctr">
              <a:spAutoFit/>
            </a:bodyPr>
            <a:lstStyle/>
            <a:p>
              <a:pPr>
                <a:spcBef>
                  <a:spcPct val="0"/>
                </a:spcBef>
              </a:pPr>
              <a:r>
                <a:rPr lang="en-US" sz="2400"/>
                <a:t>Velocity Ratio  </a:t>
              </a:r>
            </a:p>
          </p:txBody>
        </p:sp>
      </p:grpSp>
      <p:sp>
        <p:nvSpPr>
          <p:cNvPr id="7185" name="Rectangle 15"/>
          <p:cNvSpPr>
            <a:spLocks noChangeArrowheads="1"/>
          </p:cNvSpPr>
          <p:nvPr/>
        </p:nvSpPr>
        <p:spPr bwMode="auto">
          <a:xfrm>
            <a:off x="0" y="2482850"/>
            <a:ext cx="9144000" cy="0"/>
          </a:xfrm>
          <a:prstGeom prst="rect">
            <a:avLst/>
          </a:prstGeom>
          <a:noFill/>
          <a:ln w="9525">
            <a:noFill/>
            <a:miter lim="800000"/>
            <a:headEnd/>
            <a:tailEnd/>
          </a:ln>
        </p:spPr>
        <p:txBody>
          <a:bodyPr wrap="none" anchor="ctr">
            <a:spAutoFit/>
          </a:bodyPr>
          <a:lstStyle/>
          <a:p>
            <a:endParaRPr lang="en-US"/>
          </a:p>
        </p:txBody>
      </p:sp>
      <p:sp>
        <p:nvSpPr>
          <p:cNvPr id="7186" name="Rectangle 16"/>
          <p:cNvSpPr>
            <a:spLocks noChangeArrowheads="1"/>
          </p:cNvSpPr>
          <p:nvPr/>
        </p:nvSpPr>
        <p:spPr bwMode="auto">
          <a:xfrm>
            <a:off x="1143000" y="2930525"/>
            <a:ext cx="541338" cy="274638"/>
          </a:xfrm>
          <a:prstGeom prst="rect">
            <a:avLst/>
          </a:prstGeom>
          <a:noFill/>
          <a:ln w="9525">
            <a:noFill/>
            <a:miter lim="800000"/>
            <a:headEnd/>
            <a:tailEnd/>
          </a:ln>
        </p:spPr>
        <p:txBody>
          <a:bodyPr wrap="none" anchor="ctr">
            <a:spAutoFit/>
          </a:bodyPr>
          <a:lstStyle/>
          <a:p>
            <a:pPr algn="just">
              <a:spcBef>
                <a:spcPct val="0"/>
              </a:spcBef>
            </a:pPr>
            <a:r>
              <a:rPr lang="en-US" sz="1200">
                <a:cs typeface="Times New Roman" pitchFamily="18" charset="0"/>
              </a:rPr>
              <a:t>.  </a:t>
            </a:r>
            <a:endParaRPr lang="en-US" sz="1800"/>
          </a:p>
        </p:txBody>
      </p:sp>
      <p:sp>
        <p:nvSpPr>
          <p:cNvPr id="7187" name="Rectangle 17"/>
          <p:cNvSpPr>
            <a:spLocks noChangeArrowheads="1"/>
          </p:cNvSpPr>
          <p:nvPr/>
        </p:nvSpPr>
        <p:spPr bwMode="auto">
          <a:xfrm>
            <a:off x="1143000" y="3652838"/>
            <a:ext cx="498475" cy="274637"/>
          </a:xfrm>
          <a:prstGeom prst="rect">
            <a:avLst/>
          </a:prstGeom>
          <a:noFill/>
          <a:ln w="9525">
            <a:noFill/>
            <a:miter lim="800000"/>
            <a:headEnd/>
            <a:tailEnd/>
          </a:ln>
        </p:spPr>
        <p:txBody>
          <a:bodyPr wrap="none" anchor="ctr">
            <a:spAutoFit/>
          </a:bodyPr>
          <a:lstStyle/>
          <a:p>
            <a:pPr algn="just">
              <a:spcBef>
                <a:spcPct val="0"/>
              </a:spcBef>
            </a:pPr>
            <a:r>
              <a:rPr lang="en-US" sz="1200">
                <a:cs typeface="Times New Roman" pitchFamily="18" charset="0"/>
              </a:rPr>
              <a:t>. </a:t>
            </a:r>
            <a:endParaRPr lang="en-US" sz="1800"/>
          </a:p>
        </p:txBody>
      </p:sp>
      <p:grpSp>
        <p:nvGrpSpPr>
          <p:cNvPr id="3" name="Group 83"/>
          <p:cNvGrpSpPr>
            <a:grpSpLocks/>
          </p:cNvGrpSpPr>
          <p:nvPr/>
        </p:nvGrpSpPr>
        <p:grpSpPr bwMode="auto">
          <a:xfrm>
            <a:off x="1946275" y="4419600"/>
            <a:ext cx="2530475" cy="1003300"/>
            <a:chOff x="1056" y="2784"/>
            <a:chExt cx="1594" cy="632"/>
          </a:xfrm>
        </p:grpSpPr>
        <p:graphicFrame>
          <p:nvGraphicFramePr>
            <p:cNvPr id="7175" name="Object 14"/>
            <p:cNvGraphicFramePr>
              <a:graphicFrameLocks noChangeAspect="1"/>
            </p:cNvGraphicFramePr>
            <p:nvPr/>
          </p:nvGraphicFramePr>
          <p:xfrm>
            <a:off x="1344" y="2784"/>
            <a:ext cx="317" cy="620"/>
          </p:xfrm>
          <a:graphic>
            <a:graphicData uri="http://schemas.openxmlformats.org/presentationml/2006/ole">
              <mc:AlternateContent xmlns:mc="http://schemas.openxmlformats.org/markup-compatibility/2006">
                <mc:Choice xmlns:v="urn:schemas-microsoft-com:vml" Requires="v">
                  <p:oleObj spid="_x0000_s26194" r:id="rId8" imgW="228501" imgH="444307" progId="Equation.3">
                    <p:embed/>
                  </p:oleObj>
                </mc:Choice>
                <mc:Fallback>
                  <p:oleObj r:id="rId8" imgW="228501" imgH="444307" progId="Equation.3">
                    <p:embed/>
                    <p:pic>
                      <p:nvPicPr>
                        <p:cNvPr id="7175"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4" y="2784"/>
                          <a:ext cx="317" cy="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6" name="Object 13"/>
            <p:cNvGraphicFramePr>
              <a:graphicFrameLocks noChangeAspect="1"/>
            </p:cNvGraphicFramePr>
            <p:nvPr/>
          </p:nvGraphicFramePr>
          <p:xfrm>
            <a:off x="1824" y="2796"/>
            <a:ext cx="317" cy="620"/>
          </p:xfrm>
          <a:graphic>
            <a:graphicData uri="http://schemas.openxmlformats.org/presentationml/2006/ole">
              <mc:AlternateContent xmlns:mc="http://schemas.openxmlformats.org/markup-compatibility/2006">
                <mc:Choice xmlns:v="urn:schemas-microsoft-com:vml" Requires="v">
                  <p:oleObj spid="_x0000_s26195" r:id="rId10" imgW="228501" imgH="444307" progId="Equation.3">
                    <p:embed/>
                  </p:oleObj>
                </mc:Choice>
                <mc:Fallback>
                  <p:oleObj r:id="rId10" imgW="228501" imgH="444307" progId="Equation.3">
                    <p:embed/>
                    <p:pic>
                      <p:nvPicPr>
                        <p:cNvPr id="7176"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24" y="2796"/>
                          <a:ext cx="317" cy="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7" name="Object 12"/>
            <p:cNvGraphicFramePr>
              <a:graphicFrameLocks noChangeAspect="1"/>
            </p:cNvGraphicFramePr>
            <p:nvPr/>
          </p:nvGraphicFramePr>
          <p:xfrm>
            <a:off x="2322" y="2786"/>
            <a:ext cx="328" cy="616"/>
          </p:xfrm>
          <a:graphic>
            <a:graphicData uri="http://schemas.openxmlformats.org/presentationml/2006/ole">
              <mc:AlternateContent xmlns:mc="http://schemas.openxmlformats.org/markup-compatibility/2006">
                <mc:Choice xmlns:v="urn:schemas-microsoft-com:vml" Requires="v">
                  <p:oleObj spid="_x0000_s26196" r:id="rId12" imgW="241195" imgH="444307" progId="Equation.3">
                    <p:embed/>
                  </p:oleObj>
                </mc:Choice>
                <mc:Fallback>
                  <p:oleObj r:id="rId12" imgW="241195" imgH="444307" progId="Equation.3">
                    <p:embed/>
                    <p:pic>
                      <p:nvPicPr>
                        <p:cNvPr id="7177"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2" y="2786"/>
                          <a:ext cx="328"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46" name="Rectangle 18"/>
            <p:cNvSpPr>
              <a:spLocks noChangeArrowheads="1"/>
            </p:cNvSpPr>
            <p:nvPr/>
          </p:nvSpPr>
          <p:spPr bwMode="auto">
            <a:xfrm>
              <a:off x="1056" y="2928"/>
              <a:ext cx="281" cy="288"/>
            </a:xfrm>
            <a:prstGeom prst="rect">
              <a:avLst/>
            </a:prstGeom>
            <a:noFill/>
            <a:ln w="9525">
              <a:noFill/>
              <a:miter lim="800000"/>
              <a:headEnd/>
              <a:tailEnd/>
            </a:ln>
          </p:spPr>
          <p:txBody>
            <a:bodyPr anchor="ctr">
              <a:spAutoFit/>
            </a:bodyPr>
            <a:lstStyle/>
            <a:p>
              <a:pPr>
                <a:spcBef>
                  <a:spcPct val="0"/>
                </a:spcBef>
              </a:pPr>
              <a:r>
                <a:rPr lang="en-US" sz="2400"/>
                <a:t>= </a:t>
              </a:r>
            </a:p>
          </p:txBody>
        </p:sp>
        <p:sp>
          <p:nvSpPr>
            <p:cNvPr id="7247" name="Rectangle 19"/>
            <p:cNvSpPr>
              <a:spLocks noChangeArrowheads="1"/>
            </p:cNvSpPr>
            <p:nvPr/>
          </p:nvSpPr>
          <p:spPr bwMode="auto">
            <a:xfrm>
              <a:off x="1632" y="2842"/>
              <a:ext cx="258" cy="365"/>
            </a:xfrm>
            <a:prstGeom prst="rect">
              <a:avLst/>
            </a:prstGeom>
            <a:noFill/>
            <a:ln w="9525">
              <a:noFill/>
              <a:miter lim="800000"/>
              <a:headEnd/>
              <a:tailEnd/>
            </a:ln>
          </p:spPr>
          <p:txBody>
            <a:bodyPr wrap="none" anchor="ctr">
              <a:spAutoFit/>
            </a:bodyPr>
            <a:lstStyle/>
            <a:p>
              <a:pPr>
                <a:spcBef>
                  <a:spcPct val="0"/>
                </a:spcBef>
              </a:pPr>
              <a:r>
                <a:rPr lang="en-US" sz="3200"/>
                <a:t>. </a:t>
              </a:r>
            </a:p>
          </p:txBody>
        </p:sp>
        <p:sp>
          <p:nvSpPr>
            <p:cNvPr id="7248" name="Rectangle 20"/>
            <p:cNvSpPr>
              <a:spLocks noChangeArrowheads="1"/>
            </p:cNvSpPr>
            <p:nvPr/>
          </p:nvSpPr>
          <p:spPr bwMode="auto">
            <a:xfrm>
              <a:off x="2132" y="2832"/>
              <a:ext cx="240" cy="365"/>
            </a:xfrm>
            <a:prstGeom prst="rect">
              <a:avLst/>
            </a:prstGeom>
            <a:noFill/>
            <a:ln w="9525">
              <a:noFill/>
              <a:miter lim="800000"/>
              <a:headEnd/>
              <a:tailEnd/>
            </a:ln>
          </p:spPr>
          <p:txBody>
            <a:bodyPr wrap="none" anchor="ctr">
              <a:spAutoFit/>
            </a:bodyPr>
            <a:lstStyle/>
            <a:p>
              <a:pPr>
                <a:spcBef>
                  <a:spcPct val="0"/>
                </a:spcBef>
              </a:pPr>
              <a:r>
                <a:rPr lang="en-US" sz="3200"/>
                <a:t>.</a:t>
              </a:r>
              <a:r>
                <a:rPr lang="en-US" sz="2400"/>
                <a:t> </a:t>
              </a:r>
            </a:p>
          </p:txBody>
        </p:sp>
      </p:grpSp>
      <p:sp>
        <p:nvSpPr>
          <p:cNvPr id="47126" name="Rectangle 22"/>
          <p:cNvSpPr>
            <a:spLocks noChangeArrowheads="1"/>
          </p:cNvSpPr>
          <p:nvPr/>
        </p:nvSpPr>
        <p:spPr bwMode="auto">
          <a:xfrm>
            <a:off x="-15875" y="3505200"/>
            <a:ext cx="2395538" cy="457200"/>
          </a:xfrm>
          <a:prstGeom prst="rect">
            <a:avLst/>
          </a:prstGeom>
          <a:noFill/>
          <a:ln w="9525">
            <a:noFill/>
            <a:miter lim="800000"/>
            <a:headEnd/>
            <a:tailEnd/>
          </a:ln>
        </p:spPr>
        <p:txBody>
          <a:bodyPr wrap="none" anchor="ctr">
            <a:spAutoFit/>
          </a:bodyPr>
          <a:lstStyle/>
          <a:p>
            <a:pPr algn="ctr">
              <a:spcBef>
                <a:spcPct val="0"/>
              </a:spcBef>
            </a:pPr>
            <a:r>
              <a:rPr lang="en-US" sz="2400"/>
              <a:t>Velocity Ratio = </a:t>
            </a:r>
          </a:p>
        </p:txBody>
      </p:sp>
      <p:graphicFrame>
        <p:nvGraphicFramePr>
          <p:cNvPr id="47125" name="Object 21"/>
          <p:cNvGraphicFramePr>
            <a:graphicFrameLocks noChangeAspect="1"/>
          </p:cNvGraphicFramePr>
          <p:nvPr/>
        </p:nvGraphicFramePr>
        <p:xfrm>
          <a:off x="2413000" y="3429000"/>
          <a:ext cx="630238" cy="977900"/>
        </p:xfrm>
        <a:graphic>
          <a:graphicData uri="http://schemas.openxmlformats.org/presentationml/2006/ole">
            <mc:AlternateContent xmlns:mc="http://schemas.openxmlformats.org/markup-compatibility/2006">
              <mc:Choice xmlns:v="urn:schemas-microsoft-com:vml" Requires="v">
                <p:oleObj spid="_x0000_s26197" r:id="rId14" imgW="279279" imgH="431613" progId="Equation.3">
                  <p:embed/>
                </p:oleObj>
              </mc:Choice>
              <mc:Fallback>
                <p:oleObj r:id="rId14" imgW="279279" imgH="431613" progId="Equation.3">
                  <p:embed/>
                  <p:pic>
                    <p:nvPicPr>
                      <p:cNvPr id="47125"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000" y="3429000"/>
                        <a:ext cx="630238"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27" name="Rectangle 23"/>
          <p:cNvSpPr>
            <a:spLocks noChangeArrowheads="1"/>
          </p:cNvSpPr>
          <p:nvPr/>
        </p:nvSpPr>
        <p:spPr bwMode="auto">
          <a:xfrm>
            <a:off x="0" y="2819400"/>
            <a:ext cx="4421188" cy="457200"/>
          </a:xfrm>
          <a:prstGeom prst="rect">
            <a:avLst/>
          </a:prstGeom>
          <a:noFill/>
          <a:ln w="9525">
            <a:noFill/>
            <a:miter lim="800000"/>
            <a:headEnd/>
            <a:tailEnd/>
          </a:ln>
        </p:spPr>
        <p:txBody>
          <a:bodyPr wrap="none" anchor="ctr">
            <a:spAutoFit/>
          </a:bodyPr>
          <a:lstStyle/>
          <a:p>
            <a:pPr algn="just">
              <a:spcBef>
                <a:spcPct val="0"/>
              </a:spcBef>
            </a:pPr>
            <a:r>
              <a:rPr lang="en-US" sz="2400"/>
              <a:t>Substituting from (i), (ii) and (iii)</a:t>
            </a:r>
          </a:p>
        </p:txBody>
      </p:sp>
      <p:sp>
        <p:nvSpPr>
          <p:cNvPr id="7191" name="Rectangle 27"/>
          <p:cNvSpPr>
            <a:spLocks noChangeArrowheads="1"/>
          </p:cNvSpPr>
          <p:nvPr/>
        </p:nvSpPr>
        <p:spPr bwMode="auto">
          <a:xfrm>
            <a:off x="0" y="2482850"/>
            <a:ext cx="9144000" cy="0"/>
          </a:xfrm>
          <a:prstGeom prst="rect">
            <a:avLst/>
          </a:prstGeom>
          <a:noFill/>
          <a:ln w="9525">
            <a:noFill/>
            <a:miter lim="800000"/>
            <a:headEnd/>
            <a:tailEnd/>
          </a:ln>
        </p:spPr>
        <p:txBody>
          <a:bodyPr wrap="none" anchor="ctr">
            <a:spAutoFit/>
          </a:bodyPr>
          <a:lstStyle/>
          <a:p>
            <a:endParaRPr lang="en-US"/>
          </a:p>
        </p:txBody>
      </p:sp>
      <p:sp>
        <p:nvSpPr>
          <p:cNvPr id="7192" name="Rectangle 28"/>
          <p:cNvSpPr>
            <a:spLocks noChangeArrowheads="1"/>
          </p:cNvSpPr>
          <p:nvPr/>
        </p:nvSpPr>
        <p:spPr bwMode="auto">
          <a:xfrm>
            <a:off x="0" y="2930525"/>
            <a:ext cx="312738" cy="274638"/>
          </a:xfrm>
          <a:prstGeom prst="rect">
            <a:avLst/>
          </a:prstGeom>
          <a:noFill/>
          <a:ln w="9525">
            <a:noFill/>
            <a:miter lim="800000"/>
            <a:headEnd/>
            <a:tailEnd/>
          </a:ln>
        </p:spPr>
        <p:txBody>
          <a:bodyPr wrap="none" anchor="ctr">
            <a:spAutoFit/>
          </a:bodyPr>
          <a:lstStyle/>
          <a:p>
            <a:pPr>
              <a:spcBef>
                <a:spcPct val="0"/>
              </a:spcBef>
            </a:pPr>
            <a:r>
              <a:rPr lang="en-US" sz="1200">
                <a:cs typeface="Times New Roman" pitchFamily="18" charset="0"/>
              </a:rPr>
              <a:t> . </a:t>
            </a:r>
            <a:endParaRPr lang="en-US" sz="1800"/>
          </a:p>
        </p:txBody>
      </p:sp>
      <p:sp>
        <p:nvSpPr>
          <p:cNvPr id="7193" name="Rectangle 29"/>
          <p:cNvSpPr>
            <a:spLocks noChangeArrowheads="1"/>
          </p:cNvSpPr>
          <p:nvPr/>
        </p:nvSpPr>
        <p:spPr bwMode="auto">
          <a:xfrm>
            <a:off x="0" y="3652838"/>
            <a:ext cx="312738" cy="274637"/>
          </a:xfrm>
          <a:prstGeom prst="rect">
            <a:avLst/>
          </a:prstGeom>
          <a:noFill/>
          <a:ln w="9525">
            <a:noFill/>
            <a:miter lim="800000"/>
            <a:headEnd/>
            <a:tailEnd/>
          </a:ln>
        </p:spPr>
        <p:txBody>
          <a:bodyPr wrap="none" anchor="ctr">
            <a:spAutoFit/>
          </a:bodyPr>
          <a:lstStyle/>
          <a:p>
            <a:pPr>
              <a:spcBef>
                <a:spcPct val="0"/>
              </a:spcBef>
            </a:pPr>
            <a:r>
              <a:rPr lang="en-US" sz="1200">
                <a:cs typeface="Times New Roman" pitchFamily="18" charset="0"/>
              </a:rPr>
              <a:t> . </a:t>
            </a:r>
            <a:endParaRPr lang="en-US" sz="1800"/>
          </a:p>
        </p:txBody>
      </p:sp>
      <p:graphicFrame>
        <p:nvGraphicFramePr>
          <p:cNvPr id="47135" name="Object 31"/>
          <p:cNvGraphicFramePr>
            <a:graphicFrameLocks noGrp="1" noChangeAspect="1"/>
          </p:cNvGraphicFramePr>
          <p:nvPr>
            <p:ph/>
          </p:nvPr>
        </p:nvGraphicFramePr>
        <p:xfrm>
          <a:off x="2438400" y="838200"/>
          <a:ext cx="630238" cy="973138"/>
        </p:xfrm>
        <a:graphic>
          <a:graphicData uri="http://schemas.openxmlformats.org/presentationml/2006/ole">
            <mc:AlternateContent xmlns:mc="http://schemas.openxmlformats.org/markup-compatibility/2006">
              <mc:Choice xmlns:v="urn:schemas-microsoft-com:vml" Requires="v">
                <p:oleObj spid="_x0000_s26198" r:id="rId15" imgW="279279" imgH="431613" progId="Equation.3">
                  <p:embed/>
                </p:oleObj>
              </mc:Choice>
              <mc:Fallback>
                <p:oleObj r:id="rId15" imgW="279279" imgH="431613" progId="Equation.3">
                  <p:embed/>
                  <p:pic>
                    <p:nvPicPr>
                      <p:cNvPr id="47135"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838200"/>
                        <a:ext cx="630238"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37" name="Rectangle 33"/>
          <p:cNvSpPr>
            <a:spLocks noChangeArrowheads="1"/>
          </p:cNvSpPr>
          <p:nvPr/>
        </p:nvSpPr>
        <p:spPr bwMode="auto">
          <a:xfrm>
            <a:off x="0" y="1066800"/>
            <a:ext cx="2395538" cy="457200"/>
          </a:xfrm>
          <a:prstGeom prst="rect">
            <a:avLst/>
          </a:prstGeom>
          <a:noFill/>
          <a:ln w="9525">
            <a:noFill/>
            <a:miter lim="800000"/>
            <a:headEnd/>
            <a:tailEnd/>
          </a:ln>
        </p:spPr>
        <p:txBody>
          <a:bodyPr wrap="none" anchor="ctr">
            <a:spAutoFit/>
          </a:bodyPr>
          <a:lstStyle/>
          <a:p>
            <a:pPr algn="ctr">
              <a:spcBef>
                <a:spcPct val="0"/>
              </a:spcBef>
            </a:pPr>
            <a:r>
              <a:rPr lang="en-US" sz="2400"/>
              <a:t>Velocity Ratio = </a:t>
            </a:r>
          </a:p>
        </p:txBody>
      </p:sp>
      <p:grpSp>
        <p:nvGrpSpPr>
          <p:cNvPr id="4" name="Group 84"/>
          <p:cNvGrpSpPr>
            <a:grpSpLocks/>
          </p:cNvGrpSpPr>
          <p:nvPr/>
        </p:nvGrpSpPr>
        <p:grpSpPr bwMode="auto">
          <a:xfrm>
            <a:off x="1600200" y="1905000"/>
            <a:ext cx="2813050" cy="977900"/>
            <a:chOff x="576" y="1200"/>
            <a:chExt cx="1772" cy="616"/>
          </a:xfrm>
        </p:grpSpPr>
        <p:graphicFrame>
          <p:nvGraphicFramePr>
            <p:cNvPr id="7172" name="Object 26"/>
            <p:cNvGraphicFramePr>
              <a:graphicFrameLocks noChangeAspect="1"/>
            </p:cNvGraphicFramePr>
            <p:nvPr/>
          </p:nvGraphicFramePr>
          <p:xfrm>
            <a:off x="864" y="1200"/>
            <a:ext cx="406" cy="616"/>
          </p:xfrm>
          <a:graphic>
            <a:graphicData uri="http://schemas.openxmlformats.org/presentationml/2006/ole">
              <mc:AlternateContent xmlns:mc="http://schemas.openxmlformats.org/markup-compatibility/2006">
                <mc:Choice xmlns:v="urn:schemas-microsoft-com:vml" Requires="v">
                  <p:oleObj spid="_x0000_s26199" r:id="rId16" imgW="291973" imgH="444307" progId="Equation.3">
                    <p:embed/>
                  </p:oleObj>
                </mc:Choice>
                <mc:Fallback>
                  <p:oleObj r:id="rId16" imgW="291973" imgH="444307" progId="Equation.3">
                    <p:embed/>
                    <p:pic>
                      <p:nvPicPr>
                        <p:cNvPr id="7172"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4" y="1200"/>
                          <a:ext cx="406"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25"/>
            <p:cNvGraphicFramePr>
              <a:graphicFrameLocks noChangeAspect="1"/>
            </p:cNvGraphicFramePr>
            <p:nvPr/>
          </p:nvGraphicFramePr>
          <p:xfrm>
            <a:off x="1410" y="1200"/>
            <a:ext cx="380" cy="616"/>
          </p:xfrm>
          <a:graphic>
            <a:graphicData uri="http://schemas.openxmlformats.org/presentationml/2006/ole">
              <mc:AlternateContent xmlns:mc="http://schemas.openxmlformats.org/markup-compatibility/2006">
                <mc:Choice xmlns:v="urn:schemas-microsoft-com:vml" Requires="v">
                  <p:oleObj spid="_x0000_s26200" r:id="rId18" imgW="279279" imgH="444307" progId="Equation.3">
                    <p:embed/>
                  </p:oleObj>
                </mc:Choice>
                <mc:Fallback>
                  <p:oleObj r:id="rId18" imgW="279279" imgH="444307" progId="Equation.3">
                    <p:embed/>
                    <p:pic>
                      <p:nvPicPr>
                        <p:cNvPr id="7173"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10" y="1200"/>
                          <a:ext cx="380"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4" name="Object 24"/>
            <p:cNvGraphicFramePr>
              <a:graphicFrameLocks noChangeAspect="1"/>
            </p:cNvGraphicFramePr>
            <p:nvPr/>
          </p:nvGraphicFramePr>
          <p:xfrm>
            <a:off x="1968" y="1200"/>
            <a:ext cx="380" cy="616"/>
          </p:xfrm>
          <a:graphic>
            <a:graphicData uri="http://schemas.openxmlformats.org/presentationml/2006/ole">
              <mc:AlternateContent xmlns:mc="http://schemas.openxmlformats.org/markup-compatibility/2006">
                <mc:Choice xmlns:v="urn:schemas-microsoft-com:vml" Requires="v">
                  <p:oleObj spid="_x0000_s26201" r:id="rId20" imgW="279279" imgH="444307" progId="Equation.3">
                    <p:embed/>
                  </p:oleObj>
                </mc:Choice>
                <mc:Fallback>
                  <p:oleObj r:id="rId20" imgW="279279" imgH="444307" progId="Equation.3">
                    <p:embed/>
                    <p:pic>
                      <p:nvPicPr>
                        <p:cNvPr id="7174" name="Object 2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68" y="1200"/>
                          <a:ext cx="380"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43" name="Rectangle 30"/>
            <p:cNvSpPr>
              <a:spLocks noChangeArrowheads="1"/>
            </p:cNvSpPr>
            <p:nvPr/>
          </p:nvSpPr>
          <p:spPr bwMode="auto">
            <a:xfrm>
              <a:off x="576" y="1344"/>
              <a:ext cx="281" cy="288"/>
            </a:xfrm>
            <a:prstGeom prst="rect">
              <a:avLst/>
            </a:prstGeom>
            <a:noFill/>
            <a:ln w="9525">
              <a:noFill/>
              <a:miter lim="800000"/>
              <a:headEnd/>
              <a:tailEnd/>
            </a:ln>
          </p:spPr>
          <p:txBody>
            <a:bodyPr anchor="ctr">
              <a:spAutoFit/>
            </a:bodyPr>
            <a:lstStyle/>
            <a:p>
              <a:pPr>
                <a:spcBef>
                  <a:spcPct val="0"/>
                </a:spcBef>
              </a:pPr>
              <a:r>
                <a:rPr lang="en-US" sz="2400"/>
                <a:t>= </a:t>
              </a:r>
            </a:p>
          </p:txBody>
        </p:sp>
        <p:sp>
          <p:nvSpPr>
            <p:cNvPr id="7244" name="Rectangle 34"/>
            <p:cNvSpPr>
              <a:spLocks noChangeArrowheads="1"/>
            </p:cNvSpPr>
            <p:nvPr/>
          </p:nvSpPr>
          <p:spPr bwMode="auto">
            <a:xfrm>
              <a:off x="1230" y="1244"/>
              <a:ext cx="258" cy="365"/>
            </a:xfrm>
            <a:prstGeom prst="rect">
              <a:avLst/>
            </a:prstGeom>
            <a:noFill/>
            <a:ln w="9525">
              <a:noFill/>
              <a:miter lim="800000"/>
              <a:headEnd/>
              <a:tailEnd/>
            </a:ln>
          </p:spPr>
          <p:txBody>
            <a:bodyPr wrap="none" anchor="ctr">
              <a:spAutoFit/>
            </a:bodyPr>
            <a:lstStyle/>
            <a:p>
              <a:pPr>
                <a:spcBef>
                  <a:spcPct val="0"/>
                </a:spcBef>
              </a:pPr>
              <a:r>
                <a:rPr lang="en-US" sz="3200"/>
                <a:t>. </a:t>
              </a:r>
            </a:p>
          </p:txBody>
        </p:sp>
        <p:sp>
          <p:nvSpPr>
            <p:cNvPr id="7245" name="Rectangle 35"/>
            <p:cNvSpPr>
              <a:spLocks noChangeArrowheads="1"/>
            </p:cNvSpPr>
            <p:nvPr/>
          </p:nvSpPr>
          <p:spPr bwMode="auto">
            <a:xfrm>
              <a:off x="1778" y="1246"/>
              <a:ext cx="258" cy="365"/>
            </a:xfrm>
            <a:prstGeom prst="rect">
              <a:avLst/>
            </a:prstGeom>
            <a:noFill/>
            <a:ln w="9525">
              <a:noFill/>
              <a:miter lim="800000"/>
              <a:headEnd/>
              <a:tailEnd/>
            </a:ln>
          </p:spPr>
          <p:txBody>
            <a:bodyPr wrap="none" anchor="ctr">
              <a:spAutoFit/>
            </a:bodyPr>
            <a:lstStyle/>
            <a:p>
              <a:pPr>
                <a:spcBef>
                  <a:spcPct val="0"/>
                </a:spcBef>
              </a:pPr>
              <a:r>
                <a:rPr lang="en-US" sz="3200"/>
                <a:t>. </a:t>
              </a:r>
            </a:p>
          </p:txBody>
        </p:sp>
      </p:grpSp>
      <p:sp>
        <p:nvSpPr>
          <p:cNvPr id="7196" name="Rectangle 36"/>
          <p:cNvSpPr>
            <a:spLocks noChangeArrowheads="1"/>
          </p:cNvSpPr>
          <p:nvPr/>
        </p:nvSpPr>
        <p:spPr bwMode="auto">
          <a:xfrm>
            <a:off x="0" y="242888"/>
            <a:ext cx="9144000" cy="457200"/>
          </a:xfrm>
          <a:prstGeom prst="rect">
            <a:avLst/>
          </a:prstGeom>
          <a:noFill/>
          <a:ln w="9525">
            <a:noFill/>
            <a:miter lim="800000"/>
            <a:headEnd/>
            <a:tailEnd/>
          </a:ln>
        </p:spPr>
        <p:txBody>
          <a:bodyPr anchor="ctr">
            <a:spAutoFit/>
          </a:bodyPr>
          <a:lstStyle/>
          <a:p>
            <a:pPr>
              <a:spcBef>
                <a:spcPct val="0"/>
              </a:spcBef>
            </a:pPr>
            <a:r>
              <a:rPr lang="en-US" sz="2400"/>
              <a:t>Velocity ratio between the driving and driven gears is given by,</a:t>
            </a:r>
          </a:p>
        </p:txBody>
      </p:sp>
      <p:grpSp>
        <p:nvGrpSpPr>
          <p:cNvPr id="5" name="Group 86"/>
          <p:cNvGrpSpPr>
            <a:grpSpLocks/>
          </p:cNvGrpSpPr>
          <p:nvPr/>
        </p:nvGrpSpPr>
        <p:grpSpPr bwMode="auto">
          <a:xfrm>
            <a:off x="5615781" y="700088"/>
            <a:ext cx="3657600" cy="5157788"/>
            <a:chOff x="3216" y="864"/>
            <a:chExt cx="2304" cy="3249"/>
          </a:xfrm>
        </p:grpSpPr>
        <p:sp>
          <p:nvSpPr>
            <p:cNvPr id="7198" name="Freeform 87"/>
            <p:cNvSpPr>
              <a:spLocks/>
            </p:cNvSpPr>
            <p:nvPr/>
          </p:nvSpPr>
          <p:spPr bwMode="auto">
            <a:xfrm>
              <a:off x="3776" y="953"/>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7199" name="Freeform 88"/>
            <p:cNvSpPr>
              <a:spLocks/>
            </p:cNvSpPr>
            <p:nvPr/>
          </p:nvSpPr>
          <p:spPr bwMode="auto">
            <a:xfrm>
              <a:off x="4039" y="1245"/>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7200" name="Freeform 89"/>
            <p:cNvSpPr>
              <a:spLocks/>
            </p:cNvSpPr>
            <p:nvPr/>
          </p:nvSpPr>
          <p:spPr bwMode="auto">
            <a:xfrm>
              <a:off x="4291" y="1811"/>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7201" name="Freeform 90"/>
            <p:cNvSpPr>
              <a:spLocks/>
            </p:cNvSpPr>
            <p:nvPr/>
          </p:nvSpPr>
          <p:spPr bwMode="auto">
            <a:xfrm>
              <a:off x="4151" y="3054"/>
              <a:ext cx="392" cy="145"/>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7202" name="Text Box 91"/>
            <p:cNvSpPr txBox="1">
              <a:spLocks noChangeArrowheads="1"/>
            </p:cNvSpPr>
            <p:nvPr/>
          </p:nvSpPr>
          <p:spPr bwMode="auto">
            <a:xfrm>
              <a:off x="3504" y="3744"/>
              <a:ext cx="1616" cy="369"/>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Simple gear train</a:t>
              </a:r>
              <a:endParaRPr lang="en-US" sz="2400" b="1" u="sng"/>
            </a:p>
          </p:txBody>
        </p:sp>
        <p:sp>
          <p:nvSpPr>
            <p:cNvPr id="7203" name="Text Box 92"/>
            <p:cNvSpPr txBox="1">
              <a:spLocks noChangeArrowheads="1"/>
            </p:cNvSpPr>
            <p:nvPr/>
          </p:nvSpPr>
          <p:spPr bwMode="auto">
            <a:xfrm>
              <a:off x="4190" y="864"/>
              <a:ext cx="802" cy="24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A</a:t>
              </a:r>
              <a:endParaRPr lang="en-US" sz="2400" b="1" u="sng"/>
            </a:p>
          </p:txBody>
        </p:sp>
        <p:sp>
          <p:nvSpPr>
            <p:cNvPr id="7204" name="Text Box 93"/>
            <p:cNvSpPr txBox="1">
              <a:spLocks noChangeArrowheads="1"/>
            </p:cNvSpPr>
            <p:nvPr/>
          </p:nvSpPr>
          <p:spPr bwMode="auto">
            <a:xfrm>
              <a:off x="4437" y="1178"/>
              <a:ext cx="795" cy="31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B</a:t>
              </a:r>
              <a:endParaRPr lang="en-US" sz="2400" b="1" u="sng"/>
            </a:p>
          </p:txBody>
        </p:sp>
        <p:sp>
          <p:nvSpPr>
            <p:cNvPr id="7205" name="Text Box 94"/>
            <p:cNvSpPr txBox="1">
              <a:spLocks noChangeArrowheads="1"/>
            </p:cNvSpPr>
            <p:nvPr/>
          </p:nvSpPr>
          <p:spPr bwMode="auto">
            <a:xfrm>
              <a:off x="4694" y="1766"/>
              <a:ext cx="826" cy="25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C</a:t>
              </a:r>
              <a:endParaRPr lang="en-US" sz="2400" b="1" u="sng"/>
            </a:p>
          </p:txBody>
        </p:sp>
        <p:sp>
          <p:nvSpPr>
            <p:cNvPr id="7206" name="Text Box 95"/>
            <p:cNvSpPr txBox="1">
              <a:spLocks noChangeArrowheads="1"/>
            </p:cNvSpPr>
            <p:nvPr/>
          </p:nvSpPr>
          <p:spPr bwMode="auto">
            <a:xfrm>
              <a:off x="4526" y="3004"/>
              <a:ext cx="754" cy="26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D</a:t>
              </a:r>
              <a:endParaRPr lang="en-US" sz="2400" b="1" u="sng"/>
            </a:p>
          </p:txBody>
        </p:sp>
        <p:grpSp>
          <p:nvGrpSpPr>
            <p:cNvPr id="6" name="Group 96"/>
            <p:cNvGrpSpPr>
              <a:grpSpLocks/>
            </p:cNvGrpSpPr>
            <p:nvPr/>
          </p:nvGrpSpPr>
          <p:grpSpPr bwMode="auto">
            <a:xfrm>
              <a:off x="3299" y="2404"/>
              <a:ext cx="974" cy="962"/>
              <a:chOff x="3299" y="2404"/>
              <a:chExt cx="974" cy="962"/>
            </a:xfrm>
          </p:grpSpPr>
          <p:sp>
            <p:nvSpPr>
              <p:cNvPr id="7235" name="Oval 97"/>
              <p:cNvSpPr>
                <a:spLocks noChangeArrowheads="1"/>
              </p:cNvSpPr>
              <p:nvPr/>
            </p:nvSpPr>
            <p:spPr bwMode="auto">
              <a:xfrm>
                <a:off x="3395" y="2505"/>
                <a:ext cx="778" cy="762"/>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7" name="Group 98"/>
              <p:cNvGrpSpPr>
                <a:grpSpLocks/>
              </p:cNvGrpSpPr>
              <p:nvPr/>
            </p:nvGrpSpPr>
            <p:grpSpPr bwMode="auto">
              <a:xfrm>
                <a:off x="3299" y="2404"/>
                <a:ext cx="974" cy="962"/>
                <a:chOff x="3299" y="2404"/>
                <a:chExt cx="974" cy="962"/>
              </a:xfrm>
            </p:grpSpPr>
            <p:sp>
              <p:nvSpPr>
                <p:cNvPr id="7237" name="Line 99"/>
                <p:cNvSpPr>
                  <a:spLocks noChangeShapeType="1"/>
                </p:cNvSpPr>
                <p:nvPr/>
              </p:nvSpPr>
              <p:spPr bwMode="auto">
                <a:xfrm>
                  <a:off x="3792" y="2832"/>
                  <a:ext cx="0" cy="108"/>
                </a:xfrm>
                <a:prstGeom prst="line">
                  <a:avLst/>
                </a:prstGeom>
                <a:noFill/>
                <a:ln w="9525">
                  <a:solidFill>
                    <a:srgbClr val="000000"/>
                  </a:solidFill>
                  <a:round/>
                  <a:headEnd/>
                  <a:tailEnd/>
                </a:ln>
              </p:spPr>
              <p:txBody>
                <a:bodyPr/>
                <a:lstStyle/>
                <a:p>
                  <a:endParaRPr lang="en-US"/>
                </a:p>
              </p:txBody>
            </p:sp>
            <p:grpSp>
              <p:nvGrpSpPr>
                <p:cNvPr id="8" name="Group 100"/>
                <p:cNvGrpSpPr>
                  <a:grpSpLocks/>
                </p:cNvGrpSpPr>
                <p:nvPr/>
              </p:nvGrpSpPr>
              <p:grpSpPr bwMode="auto">
                <a:xfrm>
                  <a:off x="3299" y="2404"/>
                  <a:ext cx="974" cy="962"/>
                  <a:chOff x="3299" y="2404"/>
                  <a:chExt cx="974" cy="962"/>
                </a:xfrm>
              </p:grpSpPr>
              <p:grpSp>
                <p:nvGrpSpPr>
                  <p:cNvPr id="9" name="Group 101"/>
                  <p:cNvGrpSpPr>
                    <a:grpSpLocks/>
                  </p:cNvGrpSpPr>
                  <p:nvPr/>
                </p:nvGrpSpPr>
                <p:grpSpPr bwMode="auto">
                  <a:xfrm>
                    <a:off x="3299" y="2404"/>
                    <a:ext cx="974" cy="962"/>
                    <a:chOff x="2627" y="2404"/>
                    <a:chExt cx="974" cy="962"/>
                  </a:xfrm>
                </p:grpSpPr>
                <p:sp>
                  <p:nvSpPr>
                    <p:cNvPr id="7241" name="Oval 102"/>
                    <p:cNvSpPr>
                      <a:spLocks noChangeArrowheads="1"/>
                    </p:cNvSpPr>
                    <p:nvPr/>
                  </p:nvSpPr>
                  <p:spPr bwMode="auto">
                    <a:xfrm>
                      <a:off x="2627" y="2404"/>
                      <a:ext cx="974" cy="962"/>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7242" name="Arc 103"/>
                    <p:cNvSpPr>
                      <a:spLocks/>
                    </p:cNvSpPr>
                    <p:nvPr/>
                  </p:nvSpPr>
                  <p:spPr bwMode="auto">
                    <a:xfrm flipV="1">
                      <a:off x="2998" y="3077"/>
                      <a:ext cx="285" cy="128"/>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sp>
                <p:nvSpPr>
                  <p:cNvPr id="7240" name="Line 104"/>
                  <p:cNvSpPr>
                    <a:spLocks noChangeShapeType="1"/>
                  </p:cNvSpPr>
                  <p:nvPr/>
                </p:nvSpPr>
                <p:spPr bwMode="auto">
                  <a:xfrm>
                    <a:off x="3722" y="2887"/>
                    <a:ext cx="115" cy="0"/>
                  </a:xfrm>
                  <a:prstGeom prst="line">
                    <a:avLst/>
                  </a:prstGeom>
                  <a:noFill/>
                  <a:ln w="9525">
                    <a:solidFill>
                      <a:srgbClr val="000000"/>
                    </a:solidFill>
                    <a:round/>
                    <a:headEnd/>
                    <a:tailEnd/>
                  </a:ln>
                </p:spPr>
                <p:txBody>
                  <a:bodyPr/>
                  <a:lstStyle/>
                  <a:p>
                    <a:endParaRPr lang="en-US"/>
                  </a:p>
                </p:txBody>
              </p:sp>
            </p:grpSp>
          </p:grpSp>
        </p:grpSp>
        <p:grpSp>
          <p:nvGrpSpPr>
            <p:cNvPr id="10" name="Group 105"/>
            <p:cNvGrpSpPr>
              <a:grpSpLocks/>
            </p:cNvGrpSpPr>
            <p:nvPr/>
          </p:nvGrpSpPr>
          <p:grpSpPr bwMode="auto">
            <a:xfrm>
              <a:off x="3690" y="1891"/>
              <a:ext cx="780" cy="757"/>
              <a:chOff x="3018" y="1891"/>
              <a:chExt cx="780" cy="757"/>
            </a:xfrm>
          </p:grpSpPr>
          <p:sp>
            <p:nvSpPr>
              <p:cNvPr id="7227" name="Oval 106"/>
              <p:cNvSpPr>
                <a:spLocks noChangeArrowheads="1"/>
              </p:cNvSpPr>
              <p:nvPr/>
            </p:nvSpPr>
            <p:spPr bwMode="auto">
              <a:xfrm>
                <a:off x="3091" y="1973"/>
                <a:ext cx="640" cy="594"/>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11" name="Group 107"/>
              <p:cNvGrpSpPr>
                <a:grpSpLocks/>
              </p:cNvGrpSpPr>
              <p:nvPr/>
            </p:nvGrpSpPr>
            <p:grpSpPr bwMode="auto">
              <a:xfrm>
                <a:off x="3018" y="1891"/>
                <a:ext cx="780" cy="757"/>
                <a:chOff x="3018" y="1891"/>
                <a:chExt cx="780" cy="757"/>
              </a:xfrm>
            </p:grpSpPr>
            <p:grpSp>
              <p:nvGrpSpPr>
                <p:cNvPr id="12" name="Group 108"/>
                <p:cNvGrpSpPr>
                  <a:grpSpLocks/>
                </p:cNvGrpSpPr>
                <p:nvPr/>
              </p:nvGrpSpPr>
              <p:grpSpPr bwMode="auto">
                <a:xfrm>
                  <a:off x="3018" y="1891"/>
                  <a:ext cx="780" cy="757"/>
                  <a:chOff x="3018" y="1891"/>
                  <a:chExt cx="780" cy="757"/>
                </a:xfrm>
              </p:grpSpPr>
              <p:sp>
                <p:nvSpPr>
                  <p:cNvPr id="7233" name="Oval 109"/>
                  <p:cNvSpPr>
                    <a:spLocks noChangeArrowheads="1"/>
                  </p:cNvSpPr>
                  <p:nvPr/>
                </p:nvSpPr>
                <p:spPr bwMode="auto">
                  <a:xfrm>
                    <a:off x="3018" y="1891"/>
                    <a:ext cx="780" cy="757"/>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7234" name="Arc 110"/>
                  <p:cNvSpPr>
                    <a:spLocks/>
                  </p:cNvSpPr>
                  <p:nvPr/>
                </p:nvSpPr>
                <p:spPr bwMode="auto">
                  <a:xfrm>
                    <a:off x="3283" y="2080"/>
                    <a:ext cx="286" cy="156"/>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3" name="Group 111"/>
                <p:cNvGrpSpPr>
                  <a:grpSpLocks/>
                </p:cNvGrpSpPr>
                <p:nvPr/>
              </p:nvGrpSpPr>
              <p:grpSpPr bwMode="auto">
                <a:xfrm>
                  <a:off x="3350" y="2217"/>
                  <a:ext cx="115" cy="108"/>
                  <a:chOff x="7872" y="7026"/>
                  <a:chExt cx="288" cy="270"/>
                </a:xfrm>
              </p:grpSpPr>
              <p:sp>
                <p:nvSpPr>
                  <p:cNvPr id="7231" name="Line 112"/>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7232" name="Line 113"/>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nvGrpSpPr>
            <p:cNvPr id="14" name="Group 114"/>
            <p:cNvGrpSpPr>
              <a:grpSpLocks/>
            </p:cNvGrpSpPr>
            <p:nvPr/>
          </p:nvGrpSpPr>
          <p:grpSpPr bwMode="auto">
            <a:xfrm>
              <a:off x="3345" y="1295"/>
              <a:ext cx="840" cy="813"/>
              <a:chOff x="2673" y="1295"/>
              <a:chExt cx="840" cy="813"/>
            </a:xfrm>
          </p:grpSpPr>
          <p:sp>
            <p:nvSpPr>
              <p:cNvPr id="7219" name="Oval 115"/>
              <p:cNvSpPr>
                <a:spLocks noChangeArrowheads="1"/>
              </p:cNvSpPr>
              <p:nvPr/>
            </p:nvSpPr>
            <p:spPr bwMode="auto">
              <a:xfrm>
                <a:off x="2673" y="1295"/>
                <a:ext cx="840" cy="813"/>
              </a:xfrm>
              <a:prstGeom prst="ellipse">
                <a:avLst/>
              </a:prstGeom>
              <a:solidFill>
                <a:srgbClr val="FFFFFF">
                  <a:alpha val="0"/>
                </a:srgbClr>
              </a:solidFill>
              <a:ln w="19050">
                <a:solidFill>
                  <a:srgbClr val="0000FF"/>
                </a:solidFill>
                <a:round/>
                <a:headEnd/>
                <a:tailEnd/>
              </a:ln>
            </p:spPr>
            <p:txBody>
              <a:bodyPr/>
              <a:lstStyle/>
              <a:p>
                <a:endParaRPr lang="en-US"/>
              </a:p>
            </p:txBody>
          </p:sp>
          <p:grpSp>
            <p:nvGrpSpPr>
              <p:cNvPr id="15" name="Group 116"/>
              <p:cNvGrpSpPr>
                <a:grpSpLocks/>
              </p:cNvGrpSpPr>
              <p:nvPr/>
            </p:nvGrpSpPr>
            <p:grpSpPr bwMode="auto">
              <a:xfrm>
                <a:off x="2718" y="1346"/>
                <a:ext cx="750" cy="706"/>
                <a:chOff x="2718" y="1346"/>
                <a:chExt cx="750" cy="706"/>
              </a:xfrm>
            </p:grpSpPr>
            <p:grpSp>
              <p:nvGrpSpPr>
                <p:cNvPr id="16" name="Group 117"/>
                <p:cNvGrpSpPr>
                  <a:grpSpLocks/>
                </p:cNvGrpSpPr>
                <p:nvPr/>
              </p:nvGrpSpPr>
              <p:grpSpPr bwMode="auto">
                <a:xfrm>
                  <a:off x="2718" y="1346"/>
                  <a:ext cx="750" cy="706"/>
                  <a:chOff x="2718" y="1346"/>
                  <a:chExt cx="750" cy="706"/>
                </a:xfrm>
              </p:grpSpPr>
              <p:sp>
                <p:nvSpPr>
                  <p:cNvPr id="7225" name="Oval 118"/>
                  <p:cNvSpPr>
                    <a:spLocks noChangeArrowheads="1"/>
                  </p:cNvSpPr>
                  <p:nvPr/>
                </p:nvSpPr>
                <p:spPr bwMode="auto">
                  <a:xfrm rot="327898">
                    <a:off x="2718" y="1346"/>
                    <a:ext cx="750" cy="706"/>
                  </a:xfrm>
                  <a:prstGeom prst="ellipse">
                    <a:avLst/>
                  </a:prstGeom>
                  <a:solidFill>
                    <a:srgbClr val="FFFFFF"/>
                  </a:solidFill>
                  <a:ln w="28575">
                    <a:solidFill>
                      <a:srgbClr val="FF00FF"/>
                    </a:solidFill>
                    <a:prstDash val="lgDashDot"/>
                    <a:round/>
                    <a:headEnd/>
                    <a:tailEnd/>
                  </a:ln>
                </p:spPr>
                <p:txBody>
                  <a:bodyPr/>
                  <a:lstStyle/>
                  <a:p>
                    <a:endParaRPr lang="en-US"/>
                  </a:p>
                </p:txBody>
              </p:sp>
              <p:sp>
                <p:nvSpPr>
                  <p:cNvPr id="7226" name="Arc 119"/>
                  <p:cNvSpPr>
                    <a:spLocks/>
                  </p:cNvSpPr>
                  <p:nvPr/>
                </p:nvSpPr>
                <p:spPr bwMode="auto">
                  <a:xfrm flipV="1">
                    <a:off x="2970" y="1788"/>
                    <a:ext cx="285" cy="129"/>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7" name="Group 120"/>
                <p:cNvGrpSpPr>
                  <a:grpSpLocks/>
                </p:cNvGrpSpPr>
                <p:nvPr/>
              </p:nvGrpSpPr>
              <p:grpSpPr bwMode="auto">
                <a:xfrm>
                  <a:off x="3035" y="1643"/>
                  <a:ext cx="115" cy="108"/>
                  <a:chOff x="7872" y="7026"/>
                  <a:chExt cx="288" cy="270"/>
                </a:xfrm>
              </p:grpSpPr>
              <p:sp>
                <p:nvSpPr>
                  <p:cNvPr id="7223" name="Line 121"/>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7224" name="Line 122"/>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nvGrpSpPr>
            <p:cNvPr id="18" name="Group 123"/>
            <p:cNvGrpSpPr>
              <a:grpSpLocks/>
            </p:cNvGrpSpPr>
            <p:nvPr/>
          </p:nvGrpSpPr>
          <p:grpSpPr bwMode="auto">
            <a:xfrm>
              <a:off x="3216" y="909"/>
              <a:ext cx="582" cy="543"/>
              <a:chOff x="2544" y="909"/>
              <a:chExt cx="582" cy="543"/>
            </a:xfrm>
          </p:grpSpPr>
          <p:sp>
            <p:nvSpPr>
              <p:cNvPr id="7211" name="Oval 124"/>
              <p:cNvSpPr>
                <a:spLocks noChangeArrowheads="1"/>
              </p:cNvSpPr>
              <p:nvPr/>
            </p:nvSpPr>
            <p:spPr bwMode="auto">
              <a:xfrm>
                <a:off x="2600" y="959"/>
                <a:ext cx="465" cy="448"/>
              </a:xfrm>
              <a:prstGeom prst="ellipse">
                <a:avLst/>
              </a:prstGeom>
              <a:solidFill>
                <a:srgbClr val="FFFFFF"/>
              </a:solidFill>
              <a:ln w="28575">
                <a:solidFill>
                  <a:srgbClr val="FF00FF"/>
                </a:solidFill>
                <a:prstDash val="lgDashDot"/>
                <a:round/>
                <a:headEnd/>
                <a:tailEnd/>
              </a:ln>
            </p:spPr>
            <p:txBody>
              <a:bodyPr/>
              <a:lstStyle/>
              <a:p>
                <a:endParaRPr lang="en-US"/>
              </a:p>
            </p:txBody>
          </p:sp>
          <p:grpSp>
            <p:nvGrpSpPr>
              <p:cNvPr id="19" name="Group 125"/>
              <p:cNvGrpSpPr>
                <a:grpSpLocks/>
              </p:cNvGrpSpPr>
              <p:nvPr/>
            </p:nvGrpSpPr>
            <p:grpSpPr bwMode="auto">
              <a:xfrm>
                <a:off x="2544" y="909"/>
                <a:ext cx="582" cy="543"/>
                <a:chOff x="2544" y="909"/>
                <a:chExt cx="582" cy="543"/>
              </a:xfrm>
            </p:grpSpPr>
            <p:grpSp>
              <p:nvGrpSpPr>
                <p:cNvPr id="20" name="Group 126"/>
                <p:cNvGrpSpPr>
                  <a:grpSpLocks/>
                </p:cNvGrpSpPr>
                <p:nvPr/>
              </p:nvGrpSpPr>
              <p:grpSpPr bwMode="auto">
                <a:xfrm>
                  <a:off x="2544" y="909"/>
                  <a:ext cx="582" cy="543"/>
                  <a:chOff x="2544" y="909"/>
                  <a:chExt cx="582" cy="543"/>
                </a:xfrm>
              </p:grpSpPr>
              <p:sp>
                <p:nvSpPr>
                  <p:cNvPr id="7217" name="Oval 127"/>
                  <p:cNvSpPr>
                    <a:spLocks noChangeArrowheads="1"/>
                  </p:cNvSpPr>
                  <p:nvPr/>
                </p:nvSpPr>
                <p:spPr bwMode="auto">
                  <a:xfrm>
                    <a:off x="2544" y="909"/>
                    <a:ext cx="582" cy="543"/>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7218" name="Arc 128"/>
                  <p:cNvSpPr>
                    <a:spLocks/>
                  </p:cNvSpPr>
                  <p:nvPr/>
                </p:nvSpPr>
                <p:spPr bwMode="auto">
                  <a:xfrm>
                    <a:off x="2673" y="1026"/>
                    <a:ext cx="285" cy="157"/>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21" name="Group 129"/>
                <p:cNvGrpSpPr>
                  <a:grpSpLocks/>
                </p:cNvGrpSpPr>
                <p:nvPr/>
              </p:nvGrpSpPr>
              <p:grpSpPr bwMode="auto">
                <a:xfrm>
                  <a:off x="2783" y="1128"/>
                  <a:ext cx="115" cy="109"/>
                  <a:chOff x="7872" y="7026"/>
                  <a:chExt cx="288" cy="270"/>
                </a:xfrm>
              </p:grpSpPr>
              <p:sp>
                <p:nvSpPr>
                  <p:cNvPr id="7215" name="Line 130"/>
                  <p:cNvSpPr>
                    <a:spLocks noChangeShapeType="1"/>
                  </p:cNvSpPr>
                  <p:nvPr/>
                </p:nvSpPr>
                <p:spPr bwMode="auto">
                  <a:xfrm>
                    <a:off x="8016" y="7026"/>
                    <a:ext cx="0" cy="270"/>
                  </a:xfrm>
                  <a:prstGeom prst="line">
                    <a:avLst/>
                  </a:prstGeom>
                  <a:noFill/>
                  <a:ln w="9525">
                    <a:solidFill>
                      <a:srgbClr val="000000"/>
                    </a:solidFill>
                    <a:round/>
                    <a:headEnd/>
                    <a:tailEnd/>
                  </a:ln>
                </p:spPr>
                <p:txBody>
                  <a:bodyPr/>
                  <a:lstStyle/>
                  <a:p>
                    <a:endParaRPr lang="en-US"/>
                  </a:p>
                </p:txBody>
              </p:sp>
              <p:sp>
                <p:nvSpPr>
                  <p:cNvPr id="7216" name="Line 131"/>
                  <p:cNvSpPr>
                    <a:spLocks noChangeShapeType="1"/>
                  </p:cNvSpPr>
                  <p:nvPr/>
                </p:nvSpPr>
                <p:spPr bwMode="auto">
                  <a:xfrm>
                    <a:off x="7872" y="7152"/>
                    <a:ext cx="288" cy="0"/>
                  </a:xfrm>
                  <a:prstGeom prst="line">
                    <a:avLst/>
                  </a:prstGeom>
                  <a:noFill/>
                  <a:ln w="9525">
                    <a:solidFill>
                      <a:srgbClr val="000000"/>
                    </a:solidFill>
                    <a:round/>
                    <a:headEnd/>
                    <a:tailEnd/>
                  </a:ln>
                </p:spPr>
                <p:txBody>
                  <a:bodyPr/>
                  <a:lstStyle/>
                  <a:p>
                    <a:endParaRPr lang="en-US"/>
                  </a:p>
                </p:txBody>
              </p:sp>
            </p:grpSp>
          </p:grpSp>
        </p:grpSp>
      </p:grpSp>
    </p:spTree>
    <p:extLst>
      <p:ext uri="{BB962C8B-B14F-4D97-AF65-F5344CB8AC3E}">
        <p14:creationId xmlns:p14="http://schemas.microsoft.com/office/powerpoint/2010/main" val="32698057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40963" name="Slide Number Placeholder 5"/>
          <p:cNvSpPr>
            <a:spLocks noGrp="1"/>
          </p:cNvSpPr>
          <p:nvPr>
            <p:ph type="sldNum" sz="quarter" idx="12"/>
          </p:nvPr>
        </p:nvSpPr>
        <p:spPr>
          <a:noFill/>
        </p:spPr>
        <p:txBody>
          <a:bodyPr/>
          <a:lstStyle/>
          <a:p>
            <a:fld id="{04E562C7-15B7-4B08-B2EF-7DBC4FFA5595}" type="slidenum">
              <a:rPr lang="en-US" smtClean="0"/>
              <a:pPr/>
              <a:t>153</a:t>
            </a:fld>
            <a:endParaRPr lang="en-US"/>
          </a:p>
        </p:txBody>
      </p:sp>
      <p:sp>
        <p:nvSpPr>
          <p:cNvPr id="40964" name="Rectangle 2"/>
          <p:cNvSpPr>
            <a:spLocks noGrp="1" noChangeArrowheads="1"/>
          </p:cNvSpPr>
          <p:nvPr>
            <p:ph type="title"/>
          </p:nvPr>
        </p:nvSpPr>
        <p:spPr>
          <a:xfrm>
            <a:off x="0" y="63500"/>
            <a:ext cx="3886200" cy="546100"/>
          </a:xfrm>
        </p:spPr>
        <p:txBody>
          <a:bodyPr/>
          <a:lstStyle/>
          <a:p>
            <a:pPr algn="l" eaLnBrk="1" hangingPunct="1"/>
            <a:r>
              <a:rPr lang="en-US" sz="2800">
                <a:solidFill>
                  <a:srgbClr val="0000FF"/>
                </a:solidFill>
              </a:rPr>
              <a:t>Compound gear train</a:t>
            </a:r>
            <a:endParaRPr lang="en-US" sz="4000"/>
          </a:p>
        </p:txBody>
      </p:sp>
      <p:sp>
        <p:nvSpPr>
          <p:cNvPr id="49155" name="Rectangle 3"/>
          <p:cNvSpPr>
            <a:spLocks noGrp="1" noChangeArrowheads="1"/>
          </p:cNvSpPr>
          <p:nvPr>
            <p:ph type="body" idx="1"/>
          </p:nvPr>
        </p:nvSpPr>
        <p:spPr>
          <a:xfrm>
            <a:off x="228600" y="685800"/>
            <a:ext cx="4495800" cy="5638800"/>
          </a:xfrm>
        </p:spPr>
        <p:txBody>
          <a:bodyPr/>
          <a:lstStyle/>
          <a:p>
            <a:pPr eaLnBrk="1" hangingPunct="1">
              <a:buFontTx/>
              <a:buNone/>
            </a:pPr>
            <a:r>
              <a:rPr lang="en-US" sz="2600" b="1"/>
              <a:t>A compound gear train is </a:t>
            </a:r>
          </a:p>
          <a:p>
            <a:pPr eaLnBrk="1" hangingPunct="1">
              <a:buFontTx/>
              <a:buNone/>
            </a:pPr>
            <a:r>
              <a:rPr lang="en-US" sz="2600" b="1"/>
              <a:t>one in which </a:t>
            </a:r>
            <a:r>
              <a:rPr lang="en-US" sz="2600" b="1" u="sng">
                <a:solidFill>
                  <a:schemeClr val="hlink"/>
                </a:solidFill>
              </a:rPr>
              <a:t>each shaft</a:t>
            </a:r>
            <a:r>
              <a:rPr lang="en-US" sz="2600" b="1"/>
              <a:t> </a:t>
            </a:r>
          </a:p>
          <a:p>
            <a:pPr eaLnBrk="1" hangingPunct="1">
              <a:buFontTx/>
              <a:buNone/>
            </a:pPr>
            <a:r>
              <a:rPr lang="en-US" sz="2600" b="1"/>
              <a:t>carries </a:t>
            </a:r>
            <a:r>
              <a:rPr lang="en-US" sz="2600" b="1" u="sng">
                <a:solidFill>
                  <a:schemeClr val="hlink"/>
                </a:solidFill>
              </a:rPr>
              <a:t>two or more</a:t>
            </a:r>
            <a:r>
              <a:rPr lang="en-US" sz="2600" b="1"/>
              <a:t> gears </a:t>
            </a:r>
          </a:p>
          <a:p>
            <a:pPr eaLnBrk="1" hangingPunct="1">
              <a:buFontTx/>
              <a:buNone/>
            </a:pPr>
            <a:r>
              <a:rPr lang="en-US" sz="2600" b="1"/>
              <a:t>which </a:t>
            </a:r>
            <a:r>
              <a:rPr lang="en-US" sz="2600" b="1" u="sng">
                <a:solidFill>
                  <a:schemeClr val="hlink"/>
                </a:solidFill>
              </a:rPr>
              <a:t>keyed</a:t>
            </a:r>
            <a:r>
              <a:rPr lang="en-US" sz="2600" b="1"/>
              <a:t> to it, other </a:t>
            </a:r>
          </a:p>
          <a:p>
            <a:pPr eaLnBrk="1" hangingPunct="1">
              <a:buFontTx/>
              <a:buNone/>
            </a:pPr>
            <a:r>
              <a:rPr lang="en-US" sz="2600" b="1"/>
              <a:t>than driving and driven </a:t>
            </a:r>
          </a:p>
          <a:p>
            <a:pPr eaLnBrk="1" hangingPunct="1">
              <a:buFontTx/>
              <a:buNone/>
            </a:pPr>
            <a:r>
              <a:rPr lang="en-US" sz="2600" b="1"/>
              <a:t>shafts.</a:t>
            </a:r>
          </a:p>
          <a:p>
            <a:pPr eaLnBrk="1" hangingPunct="1">
              <a:buFontTx/>
              <a:buNone/>
            </a:pPr>
            <a:r>
              <a:rPr lang="en-US" sz="2400"/>
              <a:t>Gear B </a:t>
            </a:r>
            <a:r>
              <a:rPr lang="en-US" sz="2400">
                <a:cs typeface="Arial" charset="0"/>
              </a:rPr>
              <a:t>→</a:t>
            </a:r>
            <a:r>
              <a:rPr lang="en-US" sz="2400"/>
              <a:t>Compound gear</a:t>
            </a:r>
          </a:p>
          <a:p>
            <a:pPr eaLnBrk="1" hangingPunct="1">
              <a:buFontTx/>
              <a:buNone/>
            </a:pPr>
            <a:r>
              <a:rPr lang="en-US" sz="2400"/>
              <a:t>Gear C </a:t>
            </a:r>
            <a:r>
              <a:rPr lang="en-US" sz="2400">
                <a:cs typeface="Arial" charset="0"/>
              </a:rPr>
              <a:t>→</a:t>
            </a:r>
            <a:r>
              <a:rPr lang="en-US" sz="2400"/>
              <a:t>Compound gear</a:t>
            </a:r>
          </a:p>
        </p:txBody>
      </p:sp>
      <p:grpSp>
        <p:nvGrpSpPr>
          <p:cNvPr id="2" name="Group 49"/>
          <p:cNvGrpSpPr>
            <a:grpSpLocks/>
          </p:cNvGrpSpPr>
          <p:nvPr/>
        </p:nvGrpSpPr>
        <p:grpSpPr bwMode="auto">
          <a:xfrm>
            <a:off x="4572000" y="685800"/>
            <a:ext cx="4376738" cy="5299075"/>
            <a:chOff x="2880" y="816"/>
            <a:chExt cx="2757" cy="3338"/>
          </a:xfrm>
        </p:grpSpPr>
        <p:sp>
          <p:nvSpPr>
            <p:cNvPr id="40967" name="Text Box 18"/>
            <p:cNvSpPr txBox="1">
              <a:spLocks noChangeArrowheads="1"/>
            </p:cNvSpPr>
            <p:nvPr/>
          </p:nvSpPr>
          <p:spPr bwMode="auto">
            <a:xfrm>
              <a:off x="4731" y="2160"/>
              <a:ext cx="789" cy="258"/>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C</a:t>
              </a:r>
              <a:endParaRPr lang="en-US" sz="2400"/>
            </a:p>
          </p:txBody>
        </p:sp>
        <p:grpSp>
          <p:nvGrpSpPr>
            <p:cNvPr id="3" name="Group 48"/>
            <p:cNvGrpSpPr>
              <a:grpSpLocks/>
            </p:cNvGrpSpPr>
            <p:nvPr/>
          </p:nvGrpSpPr>
          <p:grpSpPr bwMode="auto">
            <a:xfrm>
              <a:off x="2880" y="816"/>
              <a:ext cx="2757" cy="3338"/>
              <a:chOff x="2832" y="816"/>
              <a:chExt cx="2757" cy="3338"/>
            </a:xfrm>
          </p:grpSpPr>
          <p:sp>
            <p:nvSpPr>
              <p:cNvPr id="40969" name="Freeform 13"/>
              <p:cNvSpPr>
                <a:spLocks/>
              </p:cNvSpPr>
              <p:nvPr/>
            </p:nvSpPr>
            <p:spPr bwMode="auto">
              <a:xfrm>
                <a:off x="3984" y="1152"/>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40970" name="Text Box 14"/>
              <p:cNvSpPr txBox="1">
                <a:spLocks noChangeArrowheads="1"/>
              </p:cNvSpPr>
              <p:nvPr/>
            </p:nvSpPr>
            <p:spPr bwMode="auto">
              <a:xfrm>
                <a:off x="4396" y="1076"/>
                <a:ext cx="845" cy="24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a:t>
                </a:r>
                <a:r>
                  <a:rPr lang="en-US" sz="2400">
                    <a:latin typeface="Tunga" pitchFamily="2"/>
                    <a:ea typeface="Tunga" pitchFamily="2"/>
                    <a:cs typeface="Tunga" pitchFamily="2"/>
                  </a:rPr>
                  <a:t> </a:t>
                </a:r>
                <a:r>
                  <a:rPr lang="en-US" sz="2400">
                    <a:ea typeface="Tunga" pitchFamily="2"/>
                    <a:cs typeface="Tunga" pitchFamily="2"/>
                  </a:rPr>
                  <a:t>A</a:t>
                </a:r>
                <a:endParaRPr lang="en-US" sz="2400"/>
              </a:p>
            </p:txBody>
          </p:sp>
          <p:sp>
            <p:nvSpPr>
              <p:cNvPr id="40971" name="Freeform 15"/>
              <p:cNvSpPr>
                <a:spLocks/>
              </p:cNvSpPr>
              <p:nvPr/>
            </p:nvSpPr>
            <p:spPr bwMode="auto">
              <a:xfrm>
                <a:off x="4272" y="1824"/>
                <a:ext cx="365" cy="96"/>
              </a:xfrm>
              <a:custGeom>
                <a:avLst/>
                <a:gdLst>
                  <a:gd name="T0" fmla="*/ 0 w 1554"/>
                  <a:gd name="T1" fmla="*/ 2 h 361"/>
                  <a:gd name="T2" fmla="*/ 2 w 1554"/>
                  <a:gd name="T3" fmla="*/ 2 h 361"/>
                  <a:gd name="T4" fmla="*/ 4 w 1554"/>
                  <a:gd name="T5" fmla="*/ 0 h 361"/>
                  <a:gd name="T6" fmla="*/ 5 w 1554"/>
                  <a:gd name="T7" fmla="*/ 0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40972" name="Text Box 16"/>
              <p:cNvSpPr txBox="1">
                <a:spLocks noChangeArrowheads="1"/>
              </p:cNvSpPr>
              <p:nvPr/>
            </p:nvSpPr>
            <p:spPr bwMode="auto">
              <a:xfrm>
                <a:off x="4652" y="1776"/>
                <a:ext cx="821" cy="264"/>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B</a:t>
                </a:r>
                <a:endParaRPr lang="en-US" sz="2400"/>
              </a:p>
            </p:txBody>
          </p:sp>
          <p:sp>
            <p:nvSpPr>
              <p:cNvPr id="40973" name="Freeform 17"/>
              <p:cNvSpPr>
                <a:spLocks/>
              </p:cNvSpPr>
              <p:nvPr/>
            </p:nvSpPr>
            <p:spPr bwMode="auto">
              <a:xfrm>
                <a:off x="4064" y="2208"/>
                <a:ext cx="640" cy="96"/>
              </a:xfrm>
              <a:custGeom>
                <a:avLst/>
                <a:gdLst>
                  <a:gd name="T0" fmla="*/ 0 w 1554"/>
                  <a:gd name="T1" fmla="*/ 2 h 361"/>
                  <a:gd name="T2" fmla="*/ 19 w 1554"/>
                  <a:gd name="T3" fmla="*/ 2 h 361"/>
                  <a:gd name="T4" fmla="*/ 35 w 1554"/>
                  <a:gd name="T5" fmla="*/ 0 h 361"/>
                  <a:gd name="T6" fmla="*/ 45 w 1554"/>
                  <a:gd name="T7" fmla="*/ 0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40974" name="Freeform 19"/>
              <p:cNvSpPr>
                <a:spLocks/>
              </p:cNvSpPr>
              <p:nvPr/>
            </p:nvSpPr>
            <p:spPr bwMode="auto">
              <a:xfrm>
                <a:off x="4416" y="2880"/>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40975" name="Text Box 20"/>
              <p:cNvSpPr txBox="1">
                <a:spLocks noChangeArrowheads="1"/>
              </p:cNvSpPr>
              <p:nvPr/>
            </p:nvSpPr>
            <p:spPr bwMode="auto">
              <a:xfrm>
                <a:off x="4792" y="2784"/>
                <a:ext cx="797" cy="281"/>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D</a:t>
                </a:r>
                <a:endParaRPr lang="en-US" sz="2400"/>
              </a:p>
            </p:txBody>
          </p:sp>
          <p:sp>
            <p:nvSpPr>
              <p:cNvPr id="40976" name="Text Box 21"/>
              <p:cNvSpPr txBox="1">
                <a:spLocks noChangeArrowheads="1"/>
              </p:cNvSpPr>
              <p:nvPr/>
            </p:nvSpPr>
            <p:spPr bwMode="auto">
              <a:xfrm>
                <a:off x="3120" y="3792"/>
                <a:ext cx="1968" cy="362"/>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Compound gear train</a:t>
                </a:r>
                <a:endParaRPr lang="en-US" sz="2400"/>
              </a:p>
            </p:txBody>
          </p:sp>
          <p:grpSp>
            <p:nvGrpSpPr>
              <p:cNvPr id="4" name="Group 47"/>
              <p:cNvGrpSpPr>
                <a:grpSpLocks/>
              </p:cNvGrpSpPr>
              <p:nvPr/>
            </p:nvGrpSpPr>
            <p:grpSpPr bwMode="auto">
              <a:xfrm>
                <a:off x="2832" y="816"/>
                <a:ext cx="1589" cy="2883"/>
                <a:chOff x="2832" y="816"/>
                <a:chExt cx="1589" cy="2883"/>
              </a:xfrm>
            </p:grpSpPr>
            <p:grpSp>
              <p:nvGrpSpPr>
                <p:cNvPr id="5" name="Group 46"/>
                <p:cNvGrpSpPr>
                  <a:grpSpLocks/>
                </p:cNvGrpSpPr>
                <p:nvPr/>
              </p:nvGrpSpPr>
              <p:grpSpPr bwMode="auto">
                <a:xfrm>
                  <a:off x="3135" y="816"/>
                  <a:ext cx="835" cy="800"/>
                  <a:chOff x="3135" y="816"/>
                  <a:chExt cx="835" cy="800"/>
                </a:xfrm>
              </p:grpSpPr>
              <p:sp>
                <p:nvSpPr>
                  <p:cNvPr id="40999" name="Oval 10"/>
                  <p:cNvSpPr>
                    <a:spLocks noChangeAspect="1" noChangeArrowheads="1"/>
                  </p:cNvSpPr>
                  <p:nvPr/>
                </p:nvSpPr>
                <p:spPr bwMode="auto">
                  <a:xfrm>
                    <a:off x="3189" y="862"/>
                    <a:ext cx="735" cy="708"/>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6" name="Group 41"/>
                  <p:cNvGrpSpPr>
                    <a:grpSpLocks/>
                  </p:cNvGrpSpPr>
                  <p:nvPr/>
                </p:nvGrpSpPr>
                <p:grpSpPr bwMode="auto">
                  <a:xfrm>
                    <a:off x="3135" y="816"/>
                    <a:ext cx="835" cy="800"/>
                    <a:chOff x="3135" y="816"/>
                    <a:chExt cx="835" cy="800"/>
                  </a:xfrm>
                </p:grpSpPr>
                <p:grpSp>
                  <p:nvGrpSpPr>
                    <p:cNvPr id="7" name="Group 40"/>
                    <p:cNvGrpSpPr>
                      <a:grpSpLocks/>
                    </p:cNvGrpSpPr>
                    <p:nvPr/>
                  </p:nvGrpSpPr>
                  <p:grpSpPr bwMode="auto">
                    <a:xfrm>
                      <a:off x="3135" y="816"/>
                      <a:ext cx="835" cy="800"/>
                      <a:chOff x="3135" y="816"/>
                      <a:chExt cx="835" cy="800"/>
                    </a:xfrm>
                  </p:grpSpPr>
                  <p:grpSp>
                    <p:nvGrpSpPr>
                      <p:cNvPr id="8" name="Group 39"/>
                      <p:cNvGrpSpPr>
                        <a:grpSpLocks/>
                      </p:cNvGrpSpPr>
                      <p:nvPr/>
                    </p:nvGrpSpPr>
                    <p:grpSpPr bwMode="auto">
                      <a:xfrm>
                        <a:off x="3135" y="816"/>
                        <a:ext cx="835" cy="800"/>
                        <a:chOff x="3135" y="816"/>
                        <a:chExt cx="835" cy="800"/>
                      </a:xfrm>
                    </p:grpSpPr>
                    <p:sp>
                      <p:nvSpPr>
                        <p:cNvPr id="41005" name="Oval 9"/>
                        <p:cNvSpPr>
                          <a:spLocks noChangeAspect="1" noChangeArrowheads="1"/>
                        </p:cNvSpPr>
                        <p:nvPr/>
                      </p:nvSpPr>
                      <p:spPr bwMode="auto">
                        <a:xfrm>
                          <a:off x="3135" y="816"/>
                          <a:ext cx="835" cy="800"/>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41006" name="Line 26"/>
                        <p:cNvSpPr>
                          <a:spLocks noChangeAspect="1" noChangeShapeType="1"/>
                        </p:cNvSpPr>
                        <p:nvPr/>
                      </p:nvSpPr>
                      <p:spPr bwMode="auto">
                        <a:xfrm>
                          <a:off x="3552" y="1131"/>
                          <a:ext cx="0" cy="177"/>
                        </a:xfrm>
                        <a:prstGeom prst="line">
                          <a:avLst/>
                        </a:prstGeom>
                        <a:noFill/>
                        <a:ln w="9525">
                          <a:solidFill>
                            <a:srgbClr val="000000"/>
                          </a:solidFill>
                          <a:round/>
                          <a:headEnd/>
                          <a:tailEnd/>
                        </a:ln>
                      </p:spPr>
                      <p:txBody>
                        <a:bodyPr/>
                        <a:lstStyle/>
                        <a:p>
                          <a:endParaRPr lang="en-US"/>
                        </a:p>
                      </p:txBody>
                    </p:sp>
                  </p:grpSp>
                  <p:sp>
                    <p:nvSpPr>
                      <p:cNvPr id="41004" name="Line 27"/>
                      <p:cNvSpPr>
                        <a:spLocks noChangeAspect="1" noChangeShapeType="1"/>
                      </p:cNvSpPr>
                      <p:nvPr/>
                    </p:nvSpPr>
                    <p:spPr bwMode="auto">
                      <a:xfrm>
                        <a:off x="3457" y="1222"/>
                        <a:ext cx="190" cy="0"/>
                      </a:xfrm>
                      <a:prstGeom prst="line">
                        <a:avLst/>
                      </a:prstGeom>
                      <a:noFill/>
                      <a:ln w="9525">
                        <a:solidFill>
                          <a:srgbClr val="000000"/>
                        </a:solidFill>
                        <a:round/>
                        <a:headEnd/>
                        <a:tailEnd/>
                      </a:ln>
                    </p:spPr>
                    <p:txBody>
                      <a:bodyPr/>
                      <a:lstStyle/>
                      <a:p>
                        <a:endParaRPr lang="en-US"/>
                      </a:p>
                    </p:txBody>
                  </p:sp>
                </p:grpSp>
                <p:sp>
                  <p:nvSpPr>
                    <p:cNvPr id="41002" name="Arc 28"/>
                    <p:cNvSpPr>
                      <a:spLocks noChangeAspect="1"/>
                    </p:cNvSpPr>
                    <p:nvPr/>
                  </p:nvSpPr>
                  <p:spPr bwMode="auto">
                    <a:xfrm>
                      <a:off x="3304" y="1065"/>
                      <a:ext cx="473" cy="190"/>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grpSp>
              <p:nvGrpSpPr>
                <p:cNvPr id="9" name="Group 45"/>
                <p:cNvGrpSpPr>
                  <a:grpSpLocks/>
                </p:cNvGrpSpPr>
                <p:nvPr/>
              </p:nvGrpSpPr>
              <p:grpSpPr bwMode="auto">
                <a:xfrm>
                  <a:off x="2832" y="1486"/>
                  <a:ext cx="1589" cy="2213"/>
                  <a:chOff x="2832" y="1486"/>
                  <a:chExt cx="1589" cy="2213"/>
                </a:xfrm>
              </p:grpSpPr>
              <p:sp>
                <p:nvSpPr>
                  <p:cNvPr id="40980" name="Line 24"/>
                  <p:cNvSpPr>
                    <a:spLocks noChangeAspect="1" noChangeShapeType="1"/>
                  </p:cNvSpPr>
                  <p:nvPr/>
                </p:nvSpPr>
                <p:spPr bwMode="auto">
                  <a:xfrm>
                    <a:off x="3588" y="2150"/>
                    <a:ext cx="0" cy="177"/>
                  </a:xfrm>
                  <a:prstGeom prst="line">
                    <a:avLst/>
                  </a:prstGeom>
                  <a:noFill/>
                  <a:ln w="9525">
                    <a:solidFill>
                      <a:srgbClr val="000000"/>
                    </a:solidFill>
                    <a:round/>
                    <a:headEnd/>
                    <a:tailEnd/>
                  </a:ln>
                </p:spPr>
                <p:txBody>
                  <a:bodyPr/>
                  <a:lstStyle/>
                  <a:p>
                    <a:endParaRPr lang="en-US"/>
                  </a:p>
                </p:txBody>
              </p:sp>
              <p:grpSp>
                <p:nvGrpSpPr>
                  <p:cNvPr id="10" name="Group 44"/>
                  <p:cNvGrpSpPr>
                    <a:grpSpLocks/>
                  </p:cNvGrpSpPr>
                  <p:nvPr/>
                </p:nvGrpSpPr>
                <p:grpSpPr bwMode="auto">
                  <a:xfrm>
                    <a:off x="2832" y="1486"/>
                    <a:ext cx="1589" cy="2213"/>
                    <a:chOff x="2832" y="1486"/>
                    <a:chExt cx="1589" cy="2213"/>
                  </a:xfrm>
                </p:grpSpPr>
                <p:sp>
                  <p:nvSpPr>
                    <p:cNvPr id="40982" name="Oval 7"/>
                    <p:cNvSpPr>
                      <a:spLocks noChangeAspect="1" noChangeArrowheads="1"/>
                    </p:cNvSpPr>
                    <p:nvPr/>
                  </p:nvSpPr>
                  <p:spPr bwMode="auto">
                    <a:xfrm>
                      <a:off x="3107" y="1772"/>
                      <a:ext cx="955" cy="890"/>
                    </a:xfrm>
                    <a:prstGeom prst="ellipse">
                      <a:avLst/>
                    </a:prstGeom>
                    <a:solidFill>
                      <a:srgbClr val="FFFFFF">
                        <a:alpha val="0"/>
                      </a:srgbClr>
                    </a:solidFill>
                    <a:ln w="19050">
                      <a:solidFill>
                        <a:srgbClr val="0000FF"/>
                      </a:solidFill>
                      <a:round/>
                      <a:headEnd/>
                      <a:tailEnd/>
                    </a:ln>
                  </p:spPr>
                  <p:txBody>
                    <a:bodyPr/>
                    <a:lstStyle/>
                    <a:p>
                      <a:endParaRPr lang="en-US"/>
                    </a:p>
                  </p:txBody>
                </p:sp>
                <p:grpSp>
                  <p:nvGrpSpPr>
                    <p:cNvPr id="11" name="Group 43"/>
                    <p:cNvGrpSpPr>
                      <a:grpSpLocks/>
                    </p:cNvGrpSpPr>
                    <p:nvPr/>
                  </p:nvGrpSpPr>
                  <p:grpSpPr bwMode="auto">
                    <a:xfrm>
                      <a:off x="2832" y="1486"/>
                      <a:ext cx="1589" cy="2213"/>
                      <a:chOff x="2832" y="1486"/>
                      <a:chExt cx="1589" cy="2213"/>
                    </a:xfrm>
                  </p:grpSpPr>
                  <p:grpSp>
                    <p:nvGrpSpPr>
                      <p:cNvPr id="12" name="Group 42"/>
                      <p:cNvGrpSpPr>
                        <a:grpSpLocks/>
                      </p:cNvGrpSpPr>
                      <p:nvPr/>
                    </p:nvGrpSpPr>
                    <p:grpSpPr bwMode="auto">
                      <a:xfrm>
                        <a:off x="2832" y="1486"/>
                        <a:ext cx="1533" cy="1479"/>
                        <a:chOff x="2832" y="1486"/>
                        <a:chExt cx="1533" cy="1479"/>
                      </a:xfrm>
                    </p:grpSpPr>
                    <p:grpSp>
                      <p:nvGrpSpPr>
                        <p:cNvPr id="13" name="Group 38"/>
                        <p:cNvGrpSpPr>
                          <a:grpSpLocks/>
                        </p:cNvGrpSpPr>
                        <p:nvPr/>
                      </p:nvGrpSpPr>
                      <p:grpSpPr bwMode="auto">
                        <a:xfrm>
                          <a:off x="2832" y="1486"/>
                          <a:ext cx="1533" cy="1479"/>
                          <a:chOff x="2832" y="1486"/>
                          <a:chExt cx="1533" cy="1479"/>
                        </a:xfrm>
                      </p:grpSpPr>
                      <p:sp>
                        <p:nvSpPr>
                          <p:cNvPr id="40995" name="Oval 5"/>
                          <p:cNvSpPr>
                            <a:spLocks noChangeAspect="1" noChangeArrowheads="1"/>
                          </p:cNvSpPr>
                          <p:nvPr/>
                        </p:nvSpPr>
                        <p:spPr bwMode="auto">
                          <a:xfrm>
                            <a:off x="2832" y="1486"/>
                            <a:ext cx="1533" cy="1479"/>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40996" name="Oval 6"/>
                          <p:cNvSpPr>
                            <a:spLocks noChangeAspect="1" noChangeArrowheads="1"/>
                          </p:cNvSpPr>
                          <p:nvPr/>
                        </p:nvSpPr>
                        <p:spPr bwMode="auto">
                          <a:xfrm>
                            <a:off x="2906" y="1570"/>
                            <a:ext cx="1349" cy="1305"/>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sp>
                        <p:nvSpPr>
                          <p:cNvPr id="40997" name="Oval 8"/>
                          <p:cNvSpPr>
                            <a:spLocks noChangeAspect="1" noChangeArrowheads="1"/>
                          </p:cNvSpPr>
                          <p:nvPr/>
                        </p:nvSpPr>
                        <p:spPr bwMode="auto">
                          <a:xfrm>
                            <a:off x="3173" y="1826"/>
                            <a:ext cx="817" cy="780"/>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sp>
                        <p:nvSpPr>
                          <p:cNvPr id="40998" name="Line 25"/>
                          <p:cNvSpPr>
                            <a:spLocks noChangeAspect="1" noChangeShapeType="1"/>
                          </p:cNvSpPr>
                          <p:nvPr/>
                        </p:nvSpPr>
                        <p:spPr bwMode="auto">
                          <a:xfrm>
                            <a:off x="3493" y="2242"/>
                            <a:ext cx="188" cy="0"/>
                          </a:xfrm>
                          <a:prstGeom prst="line">
                            <a:avLst/>
                          </a:prstGeom>
                          <a:noFill/>
                          <a:ln w="9525">
                            <a:solidFill>
                              <a:srgbClr val="000000"/>
                            </a:solidFill>
                            <a:round/>
                            <a:headEnd/>
                            <a:tailEnd/>
                          </a:ln>
                        </p:spPr>
                        <p:txBody>
                          <a:bodyPr/>
                          <a:lstStyle/>
                          <a:p>
                            <a:endParaRPr lang="en-US"/>
                          </a:p>
                        </p:txBody>
                      </p:sp>
                    </p:grpSp>
                    <p:sp>
                      <p:nvSpPr>
                        <p:cNvPr id="40994" name="Arc 30"/>
                        <p:cNvSpPr>
                          <a:spLocks noChangeAspect="1"/>
                        </p:cNvSpPr>
                        <p:nvPr/>
                      </p:nvSpPr>
                      <p:spPr bwMode="auto">
                        <a:xfrm flipV="1">
                          <a:off x="3363" y="2219"/>
                          <a:ext cx="468" cy="210"/>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4" name="Group 37"/>
                      <p:cNvGrpSpPr>
                        <a:grpSpLocks/>
                      </p:cNvGrpSpPr>
                      <p:nvPr/>
                    </p:nvGrpSpPr>
                    <p:grpSpPr bwMode="auto">
                      <a:xfrm>
                        <a:off x="3175" y="2463"/>
                        <a:ext cx="1246" cy="1236"/>
                        <a:chOff x="3175" y="2463"/>
                        <a:chExt cx="1246" cy="1236"/>
                      </a:xfrm>
                    </p:grpSpPr>
                    <p:grpSp>
                      <p:nvGrpSpPr>
                        <p:cNvPr id="15" name="Group 36"/>
                        <p:cNvGrpSpPr>
                          <a:grpSpLocks/>
                        </p:cNvGrpSpPr>
                        <p:nvPr/>
                      </p:nvGrpSpPr>
                      <p:grpSpPr bwMode="auto">
                        <a:xfrm>
                          <a:off x="3175" y="2463"/>
                          <a:ext cx="1246" cy="1236"/>
                          <a:chOff x="3175" y="2463"/>
                          <a:chExt cx="1246" cy="1236"/>
                        </a:xfrm>
                      </p:grpSpPr>
                      <p:sp>
                        <p:nvSpPr>
                          <p:cNvPr id="40988" name="Oval 11"/>
                          <p:cNvSpPr>
                            <a:spLocks noChangeAspect="1" noChangeArrowheads="1"/>
                          </p:cNvSpPr>
                          <p:nvPr/>
                        </p:nvSpPr>
                        <p:spPr bwMode="auto">
                          <a:xfrm>
                            <a:off x="3175" y="2463"/>
                            <a:ext cx="1246" cy="1236"/>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40989" name="Oval 12"/>
                          <p:cNvSpPr>
                            <a:spLocks noChangeAspect="1" noChangeArrowheads="1"/>
                          </p:cNvSpPr>
                          <p:nvPr/>
                        </p:nvSpPr>
                        <p:spPr bwMode="auto">
                          <a:xfrm>
                            <a:off x="3263" y="2578"/>
                            <a:ext cx="1073" cy="1010"/>
                          </a:xfrm>
                          <a:prstGeom prst="ellipse">
                            <a:avLst/>
                          </a:prstGeom>
                          <a:solidFill>
                            <a:srgbClr val="FFFFFF"/>
                          </a:solidFill>
                          <a:ln w="28575">
                            <a:solidFill>
                              <a:srgbClr val="FF00FF"/>
                            </a:solidFill>
                            <a:prstDash val="lgDashDot"/>
                            <a:round/>
                            <a:headEnd/>
                            <a:tailEnd/>
                          </a:ln>
                        </p:spPr>
                        <p:txBody>
                          <a:bodyPr/>
                          <a:lstStyle/>
                          <a:p>
                            <a:endParaRPr lang="en-US"/>
                          </a:p>
                        </p:txBody>
                      </p:sp>
                      <p:sp>
                        <p:nvSpPr>
                          <p:cNvPr id="40990" name="Line 22"/>
                          <p:cNvSpPr>
                            <a:spLocks noChangeAspect="1" noChangeShapeType="1"/>
                          </p:cNvSpPr>
                          <p:nvPr/>
                        </p:nvSpPr>
                        <p:spPr bwMode="auto">
                          <a:xfrm>
                            <a:off x="3801" y="3029"/>
                            <a:ext cx="0" cy="177"/>
                          </a:xfrm>
                          <a:prstGeom prst="line">
                            <a:avLst/>
                          </a:prstGeom>
                          <a:noFill/>
                          <a:ln w="9525">
                            <a:solidFill>
                              <a:srgbClr val="000000"/>
                            </a:solidFill>
                            <a:round/>
                            <a:headEnd/>
                            <a:tailEnd/>
                          </a:ln>
                        </p:spPr>
                        <p:txBody>
                          <a:bodyPr/>
                          <a:lstStyle/>
                          <a:p>
                            <a:endParaRPr lang="en-US"/>
                          </a:p>
                        </p:txBody>
                      </p:sp>
                      <p:sp>
                        <p:nvSpPr>
                          <p:cNvPr id="40991" name="Line 23"/>
                          <p:cNvSpPr>
                            <a:spLocks noChangeAspect="1" noChangeShapeType="1"/>
                          </p:cNvSpPr>
                          <p:nvPr/>
                        </p:nvSpPr>
                        <p:spPr bwMode="auto">
                          <a:xfrm>
                            <a:off x="3708" y="3120"/>
                            <a:ext cx="188" cy="0"/>
                          </a:xfrm>
                          <a:prstGeom prst="line">
                            <a:avLst/>
                          </a:prstGeom>
                          <a:noFill/>
                          <a:ln w="9525">
                            <a:solidFill>
                              <a:srgbClr val="000000"/>
                            </a:solidFill>
                            <a:round/>
                            <a:headEnd/>
                            <a:tailEnd/>
                          </a:ln>
                        </p:spPr>
                        <p:txBody>
                          <a:bodyPr/>
                          <a:lstStyle/>
                          <a:p>
                            <a:endParaRPr lang="en-US"/>
                          </a:p>
                        </p:txBody>
                      </p:sp>
                      <p:sp>
                        <p:nvSpPr>
                          <p:cNvPr id="40992" name="Arc 29"/>
                          <p:cNvSpPr>
                            <a:spLocks noChangeAspect="1"/>
                          </p:cNvSpPr>
                          <p:nvPr/>
                        </p:nvSpPr>
                        <p:spPr bwMode="auto">
                          <a:xfrm flipV="1">
                            <a:off x="3591" y="3332"/>
                            <a:ext cx="468" cy="188"/>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type="stealth" w="med" len="med"/>
                            <a:tailEnd/>
                          </a:ln>
                        </p:spPr>
                        <p:txBody>
                          <a:bodyPr/>
                          <a:lstStyle/>
                          <a:p>
                            <a:endParaRPr lang="en-US"/>
                          </a:p>
                        </p:txBody>
                      </p:sp>
                    </p:grpSp>
                    <p:sp>
                      <p:nvSpPr>
                        <p:cNvPr id="40987" name="Arc 31"/>
                        <p:cNvSpPr>
                          <a:spLocks noChangeAspect="1"/>
                        </p:cNvSpPr>
                        <p:nvPr/>
                      </p:nvSpPr>
                      <p:spPr bwMode="auto">
                        <a:xfrm flipV="1">
                          <a:off x="3388" y="2591"/>
                          <a:ext cx="469" cy="211"/>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grpSp>
            </p:grpSp>
          </p:grpSp>
        </p:grpSp>
      </p:grpSp>
    </p:spTree>
    <p:extLst>
      <p:ext uri="{BB962C8B-B14F-4D97-AF65-F5344CB8AC3E}">
        <p14:creationId xmlns:p14="http://schemas.microsoft.com/office/powerpoint/2010/main" val="35193347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4DA1A-F687-49D2-AAC9-4673988BC90D}"/>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E8562BC4-1979-4EB6-89B9-2F66B38B04B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4274" name="Picture 2" descr="Compound Gears">
            <a:extLst>
              <a:ext uri="{FF2B5EF4-FFF2-40B4-BE49-F238E27FC236}">
                <a16:creationId xmlns:a16="http://schemas.microsoft.com/office/drawing/2014/main" id="{4996B2EC-AB90-4C4B-98D5-2FC7C7948C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7203"/>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7014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DD9E55-AED0-411E-8125-0E554F7179E1}"/>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7A570BCC-6201-4B69-B950-B6899FCDDB2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5298" name="Picture 2" descr="compound gear train | 3D CAD Model Library | GrabCAD">
            <a:extLst>
              <a:ext uri="{FF2B5EF4-FFF2-40B4-BE49-F238E27FC236}">
                <a16:creationId xmlns:a16="http://schemas.microsoft.com/office/drawing/2014/main" id="{35F1B9EE-2595-41E7-BA5C-046B9F40D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8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1180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3B0986C-4ACD-4421-B85F-59F189012EE3}"/>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140EC11C-E49B-468E-8036-BB64F1536A7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6322" name="Picture 2" descr="Compound Gears">
            <a:extLst>
              <a:ext uri="{FF2B5EF4-FFF2-40B4-BE49-F238E27FC236}">
                <a16:creationId xmlns:a16="http://schemas.microsoft.com/office/drawing/2014/main" id="{3AA181F3-488A-4E31-BB76-F03AD3C51C7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09297" y="1486513"/>
            <a:ext cx="6525406" cy="340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77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B55678-F90C-4547-8E30-8D4E39525E86}"/>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C93C9CC0-093E-4FE9-80C7-17F39EA0AF5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57346" name="Picture 2" descr="Compound Gear Train">
            <a:extLst>
              <a:ext uri="{FF2B5EF4-FFF2-40B4-BE49-F238E27FC236}">
                <a16:creationId xmlns:a16="http://schemas.microsoft.com/office/drawing/2014/main" id="{69859CCD-8E97-4795-88F1-E7A363B18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74" y="989985"/>
            <a:ext cx="8672052" cy="487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73754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8197" name="Slide Number Placeholder 5"/>
          <p:cNvSpPr>
            <a:spLocks noGrp="1"/>
          </p:cNvSpPr>
          <p:nvPr>
            <p:ph type="sldNum" sz="quarter" idx="12"/>
          </p:nvPr>
        </p:nvSpPr>
        <p:spPr>
          <a:noFill/>
        </p:spPr>
        <p:txBody>
          <a:bodyPr/>
          <a:lstStyle/>
          <a:p>
            <a:fld id="{3A61DAAE-BA4E-4181-A7FB-58F505A98A36}" type="slidenum">
              <a:rPr lang="en-US" smtClean="0"/>
              <a:pPr/>
              <a:t>158</a:t>
            </a:fld>
            <a:endParaRPr lang="en-US"/>
          </a:p>
        </p:txBody>
      </p:sp>
      <p:sp>
        <p:nvSpPr>
          <p:cNvPr id="51205" name="Rectangle 5"/>
          <p:cNvSpPr>
            <a:spLocks noChangeArrowheads="1"/>
          </p:cNvSpPr>
          <p:nvPr/>
        </p:nvSpPr>
        <p:spPr bwMode="auto">
          <a:xfrm>
            <a:off x="533400" y="214313"/>
            <a:ext cx="2419350" cy="457200"/>
          </a:xfrm>
          <a:prstGeom prst="rect">
            <a:avLst/>
          </a:prstGeom>
          <a:noFill/>
          <a:ln w="9525">
            <a:noFill/>
            <a:miter lim="800000"/>
            <a:headEnd/>
            <a:tailEnd/>
          </a:ln>
        </p:spPr>
        <p:txBody>
          <a:bodyPr wrap="none" anchor="ctr">
            <a:spAutoFit/>
          </a:bodyPr>
          <a:lstStyle/>
          <a:p>
            <a:pPr algn="just">
              <a:spcBef>
                <a:spcPct val="0"/>
              </a:spcBef>
            </a:pPr>
            <a:r>
              <a:rPr lang="en-US" sz="2400"/>
              <a:t>Gear A drives B,</a:t>
            </a:r>
          </a:p>
        </p:txBody>
      </p:sp>
      <p:graphicFrame>
        <p:nvGraphicFramePr>
          <p:cNvPr id="51204" name="Object 4"/>
          <p:cNvGraphicFramePr>
            <a:graphicFrameLocks noChangeAspect="1"/>
          </p:cNvGraphicFramePr>
          <p:nvPr/>
        </p:nvGraphicFramePr>
        <p:xfrm>
          <a:off x="793750" y="736600"/>
          <a:ext cx="1417638" cy="979488"/>
        </p:xfrm>
        <a:graphic>
          <a:graphicData uri="http://schemas.openxmlformats.org/presentationml/2006/ole">
            <mc:AlternateContent xmlns:mc="http://schemas.openxmlformats.org/markup-compatibility/2006">
              <mc:Choice xmlns:v="urn:schemas-microsoft-com:vml" Requires="v">
                <p:oleObj spid="_x0000_s26744" r:id="rId4" imgW="647419" imgH="444307" progId="Equation.3">
                  <p:embed/>
                </p:oleObj>
              </mc:Choice>
              <mc:Fallback>
                <p:oleObj r:id="rId4" imgW="647419" imgH="444307" progId="Equation.3">
                  <p:embed/>
                  <p:pic>
                    <p:nvPicPr>
                      <p:cNvPr id="512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750" y="736600"/>
                        <a:ext cx="1417638"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6" name="Rectangle 6"/>
          <p:cNvSpPr>
            <a:spLocks noChangeArrowheads="1"/>
          </p:cNvSpPr>
          <p:nvPr/>
        </p:nvSpPr>
        <p:spPr bwMode="auto">
          <a:xfrm>
            <a:off x="2384425" y="892175"/>
            <a:ext cx="1555750"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……….(1)</a:t>
            </a:r>
            <a:endParaRPr lang="en-US" sz="2400"/>
          </a:p>
        </p:txBody>
      </p:sp>
      <p:sp>
        <p:nvSpPr>
          <p:cNvPr id="51288" name="Rectangle 88"/>
          <p:cNvSpPr>
            <a:spLocks noChangeArrowheads="1"/>
          </p:cNvSpPr>
          <p:nvPr/>
        </p:nvSpPr>
        <p:spPr bwMode="auto">
          <a:xfrm>
            <a:off x="0" y="1828800"/>
            <a:ext cx="4572000" cy="822325"/>
          </a:xfrm>
          <a:prstGeom prst="rect">
            <a:avLst/>
          </a:prstGeom>
          <a:noFill/>
          <a:ln w="9525">
            <a:noFill/>
            <a:miter lim="800000"/>
            <a:headEnd/>
            <a:tailEnd/>
          </a:ln>
        </p:spPr>
        <p:txBody>
          <a:bodyPr anchor="ctr">
            <a:spAutoFit/>
          </a:bodyPr>
          <a:lstStyle/>
          <a:p>
            <a:pPr>
              <a:spcBef>
                <a:spcPct val="0"/>
              </a:spcBef>
            </a:pPr>
            <a:r>
              <a:rPr lang="en-US" sz="2400"/>
              <a:t>Since gears B and C are keyed to the same shaft, </a:t>
            </a:r>
          </a:p>
        </p:txBody>
      </p:sp>
      <p:sp>
        <p:nvSpPr>
          <p:cNvPr id="51289" name="Rectangle 89"/>
          <p:cNvSpPr>
            <a:spLocks noChangeArrowheads="1"/>
          </p:cNvSpPr>
          <p:nvPr/>
        </p:nvSpPr>
        <p:spPr bwMode="auto">
          <a:xfrm>
            <a:off x="228600" y="3962400"/>
            <a:ext cx="1398588" cy="457200"/>
          </a:xfrm>
          <a:prstGeom prst="rect">
            <a:avLst/>
          </a:prstGeom>
          <a:noFill/>
          <a:ln w="9525">
            <a:noFill/>
            <a:miter lim="800000"/>
            <a:headEnd/>
            <a:tailEnd/>
          </a:ln>
        </p:spPr>
        <p:txBody>
          <a:bodyPr wrap="none" anchor="ctr">
            <a:spAutoFit/>
          </a:bodyPr>
          <a:lstStyle/>
          <a:p>
            <a:pPr>
              <a:spcBef>
                <a:spcPct val="0"/>
              </a:spcBef>
            </a:pPr>
            <a:r>
              <a:rPr lang="en-US" sz="2400"/>
              <a:t>N</a:t>
            </a:r>
            <a:r>
              <a:rPr lang="en-US" sz="2400" b="1" baseline="-25000"/>
              <a:t>B</a:t>
            </a:r>
            <a:r>
              <a:rPr lang="en-US" sz="2400"/>
              <a:t>  =  N</a:t>
            </a:r>
            <a:r>
              <a:rPr lang="en-US" sz="2400" b="1" baseline="-25000"/>
              <a:t>c</a:t>
            </a:r>
            <a:endParaRPr lang="en-US" sz="2400">
              <a:sym typeface="Symbol" pitchFamily="18" charset="2"/>
            </a:endParaRPr>
          </a:p>
        </p:txBody>
      </p:sp>
      <p:sp>
        <p:nvSpPr>
          <p:cNvPr id="51360" name="Rectangle 160"/>
          <p:cNvSpPr>
            <a:spLocks noChangeArrowheads="1"/>
          </p:cNvSpPr>
          <p:nvPr/>
        </p:nvSpPr>
        <p:spPr bwMode="auto">
          <a:xfrm>
            <a:off x="533400" y="4876800"/>
            <a:ext cx="2514600" cy="457200"/>
          </a:xfrm>
          <a:prstGeom prst="rect">
            <a:avLst/>
          </a:prstGeom>
          <a:noFill/>
          <a:ln w="9525">
            <a:noFill/>
            <a:miter lim="800000"/>
            <a:headEnd/>
            <a:tailEnd/>
          </a:ln>
        </p:spPr>
        <p:txBody>
          <a:bodyPr anchor="ctr">
            <a:spAutoFit/>
          </a:bodyPr>
          <a:lstStyle/>
          <a:p>
            <a:pPr algn="just">
              <a:spcBef>
                <a:spcPct val="0"/>
              </a:spcBef>
            </a:pPr>
            <a:r>
              <a:rPr lang="en-US" sz="2400"/>
              <a:t>Gear C drives D,</a:t>
            </a:r>
          </a:p>
        </p:txBody>
      </p:sp>
      <p:sp>
        <p:nvSpPr>
          <p:cNvPr id="8203" name="Rectangle 162"/>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en-US"/>
          </a:p>
        </p:txBody>
      </p:sp>
      <p:graphicFrame>
        <p:nvGraphicFramePr>
          <p:cNvPr id="51361" name="Object 161"/>
          <p:cNvGraphicFramePr>
            <a:graphicFrameLocks noChangeAspect="1"/>
          </p:cNvGraphicFramePr>
          <p:nvPr/>
        </p:nvGraphicFramePr>
        <p:xfrm>
          <a:off x="762000" y="5334000"/>
          <a:ext cx="1676400" cy="1143000"/>
        </p:xfrm>
        <a:graphic>
          <a:graphicData uri="http://schemas.openxmlformats.org/presentationml/2006/ole">
            <mc:AlternateContent xmlns:mc="http://schemas.openxmlformats.org/markup-compatibility/2006">
              <mc:Choice xmlns:v="urn:schemas-microsoft-com:vml" Requires="v">
                <p:oleObj spid="_x0000_s26745" r:id="rId6" imgW="660113" imgH="444307" progId="Equation.3">
                  <p:embed/>
                </p:oleObj>
              </mc:Choice>
              <mc:Fallback>
                <p:oleObj r:id="rId6" imgW="660113" imgH="444307" progId="Equation.3">
                  <p:embed/>
                  <p:pic>
                    <p:nvPicPr>
                      <p:cNvPr id="51361" name="Object 1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5334000"/>
                        <a:ext cx="16764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63" name="Rectangle 163"/>
          <p:cNvSpPr>
            <a:spLocks noChangeArrowheads="1"/>
          </p:cNvSpPr>
          <p:nvPr/>
        </p:nvSpPr>
        <p:spPr bwMode="auto">
          <a:xfrm>
            <a:off x="0" y="2895600"/>
            <a:ext cx="4419600" cy="822325"/>
          </a:xfrm>
          <a:prstGeom prst="rect">
            <a:avLst/>
          </a:prstGeom>
          <a:noFill/>
          <a:ln w="9525">
            <a:noFill/>
            <a:miter lim="800000"/>
            <a:headEnd/>
            <a:tailEnd/>
          </a:ln>
        </p:spPr>
        <p:txBody>
          <a:bodyPr anchor="ctr">
            <a:spAutoFit/>
          </a:bodyPr>
          <a:lstStyle/>
          <a:p>
            <a:pPr>
              <a:spcBef>
                <a:spcPct val="0"/>
              </a:spcBef>
            </a:pPr>
            <a:r>
              <a:rPr lang="en-US" sz="2400"/>
              <a:t>Both of them rotate at the same speed </a:t>
            </a:r>
          </a:p>
        </p:txBody>
      </p:sp>
      <p:sp>
        <p:nvSpPr>
          <p:cNvPr id="51364" name="Rectangle 164"/>
          <p:cNvSpPr>
            <a:spLocks noChangeArrowheads="1"/>
          </p:cNvSpPr>
          <p:nvPr/>
        </p:nvSpPr>
        <p:spPr bwMode="auto">
          <a:xfrm>
            <a:off x="2590800" y="5581650"/>
            <a:ext cx="1471613" cy="457200"/>
          </a:xfrm>
          <a:prstGeom prst="rect">
            <a:avLst/>
          </a:prstGeom>
          <a:noFill/>
          <a:ln w="9525">
            <a:noFill/>
            <a:miter lim="800000"/>
            <a:headEnd/>
            <a:tailEnd/>
          </a:ln>
        </p:spPr>
        <p:txBody>
          <a:bodyPr wrap="none" anchor="ctr">
            <a:spAutoFit/>
          </a:bodyPr>
          <a:lstStyle/>
          <a:p>
            <a:pPr algn="just">
              <a:spcBef>
                <a:spcPct val="0"/>
              </a:spcBef>
            </a:pPr>
            <a:r>
              <a:rPr lang="en-US" sz="2400"/>
              <a:t>………(2)</a:t>
            </a:r>
          </a:p>
        </p:txBody>
      </p:sp>
      <p:grpSp>
        <p:nvGrpSpPr>
          <p:cNvPr id="2" name="Group 165"/>
          <p:cNvGrpSpPr>
            <a:grpSpLocks/>
          </p:cNvGrpSpPr>
          <p:nvPr/>
        </p:nvGrpSpPr>
        <p:grpSpPr bwMode="auto">
          <a:xfrm>
            <a:off x="4572000" y="685800"/>
            <a:ext cx="4376738" cy="5299075"/>
            <a:chOff x="2880" y="816"/>
            <a:chExt cx="2757" cy="3338"/>
          </a:xfrm>
        </p:grpSpPr>
        <p:sp>
          <p:nvSpPr>
            <p:cNvPr id="8208" name="Text Box 166"/>
            <p:cNvSpPr txBox="1">
              <a:spLocks noChangeArrowheads="1"/>
            </p:cNvSpPr>
            <p:nvPr/>
          </p:nvSpPr>
          <p:spPr bwMode="auto">
            <a:xfrm>
              <a:off x="4731" y="2160"/>
              <a:ext cx="789" cy="258"/>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C</a:t>
              </a:r>
              <a:endParaRPr lang="en-US" sz="2400"/>
            </a:p>
          </p:txBody>
        </p:sp>
        <p:grpSp>
          <p:nvGrpSpPr>
            <p:cNvPr id="3" name="Group 167"/>
            <p:cNvGrpSpPr>
              <a:grpSpLocks/>
            </p:cNvGrpSpPr>
            <p:nvPr/>
          </p:nvGrpSpPr>
          <p:grpSpPr bwMode="auto">
            <a:xfrm>
              <a:off x="2880" y="816"/>
              <a:ext cx="2757" cy="3338"/>
              <a:chOff x="2832" y="816"/>
              <a:chExt cx="2757" cy="3338"/>
            </a:xfrm>
          </p:grpSpPr>
          <p:sp>
            <p:nvSpPr>
              <p:cNvPr id="8210" name="Freeform 168"/>
              <p:cNvSpPr>
                <a:spLocks/>
              </p:cNvSpPr>
              <p:nvPr/>
            </p:nvSpPr>
            <p:spPr bwMode="auto">
              <a:xfrm>
                <a:off x="3984" y="1152"/>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8211" name="Text Box 169"/>
              <p:cNvSpPr txBox="1">
                <a:spLocks noChangeArrowheads="1"/>
              </p:cNvSpPr>
              <p:nvPr/>
            </p:nvSpPr>
            <p:spPr bwMode="auto">
              <a:xfrm>
                <a:off x="4396" y="1076"/>
                <a:ext cx="845" cy="24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a:t>
                </a:r>
                <a:r>
                  <a:rPr lang="en-US" sz="2400">
                    <a:latin typeface="Tunga" pitchFamily="2"/>
                    <a:ea typeface="Tunga" pitchFamily="2"/>
                    <a:cs typeface="Tunga" pitchFamily="2"/>
                  </a:rPr>
                  <a:t> </a:t>
                </a:r>
                <a:r>
                  <a:rPr lang="en-US" sz="2400">
                    <a:ea typeface="Tunga" pitchFamily="2"/>
                    <a:cs typeface="Tunga" pitchFamily="2"/>
                  </a:rPr>
                  <a:t>A</a:t>
                </a:r>
                <a:endParaRPr lang="en-US" sz="2400"/>
              </a:p>
            </p:txBody>
          </p:sp>
          <p:sp>
            <p:nvSpPr>
              <p:cNvPr id="8212" name="Freeform 170"/>
              <p:cNvSpPr>
                <a:spLocks/>
              </p:cNvSpPr>
              <p:nvPr/>
            </p:nvSpPr>
            <p:spPr bwMode="auto">
              <a:xfrm>
                <a:off x="4272" y="1824"/>
                <a:ext cx="365" cy="96"/>
              </a:xfrm>
              <a:custGeom>
                <a:avLst/>
                <a:gdLst>
                  <a:gd name="T0" fmla="*/ 0 w 1554"/>
                  <a:gd name="T1" fmla="*/ 2 h 361"/>
                  <a:gd name="T2" fmla="*/ 2 w 1554"/>
                  <a:gd name="T3" fmla="*/ 2 h 361"/>
                  <a:gd name="T4" fmla="*/ 4 w 1554"/>
                  <a:gd name="T5" fmla="*/ 0 h 361"/>
                  <a:gd name="T6" fmla="*/ 5 w 1554"/>
                  <a:gd name="T7" fmla="*/ 0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8213" name="Text Box 171"/>
              <p:cNvSpPr txBox="1">
                <a:spLocks noChangeArrowheads="1"/>
              </p:cNvSpPr>
              <p:nvPr/>
            </p:nvSpPr>
            <p:spPr bwMode="auto">
              <a:xfrm>
                <a:off x="4652" y="1776"/>
                <a:ext cx="821" cy="264"/>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B</a:t>
                </a:r>
                <a:endParaRPr lang="en-US" sz="2400"/>
              </a:p>
            </p:txBody>
          </p:sp>
          <p:sp>
            <p:nvSpPr>
              <p:cNvPr id="8214" name="Freeform 172"/>
              <p:cNvSpPr>
                <a:spLocks/>
              </p:cNvSpPr>
              <p:nvPr/>
            </p:nvSpPr>
            <p:spPr bwMode="auto">
              <a:xfrm>
                <a:off x="4064" y="2208"/>
                <a:ext cx="640" cy="96"/>
              </a:xfrm>
              <a:custGeom>
                <a:avLst/>
                <a:gdLst>
                  <a:gd name="T0" fmla="*/ 0 w 1554"/>
                  <a:gd name="T1" fmla="*/ 2 h 361"/>
                  <a:gd name="T2" fmla="*/ 19 w 1554"/>
                  <a:gd name="T3" fmla="*/ 2 h 361"/>
                  <a:gd name="T4" fmla="*/ 35 w 1554"/>
                  <a:gd name="T5" fmla="*/ 0 h 361"/>
                  <a:gd name="T6" fmla="*/ 45 w 1554"/>
                  <a:gd name="T7" fmla="*/ 0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8215" name="Freeform 173"/>
              <p:cNvSpPr>
                <a:spLocks/>
              </p:cNvSpPr>
              <p:nvPr/>
            </p:nvSpPr>
            <p:spPr bwMode="auto">
              <a:xfrm>
                <a:off x="4416" y="2880"/>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8216" name="Text Box 174"/>
              <p:cNvSpPr txBox="1">
                <a:spLocks noChangeArrowheads="1"/>
              </p:cNvSpPr>
              <p:nvPr/>
            </p:nvSpPr>
            <p:spPr bwMode="auto">
              <a:xfrm>
                <a:off x="4792" y="2784"/>
                <a:ext cx="797" cy="281"/>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D</a:t>
                </a:r>
                <a:endParaRPr lang="en-US" sz="2400"/>
              </a:p>
            </p:txBody>
          </p:sp>
          <p:sp>
            <p:nvSpPr>
              <p:cNvPr id="8217" name="Text Box 175"/>
              <p:cNvSpPr txBox="1">
                <a:spLocks noChangeArrowheads="1"/>
              </p:cNvSpPr>
              <p:nvPr/>
            </p:nvSpPr>
            <p:spPr bwMode="auto">
              <a:xfrm>
                <a:off x="3120" y="3792"/>
                <a:ext cx="1968" cy="362"/>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Compound gear train</a:t>
                </a:r>
                <a:endParaRPr lang="en-US" sz="2400"/>
              </a:p>
            </p:txBody>
          </p:sp>
          <p:grpSp>
            <p:nvGrpSpPr>
              <p:cNvPr id="4" name="Group 176"/>
              <p:cNvGrpSpPr>
                <a:grpSpLocks/>
              </p:cNvGrpSpPr>
              <p:nvPr/>
            </p:nvGrpSpPr>
            <p:grpSpPr bwMode="auto">
              <a:xfrm>
                <a:off x="2832" y="816"/>
                <a:ext cx="1589" cy="2883"/>
                <a:chOff x="2832" y="816"/>
                <a:chExt cx="1589" cy="2883"/>
              </a:xfrm>
            </p:grpSpPr>
            <p:grpSp>
              <p:nvGrpSpPr>
                <p:cNvPr id="5" name="Group 177"/>
                <p:cNvGrpSpPr>
                  <a:grpSpLocks/>
                </p:cNvGrpSpPr>
                <p:nvPr/>
              </p:nvGrpSpPr>
              <p:grpSpPr bwMode="auto">
                <a:xfrm>
                  <a:off x="3135" y="816"/>
                  <a:ext cx="835" cy="800"/>
                  <a:chOff x="3135" y="816"/>
                  <a:chExt cx="835" cy="800"/>
                </a:xfrm>
              </p:grpSpPr>
              <p:sp>
                <p:nvSpPr>
                  <p:cNvPr id="8240" name="Oval 178"/>
                  <p:cNvSpPr>
                    <a:spLocks noChangeAspect="1" noChangeArrowheads="1"/>
                  </p:cNvSpPr>
                  <p:nvPr/>
                </p:nvSpPr>
                <p:spPr bwMode="auto">
                  <a:xfrm>
                    <a:off x="3189" y="862"/>
                    <a:ext cx="735" cy="708"/>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6" name="Group 179"/>
                  <p:cNvGrpSpPr>
                    <a:grpSpLocks/>
                  </p:cNvGrpSpPr>
                  <p:nvPr/>
                </p:nvGrpSpPr>
                <p:grpSpPr bwMode="auto">
                  <a:xfrm>
                    <a:off x="3135" y="816"/>
                    <a:ext cx="835" cy="800"/>
                    <a:chOff x="3135" y="816"/>
                    <a:chExt cx="835" cy="800"/>
                  </a:xfrm>
                </p:grpSpPr>
                <p:grpSp>
                  <p:nvGrpSpPr>
                    <p:cNvPr id="7" name="Group 180"/>
                    <p:cNvGrpSpPr>
                      <a:grpSpLocks/>
                    </p:cNvGrpSpPr>
                    <p:nvPr/>
                  </p:nvGrpSpPr>
                  <p:grpSpPr bwMode="auto">
                    <a:xfrm>
                      <a:off x="3135" y="816"/>
                      <a:ext cx="835" cy="800"/>
                      <a:chOff x="3135" y="816"/>
                      <a:chExt cx="835" cy="800"/>
                    </a:xfrm>
                  </p:grpSpPr>
                  <p:grpSp>
                    <p:nvGrpSpPr>
                      <p:cNvPr id="8" name="Group 181"/>
                      <p:cNvGrpSpPr>
                        <a:grpSpLocks/>
                      </p:cNvGrpSpPr>
                      <p:nvPr/>
                    </p:nvGrpSpPr>
                    <p:grpSpPr bwMode="auto">
                      <a:xfrm>
                        <a:off x="3135" y="816"/>
                        <a:ext cx="835" cy="800"/>
                        <a:chOff x="3135" y="816"/>
                        <a:chExt cx="835" cy="800"/>
                      </a:xfrm>
                    </p:grpSpPr>
                    <p:sp>
                      <p:nvSpPr>
                        <p:cNvPr id="8246" name="Oval 182"/>
                        <p:cNvSpPr>
                          <a:spLocks noChangeAspect="1" noChangeArrowheads="1"/>
                        </p:cNvSpPr>
                        <p:nvPr/>
                      </p:nvSpPr>
                      <p:spPr bwMode="auto">
                        <a:xfrm>
                          <a:off x="3135" y="816"/>
                          <a:ext cx="835" cy="800"/>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8247" name="Line 183"/>
                        <p:cNvSpPr>
                          <a:spLocks noChangeAspect="1" noChangeShapeType="1"/>
                        </p:cNvSpPr>
                        <p:nvPr/>
                      </p:nvSpPr>
                      <p:spPr bwMode="auto">
                        <a:xfrm>
                          <a:off x="3552" y="1131"/>
                          <a:ext cx="0" cy="177"/>
                        </a:xfrm>
                        <a:prstGeom prst="line">
                          <a:avLst/>
                        </a:prstGeom>
                        <a:noFill/>
                        <a:ln w="9525">
                          <a:solidFill>
                            <a:srgbClr val="000000"/>
                          </a:solidFill>
                          <a:round/>
                          <a:headEnd/>
                          <a:tailEnd/>
                        </a:ln>
                      </p:spPr>
                      <p:txBody>
                        <a:bodyPr/>
                        <a:lstStyle/>
                        <a:p>
                          <a:endParaRPr lang="en-US"/>
                        </a:p>
                      </p:txBody>
                    </p:sp>
                  </p:grpSp>
                  <p:sp>
                    <p:nvSpPr>
                      <p:cNvPr id="8245" name="Line 184"/>
                      <p:cNvSpPr>
                        <a:spLocks noChangeAspect="1" noChangeShapeType="1"/>
                      </p:cNvSpPr>
                      <p:nvPr/>
                    </p:nvSpPr>
                    <p:spPr bwMode="auto">
                      <a:xfrm>
                        <a:off x="3457" y="1222"/>
                        <a:ext cx="190" cy="0"/>
                      </a:xfrm>
                      <a:prstGeom prst="line">
                        <a:avLst/>
                      </a:prstGeom>
                      <a:noFill/>
                      <a:ln w="9525">
                        <a:solidFill>
                          <a:srgbClr val="000000"/>
                        </a:solidFill>
                        <a:round/>
                        <a:headEnd/>
                        <a:tailEnd/>
                      </a:ln>
                    </p:spPr>
                    <p:txBody>
                      <a:bodyPr/>
                      <a:lstStyle/>
                      <a:p>
                        <a:endParaRPr lang="en-US"/>
                      </a:p>
                    </p:txBody>
                  </p:sp>
                </p:grpSp>
                <p:sp>
                  <p:nvSpPr>
                    <p:cNvPr id="8243" name="Arc 185"/>
                    <p:cNvSpPr>
                      <a:spLocks noChangeAspect="1"/>
                    </p:cNvSpPr>
                    <p:nvPr/>
                  </p:nvSpPr>
                  <p:spPr bwMode="auto">
                    <a:xfrm>
                      <a:off x="3304" y="1065"/>
                      <a:ext cx="473" cy="190"/>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grpSp>
              <p:nvGrpSpPr>
                <p:cNvPr id="9" name="Group 186"/>
                <p:cNvGrpSpPr>
                  <a:grpSpLocks/>
                </p:cNvGrpSpPr>
                <p:nvPr/>
              </p:nvGrpSpPr>
              <p:grpSpPr bwMode="auto">
                <a:xfrm>
                  <a:off x="2832" y="1486"/>
                  <a:ext cx="1589" cy="2213"/>
                  <a:chOff x="2832" y="1486"/>
                  <a:chExt cx="1589" cy="2213"/>
                </a:xfrm>
              </p:grpSpPr>
              <p:sp>
                <p:nvSpPr>
                  <p:cNvPr id="8221" name="Line 187"/>
                  <p:cNvSpPr>
                    <a:spLocks noChangeAspect="1" noChangeShapeType="1"/>
                  </p:cNvSpPr>
                  <p:nvPr/>
                </p:nvSpPr>
                <p:spPr bwMode="auto">
                  <a:xfrm>
                    <a:off x="3588" y="2150"/>
                    <a:ext cx="0" cy="177"/>
                  </a:xfrm>
                  <a:prstGeom prst="line">
                    <a:avLst/>
                  </a:prstGeom>
                  <a:noFill/>
                  <a:ln w="9525">
                    <a:solidFill>
                      <a:srgbClr val="000000"/>
                    </a:solidFill>
                    <a:round/>
                    <a:headEnd/>
                    <a:tailEnd/>
                  </a:ln>
                </p:spPr>
                <p:txBody>
                  <a:bodyPr/>
                  <a:lstStyle/>
                  <a:p>
                    <a:endParaRPr lang="en-US"/>
                  </a:p>
                </p:txBody>
              </p:sp>
              <p:grpSp>
                <p:nvGrpSpPr>
                  <p:cNvPr id="10" name="Group 188"/>
                  <p:cNvGrpSpPr>
                    <a:grpSpLocks/>
                  </p:cNvGrpSpPr>
                  <p:nvPr/>
                </p:nvGrpSpPr>
                <p:grpSpPr bwMode="auto">
                  <a:xfrm>
                    <a:off x="2832" y="1486"/>
                    <a:ext cx="1589" cy="2213"/>
                    <a:chOff x="2832" y="1486"/>
                    <a:chExt cx="1589" cy="2213"/>
                  </a:xfrm>
                </p:grpSpPr>
                <p:sp>
                  <p:nvSpPr>
                    <p:cNvPr id="8223" name="Oval 189"/>
                    <p:cNvSpPr>
                      <a:spLocks noChangeAspect="1" noChangeArrowheads="1"/>
                    </p:cNvSpPr>
                    <p:nvPr/>
                  </p:nvSpPr>
                  <p:spPr bwMode="auto">
                    <a:xfrm>
                      <a:off x="3107" y="1772"/>
                      <a:ext cx="955" cy="890"/>
                    </a:xfrm>
                    <a:prstGeom prst="ellipse">
                      <a:avLst/>
                    </a:prstGeom>
                    <a:solidFill>
                      <a:srgbClr val="FFFFFF">
                        <a:alpha val="0"/>
                      </a:srgbClr>
                    </a:solidFill>
                    <a:ln w="19050">
                      <a:solidFill>
                        <a:srgbClr val="0000FF"/>
                      </a:solidFill>
                      <a:round/>
                      <a:headEnd/>
                      <a:tailEnd/>
                    </a:ln>
                  </p:spPr>
                  <p:txBody>
                    <a:bodyPr/>
                    <a:lstStyle/>
                    <a:p>
                      <a:endParaRPr lang="en-US"/>
                    </a:p>
                  </p:txBody>
                </p:sp>
                <p:grpSp>
                  <p:nvGrpSpPr>
                    <p:cNvPr id="11" name="Group 190"/>
                    <p:cNvGrpSpPr>
                      <a:grpSpLocks/>
                    </p:cNvGrpSpPr>
                    <p:nvPr/>
                  </p:nvGrpSpPr>
                  <p:grpSpPr bwMode="auto">
                    <a:xfrm>
                      <a:off x="2832" y="1486"/>
                      <a:ext cx="1589" cy="2213"/>
                      <a:chOff x="2832" y="1486"/>
                      <a:chExt cx="1589" cy="2213"/>
                    </a:xfrm>
                  </p:grpSpPr>
                  <p:grpSp>
                    <p:nvGrpSpPr>
                      <p:cNvPr id="12" name="Group 191"/>
                      <p:cNvGrpSpPr>
                        <a:grpSpLocks/>
                      </p:cNvGrpSpPr>
                      <p:nvPr/>
                    </p:nvGrpSpPr>
                    <p:grpSpPr bwMode="auto">
                      <a:xfrm>
                        <a:off x="2832" y="1486"/>
                        <a:ext cx="1533" cy="1479"/>
                        <a:chOff x="2832" y="1486"/>
                        <a:chExt cx="1533" cy="1479"/>
                      </a:xfrm>
                    </p:grpSpPr>
                    <p:grpSp>
                      <p:nvGrpSpPr>
                        <p:cNvPr id="13" name="Group 192"/>
                        <p:cNvGrpSpPr>
                          <a:grpSpLocks/>
                        </p:cNvGrpSpPr>
                        <p:nvPr/>
                      </p:nvGrpSpPr>
                      <p:grpSpPr bwMode="auto">
                        <a:xfrm>
                          <a:off x="2832" y="1486"/>
                          <a:ext cx="1533" cy="1479"/>
                          <a:chOff x="2832" y="1486"/>
                          <a:chExt cx="1533" cy="1479"/>
                        </a:xfrm>
                      </p:grpSpPr>
                      <p:sp>
                        <p:nvSpPr>
                          <p:cNvPr id="8236" name="Oval 193"/>
                          <p:cNvSpPr>
                            <a:spLocks noChangeAspect="1" noChangeArrowheads="1"/>
                          </p:cNvSpPr>
                          <p:nvPr/>
                        </p:nvSpPr>
                        <p:spPr bwMode="auto">
                          <a:xfrm>
                            <a:off x="2832" y="1486"/>
                            <a:ext cx="1533" cy="1479"/>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8237" name="Oval 194"/>
                          <p:cNvSpPr>
                            <a:spLocks noChangeAspect="1" noChangeArrowheads="1"/>
                          </p:cNvSpPr>
                          <p:nvPr/>
                        </p:nvSpPr>
                        <p:spPr bwMode="auto">
                          <a:xfrm>
                            <a:off x="2906" y="1570"/>
                            <a:ext cx="1349" cy="1305"/>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sp>
                        <p:nvSpPr>
                          <p:cNvPr id="8238" name="Oval 195"/>
                          <p:cNvSpPr>
                            <a:spLocks noChangeAspect="1" noChangeArrowheads="1"/>
                          </p:cNvSpPr>
                          <p:nvPr/>
                        </p:nvSpPr>
                        <p:spPr bwMode="auto">
                          <a:xfrm>
                            <a:off x="3173" y="1826"/>
                            <a:ext cx="817" cy="780"/>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sp>
                        <p:nvSpPr>
                          <p:cNvPr id="8239" name="Line 196"/>
                          <p:cNvSpPr>
                            <a:spLocks noChangeAspect="1" noChangeShapeType="1"/>
                          </p:cNvSpPr>
                          <p:nvPr/>
                        </p:nvSpPr>
                        <p:spPr bwMode="auto">
                          <a:xfrm>
                            <a:off x="3493" y="2242"/>
                            <a:ext cx="188" cy="0"/>
                          </a:xfrm>
                          <a:prstGeom prst="line">
                            <a:avLst/>
                          </a:prstGeom>
                          <a:noFill/>
                          <a:ln w="9525">
                            <a:solidFill>
                              <a:srgbClr val="000000"/>
                            </a:solidFill>
                            <a:round/>
                            <a:headEnd/>
                            <a:tailEnd/>
                          </a:ln>
                        </p:spPr>
                        <p:txBody>
                          <a:bodyPr/>
                          <a:lstStyle/>
                          <a:p>
                            <a:endParaRPr lang="en-US"/>
                          </a:p>
                        </p:txBody>
                      </p:sp>
                    </p:grpSp>
                    <p:sp>
                      <p:nvSpPr>
                        <p:cNvPr id="8235" name="Arc 197"/>
                        <p:cNvSpPr>
                          <a:spLocks noChangeAspect="1"/>
                        </p:cNvSpPr>
                        <p:nvPr/>
                      </p:nvSpPr>
                      <p:spPr bwMode="auto">
                        <a:xfrm flipV="1">
                          <a:off x="3363" y="2219"/>
                          <a:ext cx="468" cy="210"/>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4" name="Group 198"/>
                      <p:cNvGrpSpPr>
                        <a:grpSpLocks/>
                      </p:cNvGrpSpPr>
                      <p:nvPr/>
                    </p:nvGrpSpPr>
                    <p:grpSpPr bwMode="auto">
                      <a:xfrm>
                        <a:off x="3175" y="2463"/>
                        <a:ext cx="1246" cy="1236"/>
                        <a:chOff x="3175" y="2463"/>
                        <a:chExt cx="1246" cy="1236"/>
                      </a:xfrm>
                    </p:grpSpPr>
                    <p:grpSp>
                      <p:nvGrpSpPr>
                        <p:cNvPr id="15" name="Group 199"/>
                        <p:cNvGrpSpPr>
                          <a:grpSpLocks/>
                        </p:cNvGrpSpPr>
                        <p:nvPr/>
                      </p:nvGrpSpPr>
                      <p:grpSpPr bwMode="auto">
                        <a:xfrm>
                          <a:off x="3175" y="2463"/>
                          <a:ext cx="1246" cy="1236"/>
                          <a:chOff x="3175" y="2463"/>
                          <a:chExt cx="1246" cy="1236"/>
                        </a:xfrm>
                      </p:grpSpPr>
                      <p:sp>
                        <p:nvSpPr>
                          <p:cNvPr id="8229" name="Oval 200"/>
                          <p:cNvSpPr>
                            <a:spLocks noChangeAspect="1" noChangeArrowheads="1"/>
                          </p:cNvSpPr>
                          <p:nvPr/>
                        </p:nvSpPr>
                        <p:spPr bwMode="auto">
                          <a:xfrm>
                            <a:off x="3175" y="2463"/>
                            <a:ext cx="1246" cy="1236"/>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8230" name="Oval 201"/>
                          <p:cNvSpPr>
                            <a:spLocks noChangeAspect="1" noChangeArrowheads="1"/>
                          </p:cNvSpPr>
                          <p:nvPr/>
                        </p:nvSpPr>
                        <p:spPr bwMode="auto">
                          <a:xfrm>
                            <a:off x="3263" y="2578"/>
                            <a:ext cx="1073" cy="1010"/>
                          </a:xfrm>
                          <a:prstGeom prst="ellipse">
                            <a:avLst/>
                          </a:prstGeom>
                          <a:solidFill>
                            <a:srgbClr val="FFFFFF"/>
                          </a:solidFill>
                          <a:ln w="28575">
                            <a:solidFill>
                              <a:srgbClr val="FF00FF"/>
                            </a:solidFill>
                            <a:prstDash val="lgDashDot"/>
                            <a:round/>
                            <a:headEnd/>
                            <a:tailEnd/>
                          </a:ln>
                        </p:spPr>
                        <p:txBody>
                          <a:bodyPr/>
                          <a:lstStyle/>
                          <a:p>
                            <a:endParaRPr lang="en-US"/>
                          </a:p>
                        </p:txBody>
                      </p:sp>
                      <p:sp>
                        <p:nvSpPr>
                          <p:cNvPr id="8231" name="Line 202"/>
                          <p:cNvSpPr>
                            <a:spLocks noChangeAspect="1" noChangeShapeType="1"/>
                          </p:cNvSpPr>
                          <p:nvPr/>
                        </p:nvSpPr>
                        <p:spPr bwMode="auto">
                          <a:xfrm>
                            <a:off x="3801" y="3029"/>
                            <a:ext cx="0" cy="177"/>
                          </a:xfrm>
                          <a:prstGeom prst="line">
                            <a:avLst/>
                          </a:prstGeom>
                          <a:noFill/>
                          <a:ln w="9525">
                            <a:solidFill>
                              <a:srgbClr val="000000"/>
                            </a:solidFill>
                            <a:round/>
                            <a:headEnd/>
                            <a:tailEnd/>
                          </a:ln>
                        </p:spPr>
                        <p:txBody>
                          <a:bodyPr/>
                          <a:lstStyle/>
                          <a:p>
                            <a:endParaRPr lang="en-US"/>
                          </a:p>
                        </p:txBody>
                      </p:sp>
                      <p:sp>
                        <p:nvSpPr>
                          <p:cNvPr id="8232" name="Line 203"/>
                          <p:cNvSpPr>
                            <a:spLocks noChangeAspect="1" noChangeShapeType="1"/>
                          </p:cNvSpPr>
                          <p:nvPr/>
                        </p:nvSpPr>
                        <p:spPr bwMode="auto">
                          <a:xfrm>
                            <a:off x="3708" y="3120"/>
                            <a:ext cx="188" cy="0"/>
                          </a:xfrm>
                          <a:prstGeom prst="line">
                            <a:avLst/>
                          </a:prstGeom>
                          <a:noFill/>
                          <a:ln w="9525">
                            <a:solidFill>
                              <a:srgbClr val="000000"/>
                            </a:solidFill>
                            <a:round/>
                            <a:headEnd/>
                            <a:tailEnd/>
                          </a:ln>
                        </p:spPr>
                        <p:txBody>
                          <a:bodyPr/>
                          <a:lstStyle/>
                          <a:p>
                            <a:endParaRPr lang="en-US"/>
                          </a:p>
                        </p:txBody>
                      </p:sp>
                      <p:sp>
                        <p:nvSpPr>
                          <p:cNvPr id="8233" name="Arc 204"/>
                          <p:cNvSpPr>
                            <a:spLocks noChangeAspect="1"/>
                          </p:cNvSpPr>
                          <p:nvPr/>
                        </p:nvSpPr>
                        <p:spPr bwMode="auto">
                          <a:xfrm flipV="1">
                            <a:off x="3591" y="3332"/>
                            <a:ext cx="468" cy="188"/>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type="stealth" w="med" len="med"/>
                            <a:tailEnd/>
                          </a:ln>
                        </p:spPr>
                        <p:txBody>
                          <a:bodyPr/>
                          <a:lstStyle/>
                          <a:p>
                            <a:endParaRPr lang="en-US"/>
                          </a:p>
                        </p:txBody>
                      </p:sp>
                    </p:grpSp>
                    <p:sp>
                      <p:nvSpPr>
                        <p:cNvPr id="8228" name="Arc 205"/>
                        <p:cNvSpPr>
                          <a:spLocks noChangeAspect="1"/>
                        </p:cNvSpPr>
                        <p:nvPr/>
                      </p:nvSpPr>
                      <p:spPr bwMode="auto">
                        <a:xfrm flipV="1">
                          <a:off x="3388" y="2591"/>
                          <a:ext cx="469" cy="211"/>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grpSp>
            </p:grpSp>
          </p:grpSp>
        </p:grpSp>
      </p:grpSp>
      <p:sp>
        <p:nvSpPr>
          <p:cNvPr id="51406" name="Text Box 206"/>
          <p:cNvSpPr txBox="1">
            <a:spLocks noChangeArrowheads="1"/>
          </p:cNvSpPr>
          <p:nvPr/>
        </p:nvSpPr>
        <p:spPr bwMode="auto">
          <a:xfrm>
            <a:off x="1676400" y="3962400"/>
            <a:ext cx="1981200" cy="457200"/>
          </a:xfrm>
          <a:prstGeom prst="rect">
            <a:avLst/>
          </a:prstGeom>
          <a:noFill/>
          <a:ln w="9525" algn="ctr">
            <a:noFill/>
            <a:miter lim="800000"/>
            <a:headEnd/>
            <a:tailEnd/>
          </a:ln>
        </p:spPr>
        <p:txBody>
          <a:bodyPr>
            <a:spAutoFit/>
          </a:bodyPr>
          <a:lstStyle/>
          <a:p>
            <a:r>
              <a:rPr lang="en-US" sz="2400"/>
              <a:t>but T</a:t>
            </a:r>
            <a:r>
              <a:rPr lang="en-US" sz="2200" baseline="-25000"/>
              <a:t>B</a:t>
            </a:r>
            <a:r>
              <a:rPr lang="en-US" sz="2400"/>
              <a:t> </a:t>
            </a:r>
            <a:r>
              <a:rPr lang="en-US" sz="2400">
                <a:sym typeface="Symbol" pitchFamily="18" charset="2"/>
              </a:rPr>
              <a:t></a:t>
            </a:r>
            <a:r>
              <a:rPr lang="en-US" sz="2400"/>
              <a:t>T</a:t>
            </a:r>
            <a:r>
              <a:rPr lang="en-US" sz="2200" b="1" baseline="-25000"/>
              <a:t>C</a:t>
            </a:r>
          </a:p>
        </p:txBody>
      </p:sp>
    </p:spTree>
    <p:extLst>
      <p:ext uri="{BB962C8B-B14F-4D97-AF65-F5344CB8AC3E}">
        <p14:creationId xmlns:p14="http://schemas.microsoft.com/office/powerpoint/2010/main" val="14430667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9223" name="Slide Number Placeholder 5"/>
          <p:cNvSpPr>
            <a:spLocks noGrp="1"/>
          </p:cNvSpPr>
          <p:nvPr>
            <p:ph type="sldNum" sz="quarter" idx="12"/>
          </p:nvPr>
        </p:nvSpPr>
        <p:spPr>
          <a:noFill/>
        </p:spPr>
        <p:txBody>
          <a:bodyPr/>
          <a:lstStyle/>
          <a:p>
            <a:fld id="{AFE7DCDF-2786-43B3-8697-7C8D0CACE498}" type="slidenum">
              <a:rPr lang="en-US" smtClean="0"/>
              <a:pPr/>
              <a:t>159</a:t>
            </a:fld>
            <a:endParaRPr lang="en-US"/>
          </a:p>
        </p:txBody>
      </p:sp>
      <p:sp>
        <p:nvSpPr>
          <p:cNvPr id="9224" name="Rectangle 45"/>
          <p:cNvSpPr>
            <a:spLocks noChangeArrowheads="1"/>
          </p:cNvSpPr>
          <p:nvPr/>
        </p:nvSpPr>
        <p:spPr bwMode="auto">
          <a:xfrm>
            <a:off x="228600" y="228600"/>
            <a:ext cx="6357938" cy="457200"/>
          </a:xfrm>
          <a:prstGeom prst="rect">
            <a:avLst/>
          </a:prstGeom>
          <a:noFill/>
          <a:ln w="9525">
            <a:noFill/>
            <a:miter lim="800000"/>
            <a:headEnd/>
            <a:tailEnd/>
          </a:ln>
        </p:spPr>
        <p:txBody>
          <a:bodyPr wrap="none" anchor="ctr">
            <a:spAutoFit/>
          </a:bodyPr>
          <a:lstStyle/>
          <a:p>
            <a:pPr algn="just">
              <a:spcBef>
                <a:spcPct val="0"/>
              </a:spcBef>
            </a:pPr>
            <a:r>
              <a:rPr lang="en-US" sz="2400"/>
              <a:t>Velocity ratio between driving and driven gear</a:t>
            </a:r>
          </a:p>
        </p:txBody>
      </p:sp>
      <p:sp>
        <p:nvSpPr>
          <p:cNvPr id="9225" name="Rectangle 48"/>
          <p:cNvSpPr>
            <a:spLocks noChangeArrowheads="1"/>
          </p:cNvSpPr>
          <p:nvPr/>
        </p:nvSpPr>
        <p:spPr bwMode="auto">
          <a:xfrm>
            <a:off x="0" y="2844800"/>
            <a:ext cx="9144000" cy="0"/>
          </a:xfrm>
          <a:prstGeom prst="rect">
            <a:avLst/>
          </a:prstGeom>
          <a:noFill/>
          <a:ln w="9525">
            <a:noFill/>
            <a:miter lim="800000"/>
            <a:headEnd/>
            <a:tailEnd/>
          </a:ln>
        </p:spPr>
        <p:txBody>
          <a:bodyPr wrap="none" anchor="ctr">
            <a:spAutoFit/>
          </a:bodyPr>
          <a:lstStyle/>
          <a:p>
            <a:endParaRPr lang="en-US"/>
          </a:p>
        </p:txBody>
      </p:sp>
      <p:grpSp>
        <p:nvGrpSpPr>
          <p:cNvPr id="2" name="Group 61"/>
          <p:cNvGrpSpPr>
            <a:grpSpLocks/>
          </p:cNvGrpSpPr>
          <p:nvPr/>
        </p:nvGrpSpPr>
        <p:grpSpPr bwMode="auto">
          <a:xfrm>
            <a:off x="762000" y="1600200"/>
            <a:ext cx="2697163" cy="1025525"/>
            <a:chOff x="336" y="768"/>
            <a:chExt cx="1699" cy="646"/>
          </a:xfrm>
        </p:grpSpPr>
        <p:graphicFrame>
          <p:nvGraphicFramePr>
            <p:cNvPr id="9220" name="Object 47"/>
            <p:cNvGraphicFramePr>
              <a:graphicFrameLocks noChangeAspect="1"/>
            </p:cNvGraphicFramePr>
            <p:nvPr/>
          </p:nvGraphicFramePr>
          <p:xfrm>
            <a:off x="480" y="768"/>
            <a:ext cx="983" cy="616"/>
          </p:xfrm>
          <a:graphic>
            <a:graphicData uri="http://schemas.openxmlformats.org/presentationml/2006/ole">
              <mc:AlternateContent xmlns:mc="http://schemas.openxmlformats.org/markup-compatibility/2006">
                <mc:Choice xmlns:v="urn:schemas-microsoft-com:vml" Requires="v">
                  <p:oleObj spid="_x0000_s27886" r:id="rId4" imgW="710891" imgH="444307" progId="Equation.3">
                    <p:embed/>
                  </p:oleObj>
                </mc:Choice>
                <mc:Fallback>
                  <p:oleObj r:id="rId4" imgW="710891" imgH="444307" progId="Equation.3">
                    <p:embed/>
                    <p:pic>
                      <p:nvPicPr>
                        <p:cNvPr id="9220"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768"/>
                          <a:ext cx="983"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76" name="Rectangle 49"/>
            <p:cNvSpPr>
              <a:spLocks noChangeArrowheads="1"/>
            </p:cNvSpPr>
            <p:nvPr/>
          </p:nvSpPr>
          <p:spPr bwMode="auto">
            <a:xfrm>
              <a:off x="1390" y="812"/>
              <a:ext cx="285" cy="365"/>
            </a:xfrm>
            <a:prstGeom prst="rect">
              <a:avLst/>
            </a:prstGeom>
            <a:noFill/>
            <a:ln w="9525">
              <a:noFill/>
              <a:miter lim="800000"/>
              <a:headEnd/>
              <a:tailEnd/>
            </a:ln>
          </p:spPr>
          <p:txBody>
            <a:bodyPr wrap="none" anchor="ctr">
              <a:spAutoFit/>
            </a:bodyPr>
            <a:lstStyle/>
            <a:p>
              <a:pPr>
                <a:spcBef>
                  <a:spcPct val="0"/>
                </a:spcBef>
              </a:pPr>
              <a:r>
                <a:rPr lang="en-US" sz="1200">
                  <a:cs typeface="Times New Roman" pitchFamily="18" charset="0"/>
                </a:rPr>
                <a:t> </a:t>
              </a:r>
              <a:r>
                <a:rPr lang="en-US" sz="3200">
                  <a:cs typeface="Times New Roman" pitchFamily="18" charset="0"/>
                </a:rPr>
                <a:t>. </a:t>
              </a:r>
              <a:endParaRPr lang="en-US" sz="3200"/>
            </a:p>
          </p:txBody>
        </p:sp>
        <p:graphicFrame>
          <p:nvGraphicFramePr>
            <p:cNvPr id="9221" name="Object 46"/>
            <p:cNvGraphicFramePr>
              <a:graphicFrameLocks noChangeAspect="1"/>
            </p:cNvGraphicFramePr>
            <p:nvPr/>
          </p:nvGraphicFramePr>
          <p:xfrm>
            <a:off x="1524" y="798"/>
            <a:ext cx="511" cy="616"/>
          </p:xfrm>
          <a:graphic>
            <a:graphicData uri="http://schemas.openxmlformats.org/presentationml/2006/ole">
              <mc:AlternateContent xmlns:mc="http://schemas.openxmlformats.org/markup-compatibility/2006">
                <mc:Choice xmlns:v="urn:schemas-microsoft-com:vml" Requires="v">
                  <p:oleObj spid="_x0000_s27887" r:id="rId6" imgW="368140" imgH="444307" progId="Equation.3">
                    <p:embed/>
                  </p:oleObj>
                </mc:Choice>
                <mc:Fallback>
                  <p:oleObj r:id="rId6" imgW="368140" imgH="444307" progId="Equation.3">
                    <p:embed/>
                    <p:pic>
                      <p:nvPicPr>
                        <p:cNvPr id="9221" name="Object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 y="798"/>
                          <a:ext cx="511"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77" name="Rectangle 50"/>
            <p:cNvSpPr>
              <a:spLocks noChangeArrowheads="1"/>
            </p:cNvSpPr>
            <p:nvPr/>
          </p:nvSpPr>
          <p:spPr bwMode="auto">
            <a:xfrm>
              <a:off x="336" y="912"/>
              <a:ext cx="281" cy="288"/>
            </a:xfrm>
            <a:prstGeom prst="rect">
              <a:avLst/>
            </a:prstGeom>
            <a:noFill/>
            <a:ln w="9525">
              <a:noFill/>
              <a:miter lim="800000"/>
              <a:headEnd/>
              <a:tailEnd/>
            </a:ln>
          </p:spPr>
          <p:txBody>
            <a:bodyPr wrap="none" anchor="ctr">
              <a:spAutoFit/>
            </a:bodyPr>
            <a:lstStyle/>
            <a:p>
              <a:pPr>
                <a:spcBef>
                  <a:spcPct val="0"/>
                </a:spcBef>
              </a:pPr>
              <a:r>
                <a:rPr lang="en-US" sz="2400"/>
                <a:t>= </a:t>
              </a:r>
            </a:p>
          </p:txBody>
        </p:sp>
      </p:grpSp>
      <p:sp>
        <p:nvSpPr>
          <p:cNvPr id="52275" name="Rectangle 51"/>
          <p:cNvSpPr>
            <a:spLocks noChangeArrowheads="1"/>
          </p:cNvSpPr>
          <p:nvPr/>
        </p:nvSpPr>
        <p:spPr bwMode="auto">
          <a:xfrm>
            <a:off x="228600" y="3276600"/>
            <a:ext cx="4240213" cy="457200"/>
          </a:xfrm>
          <a:prstGeom prst="rect">
            <a:avLst/>
          </a:prstGeom>
          <a:noFill/>
          <a:ln w="9525">
            <a:noFill/>
            <a:miter lim="800000"/>
            <a:headEnd/>
            <a:tailEnd/>
          </a:ln>
        </p:spPr>
        <p:txBody>
          <a:bodyPr anchor="ctr">
            <a:spAutoFit/>
          </a:bodyPr>
          <a:lstStyle/>
          <a:p>
            <a:pPr algn="ctr">
              <a:spcBef>
                <a:spcPct val="0"/>
              </a:spcBef>
            </a:pPr>
            <a:r>
              <a:rPr lang="en-US" sz="2400"/>
              <a:t>Substituting from (1) and (2)</a:t>
            </a:r>
          </a:p>
        </p:txBody>
      </p:sp>
      <p:sp>
        <p:nvSpPr>
          <p:cNvPr id="9228" name="Rectangle 53"/>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en-US"/>
          </a:p>
        </p:txBody>
      </p:sp>
      <p:sp>
        <p:nvSpPr>
          <p:cNvPr id="9229" name="Rectangle 55"/>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en-US"/>
          </a:p>
        </p:txBody>
      </p:sp>
      <p:grpSp>
        <p:nvGrpSpPr>
          <p:cNvPr id="3" name="Group 60"/>
          <p:cNvGrpSpPr>
            <a:grpSpLocks/>
          </p:cNvGrpSpPr>
          <p:nvPr/>
        </p:nvGrpSpPr>
        <p:grpSpPr bwMode="auto">
          <a:xfrm>
            <a:off x="228600" y="4495800"/>
            <a:ext cx="4495800" cy="1066800"/>
            <a:chOff x="0" y="2784"/>
            <a:chExt cx="2832" cy="672"/>
          </a:xfrm>
        </p:grpSpPr>
        <p:sp>
          <p:nvSpPr>
            <p:cNvPr id="9272" name="Rectangle 59"/>
            <p:cNvSpPr>
              <a:spLocks noChangeArrowheads="1"/>
            </p:cNvSpPr>
            <p:nvPr/>
          </p:nvSpPr>
          <p:spPr bwMode="auto">
            <a:xfrm>
              <a:off x="0" y="2832"/>
              <a:ext cx="2832" cy="624"/>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4" name="Group 58"/>
            <p:cNvGrpSpPr>
              <a:grpSpLocks/>
            </p:cNvGrpSpPr>
            <p:nvPr/>
          </p:nvGrpSpPr>
          <p:grpSpPr bwMode="auto">
            <a:xfrm>
              <a:off x="0" y="2784"/>
              <a:ext cx="2737" cy="616"/>
              <a:chOff x="0" y="2784"/>
              <a:chExt cx="2737" cy="616"/>
            </a:xfrm>
          </p:grpSpPr>
          <p:graphicFrame>
            <p:nvGraphicFramePr>
              <p:cNvPr id="9218" name="Object 52"/>
              <p:cNvGraphicFramePr>
                <a:graphicFrameLocks noChangeAspect="1"/>
              </p:cNvGraphicFramePr>
              <p:nvPr/>
            </p:nvGraphicFramePr>
            <p:xfrm>
              <a:off x="1344" y="2784"/>
              <a:ext cx="904" cy="616"/>
            </p:xfrm>
            <a:graphic>
              <a:graphicData uri="http://schemas.openxmlformats.org/presentationml/2006/ole">
                <mc:AlternateContent xmlns:mc="http://schemas.openxmlformats.org/markup-compatibility/2006">
                  <mc:Choice xmlns:v="urn:schemas-microsoft-com:vml" Requires="v">
                    <p:oleObj spid="_x0000_s27888" r:id="rId8" imgW="660113" imgH="444307" progId="Equation.3">
                      <p:embed/>
                    </p:oleObj>
                  </mc:Choice>
                  <mc:Fallback>
                    <p:oleObj r:id="rId8" imgW="660113" imgH="444307" progId="Equation.3">
                      <p:embed/>
                      <p:pic>
                        <p:nvPicPr>
                          <p:cNvPr id="9218" name="Object 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4" y="2784"/>
                            <a:ext cx="904"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54"/>
              <p:cNvGraphicFramePr>
                <a:graphicFrameLocks noChangeAspect="1"/>
              </p:cNvGraphicFramePr>
              <p:nvPr/>
            </p:nvGraphicFramePr>
            <p:xfrm>
              <a:off x="2304" y="2784"/>
              <a:ext cx="433" cy="616"/>
            </p:xfrm>
            <a:graphic>
              <a:graphicData uri="http://schemas.openxmlformats.org/presentationml/2006/ole">
                <mc:AlternateContent xmlns:mc="http://schemas.openxmlformats.org/markup-compatibility/2006">
                  <mc:Choice xmlns:v="urn:schemas-microsoft-com:vml" Requires="v">
                    <p:oleObj spid="_x0000_s27889" r:id="rId10" imgW="317225" imgH="444114" progId="Equation.3">
                      <p:embed/>
                    </p:oleObj>
                  </mc:Choice>
                  <mc:Fallback>
                    <p:oleObj r:id="rId10" imgW="317225" imgH="444114" progId="Equation.3">
                      <p:embed/>
                      <p:pic>
                        <p:nvPicPr>
                          <p:cNvPr id="9219" name="Object 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4" y="2784"/>
                            <a:ext cx="433" cy="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74" name="Rectangle 56"/>
              <p:cNvSpPr>
                <a:spLocks noChangeArrowheads="1"/>
              </p:cNvSpPr>
              <p:nvPr/>
            </p:nvSpPr>
            <p:spPr bwMode="auto">
              <a:xfrm>
                <a:off x="0" y="2928"/>
                <a:ext cx="1539" cy="288"/>
              </a:xfrm>
              <a:prstGeom prst="rect">
                <a:avLst/>
              </a:prstGeom>
              <a:noFill/>
              <a:ln w="9525">
                <a:noFill/>
                <a:miter lim="800000"/>
                <a:headEnd/>
                <a:tailEnd/>
              </a:ln>
            </p:spPr>
            <p:txBody>
              <a:bodyPr wrap="none" anchor="ctr">
                <a:spAutoFit/>
              </a:bodyPr>
              <a:lstStyle/>
              <a:p>
                <a:pPr>
                  <a:spcBef>
                    <a:spcPct val="0"/>
                  </a:spcBef>
                </a:pPr>
                <a:r>
                  <a:rPr lang="en-US" sz="2400" b="1"/>
                  <a:t>Velocity ratio =</a:t>
                </a:r>
                <a:r>
                  <a:rPr lang="en-US" sz="2400"/>
                  <a:t> </a:t>
                </a:r>
              </a:p>
            </p:txBody>
          </p:sp>
          <p:sp>
            <p:nvSpPr>
              <p:cNvPr id="9275" name="Rectangle 57"/>
              <p:cNvSpPr>
                <a:spLocks noChangeArrowheads="1"/>
              </p:cNvSpPr>
              <p:nvPr/>
            </p:nvSpPr>
            <p:spPr bwMode="auto">
              <a:xfrm>
                <a:off x="2236" y="2890"/>
                <a:ext cx="222" cy="288"/>
              </a:xfrm>
              <a:prstGeom prst="rect">
                <a:avLst/>
              </a:prstGeom>
              <a:noFill/>
              <a:ln w="9525">
                <a:noFill/>
                <a:miter lim="800000"/>
                <a:headEnd/>
                <a:tailEnd/>
              </a:ln>
            </p:spPr>
            <p:txBody>
              <a:bodyPr wrap="none" anchor="ctr">
                <a:spAutoFit/>
              </a:bodyPr>
              <a:lstStyle/>
              <a:p>
                <a:pPr>
                  <a:spcBef>
                    <a:spcPct val="0"/>
                  </a:spcBef>
                </a:pPr>
                <a:r>
                  <a:rPr lang="en-US" sz="2400" b="1"/>
                  <a:t>.</a:t>
                </a:r>
                <a:r>
                  <a:rPr lang="en-US" sz="2400"/>
                  <a:t> </a:t>
                </a:r>
              </a:p>
            </p:txBody>
          </p:sp>
        </p:grpSp>
      </p:grpSp>
      <p:grpSp>
        <p:nvGrpSpPr>
          <p:cNvPr id="5" name="Group 62"/>
          <p:cNvGrpSpPr>
            <a:grpSpLocks/>
          </p:cNvGrpSpPr>
          <p:nvPr/>
        </p:nvGrpSpPr>
        <p:grpSpPr bwMode="auto">
          <a:xfrm>
            <a:off x="4572000" y="873125"/>
            <a:ext cx="4376738" cy="5299075"/>
            <a:chOff x="2880" y="816"/>
            <a:chExt cx="2757" cy="3338"/>
          </a:xfrm>
        </p:grpSpPr>
        <p:sp>
          <p:nvSpPr>
            <p:cNvPr id="9232" name="Text Box 63"/>
            <p:cNvSpPr txBox="1">
              <a:spLocks noChangeArrowheads="1"/>
            </p:cNvSpPr>
            <p:nvPr/>
          </p:nvSpPr>
          <p:spPr bwMode="auto">
            <a:xfrm>
              <a:off x="4731" y="2160"/>
              <a:ext cx="789" cy="258"/>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C</a:t>
              </a:r>
              <a:endParaRPr lang="en-US" sz="2400"/>
            </a:p>
          </p:txBody>
        </p:sp>
        <p:grpSp>
          <p:nvGrpSpPr>
            <p:cNvPr id="6" name="Group 64"/>
            <p:cNvGrpSpPr>
              <a:grpSpLocks/>
            </p:cNvGrpSpPr>
            <p:nvPr/>
          </p:nvGrpSpPr>
          <p:grpSpPr bwMode="auto">
            <a:xfrm>
              <a:off x="2880" y="816"/>
              <a:ext cx="2757" cy="3338"/>
              <a:chOff x="2832" y="816"/>
              <a:chExt cx="2757" cy="3338"/>
            </a:xfrm>
          </p:grpSpPr>
          <p:sp>
            <p:nvSpPr>
              <p:cNvPr id="9234" name="Freeform 65"/>
              <p:cNvSpPr>
                <a:spLocks/>
              </p:cNvSpPr>
              <p:nvPr/>
            </p:nvSpPr>
            <p:spPr bwMode="auto">
              <a:xfrm>
                <a:off x="3984" y="1152"/>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9235" name="Text Box 66"/>
              <p:cNvSpPr txBox="1">
                <a:spLocks noChangeArrowheads="1"/>
              </p:cNvSpPr>
              <p:nvPr/>
            </p:nvSpPr>
            <p:spPr bwMode="auto">
              <a:xfrm>
                <a:off x="4396" y="1076"/>
                <a:ext cx="845" cy="24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a:t>
                </a:r>
                <a:r>
                  <a:rPr lang="en-US" sz="2400">
                    <a:latin typeface="Tunga" pitchFamily="2"/>
                    <a:ea typeface="Tunga" pitchFamily="2"/>
                    <a:cs typeface="Tunga" pitchFamily="2"/>
                  </a:rPr>
                  <a:t> </a:t>
                </a:r>
                <a:r>
                  <a:rPr lang="en-US" sz="2400">
                    <a:ea typeface="Tunga" pitchFamily="2"/>
                    <a:cs typeface="Tunga" pitchFamily="2"/>
                  </a:rPr>
                  <a:t>A</a:t>
                </a:r>
                <a:endParaRPr lang="en-US" sz="2400"/>
              </a:p>
            </p:txBody>
          </p:sp>
          <p:sp>
            <p:nvSpPr>
              <p:cNvPr id="9236" name="Freeform 67"/>
              <p:cNvSpPr>
                <a:spLocks/>
              </p:cNvSpPr>
              <p:nvPr/>
            </p:nvSpPr>
            <p:spPr bwMode="auto">
              <a:xfrm>
                <a:off x="4272" y="1824"/>
                <a:ext cx="365" cy="96"/>
              </a:xfrm>
              <a:custGeom>
                <a:avLst/>
                <a:gdLst>
                  <a:gd name="T0" fmla="*/ 0 w 1554"/>
                  <a:gd name="T1" fmla="*/ 2 h 361"/>
                  <a:gd name="T2" fmla="*/ 2 w 1554"/>
                  <a:gd name="T3" fmla="*/ 2 h 361"/>
                  <a:gd name="T4" fmla="*/ 4 w 1554"/>
                  <a:gd name="T5" fmla="*/ 0 h 361"/>
                  <a:gd name="T6" fmla="*/ 5 w 1554"/>
                  <a:gd name="T7" fmla="*/ 0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9237" name="Text Box 68"/>
              <p:cNvSpPr txBox="1">
                <a:spLocks noChangeArrowheads="1"/>
              </p:cNvSpPr>
              <p:nvPr/>
            </p:nvSpPr>
            <p:spPr bwMode="auto">
              <a:xfrm>
                <a:off x="4652" y="1776"/>
                <a:ext cx="821" cy="264"/>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B</a:t>
                </a:r>
                <a:endParaRPr lang="en-US" sz="2400"/>
              </a:p>
            </p:txBody>
          </p:sp>
          <p:sp>
            <p:nvSpPr>
              <p:cNvPr id="9238" name="Freeform 69"/>
              <p:cNvSpPr>
                <a:spLocks/>
              </p:cNvSpPr>
              <p:nvPr/>
            </p:nvSpPr>
            <p:spPr bwMode="auto">
              <a:xfrm>
                <a:off x="4064" y="2208"/>
                <a:ext cx="640" cy="96"/>
              </a:xfrm>
              <a:custGeom>
                <a:avLst/>
                <a:gdLst>
                  <a:gd name="T0" fmla="*/ 0 w 1554"/>
                  <a:gd name="T1" fmla="*/ 2 h 361"/>
                  <a:gd name="T2" fmla="*/ 19 w 1554"/>
                  <a:gd name="T3" fmla="*/ 2 h 361"/>
                  <a:gd name="T4" fmla="*/ 35 w 1554"/>
                  <a:gd name="T5" fmla="*/ 0 h 361"/>
                  <a:gd name="T6" fmla="*/ 45 w 1554"/>
                  <a:gd name="T7" fmla="*/ 0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9239" name="Freeform 70"/>
              <p:cNvSpPr>
                <a:spLocks/>
              </p:cNvSpPr>
              <p:nvPr/>
            </p:nvSpPr>
            <p:spPr bwMode="auto">
              <a:xfrm>
                <a:off x="4416" y="2880"/>
                <a:ext cx="392" cy="144"/>
              </a:xfrm>
              <a:custGeom>
                <a:avLst/>
                <a:gdLst>
                  <a:gd name="T0" fmla="*/ 0 w 1554"/>
                  <a:gd name="T1" fmla="*/ 9 h 361"/>
                  <a:gd name="T2" fmla="*/ 3 w 1554"/>
                  <a:gd name="T3" fmla="*/ 8 h 361"/>
                  <a:gd name="T4" fmla="*/ 5 w 1554"/>
                  <a:gd name="T5" fmla="*/ 1 h 361"/>
                  <a:gd name="T6" fmla="*/ 6 w 1554"/>
                  <a:gd name="T7" fmla="*/ 1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9240" name="Text Box 71"/>
              <p:cNvSpPr txBox="1">
                <a:spLocks noChangeArrowheads="1"/>
              </p:cNvSpPr>
              <p:nvPr/>
            </p:nvSpPr>
            <p:spPr bwMode="auto">
              <a:xfrm>
                <a:off x="4792" y="2784"/>
                <a:ext cx="797" cy="281"/>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D</a:t>
                </a:r>
                <a:endParaRPr lang="en-US" sz="2400"/>
              </a:p>
            </p:txBody>
          </p:sp>
          <p:sp>
            <p:nvSpPr>
              <p:cNvPr id="9241" name="Text Box 72"/>
              <p:cNvSpPr txBox="1">
                <a:spLocks noChangeArrowheads="1"/>
              </p:cNvSpPr>
              <p:nvPr/>
            </p:nvSpPr>
            <p:spPr bwMode="auto">
              <a:xfrm>
                <a:off x="3120" y="3792"/>
                <a:ext cx="1968" cy="362"/>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Compound gear train</a:t>
                </a:r>
                <a:endParaRPr lang="en-US" sz="2400"/>
              </a:p>
            </p:txBody>
          </p:sp>
          <p:grpSp>
            <p:nvGrpSpPr>
              <p:cNvPr id="7" name="Group 73"/>
              <p:cNvGrpSpPr>
                <a:grpSpLocks/>
              </p:cNvGrpSpPr>
              <p:nvPr/>
            </p:nvGrpSpPr>
            <p:grpSpPr bwMode="auto">
              <a:xfrm>
                <a:off x="2832" y="816"/>
                <a:ext cx="1589" cy="2883"/>
                <a:chOff x="2832" y="816"/>
                <a:chExt cx="1589" cy="2883"/>
              </a:xfrm>
            </p:grpSpPr>
            <p:grpSp>
              <p:nvGrpSpPr>
                <p:cNvPr id="8" name="Group 74"/>
                <p:cNvGrpSpPr>
                  <a:grpSpLocks/>
                </p:cNvGrpSpPr>
                <p:nvPr/>
              </p:nvGrpSpPr>
              <p:grpSpPr bwMode="auto">
                <a:xfrm>
                  <a:off x="3135" y="816"/>
                  <a:ext cx="835" cy="800"/>
                  <a:chOff x="3135" y="816"/>
                  <a:chExt cx="835" cy="800"/>
                </a:xfrm>
              </p:grpSpPr>
              <p:sp>
                <p:nvSpPr>
                  <p:cNvPr id="9264" name="Oval 75"/>
                  <p:cNvSpPr>
                    <a:spLocks noChangeAspect="1" noChangeArrowheads="1"/>
                  </p:cNvSpPr>
                  <p:nvPr/>
                </p:nvSpPr>
                <p:spPr bwMode="auto">
                  <a:xfrm>
                    <a:off x="3189" y="862"/>
                    <a:ext cx="735" cy="708"/>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9" name="Group 76"/>
                  <p:cNvGrpSpPr>
                    <a:grpSpLocks/>
                  </p:cNvGrpSpPr>
                  <p:nvPr/>
                </p:nvGrpSpPr>
                <p:grpSpPr bwMode="auto">
                  <a:xfrm>
                    <a:off x="3135" y="816"/>
                    <a:ext cx="835" cy="800"/>
                    <a:chOff x="3135" y="816"/>
                    <a:chExt cx="835" cy="800"/>
                  </a:xfrm>
                </p:grpSpPr>
                <p:grpSp>
                  <p:nvGrpSpPr>
                    <p:cNvPr id="10" name="Group 77"/>
                    <p:cNvGrpSpPr>
                      <a:grpSpLocks/>
                    </p:cNvGrpSpPr>
                    <p:nvPr/>
                  </p:nvGrpSpPr>
                  <p:grpSpPr bwMode="auto">
                    <a:xfrm>
                      <a:off x="3135" y="816"/>
                      <a:ext cx="835" cy="800"/>
                      <a:chOff x="3135" y="816"/>
                      <a:chExt cx="835" cy="800"/>
                    </a:xfrm>
                  </p:grpSpPr>
                  <p:grpSp>
                    <p:nvGrpSpPr>
                      <p:cNvPr id="11" name="Group 78"/>
                      <p:cNvGrpSpPr>
                        <a:grpSpLocks/>
                      </p:cNvGrpSpPr>
                      <p:nvPr/>
                    </p:nvGrpSpPr>
                    <p:grpSpPr bwMode="auto">
                      <a:xfrm>
                        <a:off x="3135" y="816"/>
                        <a:ext cx="835" cy="800"/>
                        <a:chOff x="3135" y="816"/>
                        <a:chExt cx="835" cy="800"/>
                      </a:xfrm>
                    </p:grpSpPr>
                    <p:sp>
                      <p:nvSpPr>
                        <p:cNvPr id="9270" name="Oval 79"/>
                        <p:cNvSpPr>
                          <a:spLocks noChangeAspect="1" noChangeArrowheads="1"/>
                        </p:cNvSpPr>
                        <p:nvPr/>
                      </p:nvSpPr>
                      <p:spPr bwMode="auto">
                        <a:xfrm>
                          <a:off x="3135" y="816"/>
                          <a:ext cx="835" cy="800"/>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9271" name="Line 80"/>
                        <p:cNvSpPr>
                          <a:spLocks noChangeAspect="1" noChangeShapeType="1"/>
                        </p:cNvSpPr>
                        <p:nvPr/>
                      </p:nvSpPr>
                      <p:spPr bwMode="auto">
                        <a:xfrm>
                          <a:off x="3552" y="1131"/>
                          <a:ext cx="0" cy="177"/>
                        </a:xfrm>
                        <a:prstGeom prst="line">
                          <a:avLst/>
                        </a:prstGeom>
                        <a:noFill/>
                        <a:ln w="9525">
                          <a:solidFill>
                            <a:srgbClr val="000000"/>
                          </a:solidFill>
                          <a:round/>
                          <a:headEnd/>
                          <a:tailEnd/>
                        </a:ln>
                      </p:spPr>
                      <p:txBody>
                        <a:bodyPr/>
                        <a:lstStyle/>
                        <a:p>
                          <a:endParaRPr lang="en-US"/>
                        </a:p>
                      </p:txBody>
                    </p:sp>
                  </p:grpSp>
                  <p:sp>
                    <p:nvSpPr>
                      <p:cNvPr id="9269" name="Line 81"/>
                      <p:cNvSpPr>
                        <a:spLocks noChangeAspect="1" noChangeShapeType="1"/>
                      </p:cNvSpPr>
                      <p:nvPr/>
                    </p:nvSpPr>
                    <p:spPr bwMode="auto">
                      <a:xfrm>
                        <a:off x="3457" y="1222"/>
                        <a:ext cx="190" cy="0"/>
                      </a:xfrm>
                      <a:prstGeom prst="line">
                        <a:avLst/>
                      </a:prstGeom>
                      <a:noFill/>
                      <a:ln w="9525">
                        <a:solidFill>
                          <a:srgbClr val="000000"/>
                        </a:solidFill>
                        <a:round/>
                        <a:headEnd/>
                        <a:tailEnd/>
                      </a:ln>
                    </p:spPr>
                    <p:txBody>
                      <a:bodyPr/>
                      <a:lstStyle/>
                      <a:p>
                        <a:endParaRPr lang="en-US"/>
                      </a:p>
                    </p:txBody>
                  </p:sp>
                </p:grpSp>
                <p:sp>
                  <p:nvSpPr>
                    <p:cNvPr id="9267" name="Arc 82"/>
                    <p:cNvSpPr>
                      <a:spLocks noChangeAspect="1"/>
                    </p:cNvSpPr>
                    <p:nvPr/>
                  </p:nvSpPr>
                  <p:spPr bwMode="auto">
                    <a:xfrm>
                      <a:off x="3304" y="1065"/>
                      <a:ext cx="473" cy="190"/>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grpSp>
              <p:nvGrpSpPr>
                <p:cNvPr id="12" name="Group 83"/>
                <p:cNvGrpSpPr>
                  <a:grpSpLocks/>
                </p:cNvGrpSpPr>
                <p:nvPr/>
              </p:nvGrpSpPr>
              <p:grpSpPr bwMode="auto">
                <a:xfrm>
                  <a:off x="2832" y="1486"/>
                  <a:ext cx="1589" cy="2213"/>
                  <a:chOff x="2832" y="1486"/>
                  <a:chExt cx="1589" cy="2213"/>
                </a:xfrm>
              </p:grpSpPr>
              <p:sp>
                <p:nvSpPr>
                  <p:cNvPr id="9245" name="Line 84"/>
                  <p:cNvSpPr>
                    <a:spLocks noChangeAspect="1" noChangeShapeType="1"/>
                  </p:cNvSpPr>
                  <p:nvPr/>
                </p:nvSpPr>
                <p:spPr bwMode="auto">
                  <a:xfrm>
                    <a:off x="3588" y="2150"/>
                    <a:ext cx="0" cy="177"/>
                  </a:xfrm>
                  <a:prstGeom prst="line">
                    <a:avLst/>
                  </a:prstGeom>
                  <a:noFill/>
                  <a:ln w="9525">
                    <a:solidFill>
                      <a:srgbClr val="000000"/>
                    </a:solidFill>
                    <a:round/>
                    <a:headEnd/>
                    <a:tailEnd/>
                  </a:ln>
                </p:spPr>
                <p:txBody>
                  <a:bodyPr/>
                  <a:lstStyle/>
                  <a:p>
                    <a:endParaRPr lang="en-US"/>
                  </a:p>
                </p:txBody>
              </p:sp>
              <p:grpSp>
                <p:nvGrpSpPr>
                  <p:cNvPr id="13" name="Group 85"/>
                  <p:cNvGrpSpPr>
                    <a:grpSpLocks/>
                  </p:cNvGrpSpPr>
                  <p:nvPr/>
                </p:nvGrpSpPr>
                <p:grpSpPr bwMode="auto">
                  <a:xfrm>
                    <a:off x="2832" y="1486"/>
                    <a:ext cx="1589" cy="2213"/>
                    <a:chOff x="2832" y="1486"/>
                    <a:chExt cx="1589" cy="2213"/>
                  </a:xfrm>
                </p:grpSpPr>
                <p:sp>
                  <p:nvSpPr>
                    <p:cNvPr id="9247" name="Oval 86"/>
                    <p:cNvSpPr>
                      <a:spLocks noChangeAspect="1" noChangeArrowheads="1"/>
                    </p:cNvSpPr>
                    <p:nvPr/>
                  </p:nvSpPr>
                  <p:spPr bwMode="auto">
                    <a:xfrm>
                      <a:off x="3107" y="1772"/>
                      <a:ext cx="955" cy="890"/>
                    </a:xfrm>
                    <a:prstGeom prst="ellipse">
                      <a:avLst/>
                    </a:prstGeom>
                    <a:solidFill>
                      <a:srgbClr val="FFFFFF">
                        <a:alpha val="0"/>
                      </a:srgbClr>
                    </a:solidFill>
                    <a:ln w="19050">
                      <a:solidFill>
                        <a:srgbClr val="0000FF"/>
                      </a:solidFill>
                      <a:round/>
                      <a:headEnd/>
                      <a:tailEnd/>
                    </a:ln>
                  </p:spPr>
                  <p:txBody>
                    <a:bodyPr/>
                    <a:lstStyle/>
                    <a:p>
                      <a:endParaRPr lang="en-US"/>
                    </a:p>
                  </p:txBody>
                </p:sp>
                <p:grpSp>
                  <p:nvGrpSpPr>
                    <p:cNvPr id="14" name="Group 87"/>
                    <p:cNvGrpSpPr>
                      <a:grpSpLocks/>
                    </p:cNvGrpSpPr>
                    <p:nvPr/>
                  </p:nvGrpSpPr>
                  <p:grpSpPr bwMode="auto">
                    <a:xfrm>
                      <a:off x="2832" y="1486"/>
                      <a:ext cx="1589" cy="2213"/>
                      <a:chOff x="2832" y="1486"/>
                      <a:chExt cx="1589" cy="2213"/>
                    </a:xfrm>
                  </p:grpSpPr>
                  <p:grpSp>
                    <p:nvGrpSpPr>
                      <p:cNvPr id="15" name="Group 88"/>
                      <p:cNvGrpSpPr>
                        <a:grpSpLocks/>
                      </p:cNvGrpSpPr>
                      <p:nvPr/>
                    </p:nvGrpSpPr>
                    <p:grpSpPr bwMode="auto">
                      <a:xfrm>
                        <a:off x="2832" y="1486"/>
                        <a:ext cx="1533" cy="1479"/>
                        <a:chOff x="2832" y="1486"/>
                        <a:chExt cx="1533" cy="1479"/>
                      </a:xfrm>
                    </p:grpSpPr>
                    <p:grpSp>
                      <p:nvGrpSpPr>
                        <p:cNvPr id="16" name="Group 89"/>
                        <p:cNvGrpSpPr>
                          <a:grpSpLocks/>
                        </p:cNvGrpSpPr>
                        <p:nvPr/>
                      </p:nvGrpSpPr>
                      <p:grpSpPr bwMode="auto">
                        <a:xfrm>
                          <a:off x="2832" y="1486"/>
                          <a:ext cx="1533" cy="1479"/>
                          <a:chOff x="2832" y="1486"/>
                          <a:chExt cx="1533" cy="1479"/>
                        </a:xfrm>
                      </p:grpSpPr>
                      <p:sp>
                        <p:nvSpPr>
                          <p:cNvPr id="9260" name="Oval 90"/>
                          <p:cNvSpPr>
                            <a:spLocks noChangeAspect="1" noChangeArrowheads="1"/>
                          </p:cNvSpPr>
                          <p:nvPr/>
                        </p:nvSpPr>
                        <p:spPr bwMode="auto">
                          <a:xfrm>
                            <a:off x="2832" y="1486"/>
                            <a:ext cx="1533" cy="1479"/>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9261" name="Oval 91"/>
                          <p:cNvSpPr>
                            <a:spLocks noChangeAspect="1" noChangeArrowheads="1"/>
                          </p:cNvSpPr>
                          <p:nvPr/>
                        </p:nvSpPr>
                        <p:spPr bwMode="auto">
                          <a:xfrm>
                            <a:off x="2906" y="1570"/>
                            <a:ext cx="1349" cy="1305"/>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sp>
                        <p:nvSpPr>
                          <p:cNvPr id="9262" name="Oval 92"/>
                          <p:cNvSpPr>
                            <a:spLocks noChangeAspect="1" noChangeArrowheads="1"/>
                          </p:cNvSpPr>
                          <p:nvPr/>
                        </p:nvSpPr>
                        <p:spPr bwMode="auto">
                          <a:xfrm>
                            <a:off x="3173" y="1826"/>
                            <a:ext cx="817" cy="780"/>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sp>
                        <p:nvSpPr>
                          <p:cNvPr id="9263" name="Line 93"/>
                          <p:cNvSpPr>
                            <a:spLocks noChangeAspect="1" noChangeShapeType="1"/>
                          </p:cNvSpPr>
                          <p:nvPr/>
                        </p:nvSpPr>
                        <p:spPr bwMode="auto">
                          <a:xfrm>
                            <a:off x="3493" y="2242"/>
                            <a:ext cx="188" cy="0"/>
                          </a:xfrm>
                          <a:prstGeom prst="line">
                            <a:avLst/>
                          </a:prstGeom>
                          <a:noFill/>
                          <a:ln w="9525">
                            <a:solidFill>
                              <a:srgbClr val="000000"/>
                            </a:solidFill>
                            <a:round/>
                            <a:headEnd/>
                            <a:tailEnd/>
                          </a:ln>
                        </p:spPr>
                        <p:txBody>
                          <a:bodyPr/>
                          <a:lstStyle/>
                          <a:p>
                            <a:endParaRPr lang="en-US"/>
                          </a:p>
                        </p:txBody>
                      </p:sp>
                    </p:grpSp>
                    <p:sp>
                      <p:nvSpPr>
                        <p:cNvPr id="9259" name="Arc 94"/>
                        <p:cNvSpPr>
                          <a:spLocks noChangeAspect="1"/>
                        </p:cNvSpPr>
                        <p:nvPr/>
                      </p:nvSpPr>
                      <p:spPr bwMode="auto">
                        <a:xfrm flipV="1">
                          <a:off x="3363" y="2219"/>
                          <a:ext cx="468" cy="210"/>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7" name="Group 95"/>
                      <p:cNvGrpSpPr>
                        <a:grpSpLocks/>
                      </p:cNvGrpSpPr>
                      <p:nvPr/>
                    </p:nvGrpSpPr>
                    <p:grpSpPr bwMode="auto">
                      <a:xfrm>
                        <a:off x="3175" y="2463"/>
                        <a:ext cx="1246" cy="1236"/>
                        <a:chOff x="3175" y="2463"/>
                        <a:chExt cx="1246" cy="1236"/>
                      </a:xfrm>
                    </p:grpSpPr>
                    <p:grpSp>
                      <p:nvGrpSpPr>
                        <p:cNvPr id="18" name="Group 96"/>
                        <p:cNvGrpSpPr>
                          <a:grpSpLocks/>
                        </p:cNvGrpSpPr>
                        <p:nvPr/>
                      </p:nvGrpSpPr>
                      <p:grpSpPr bwMode="auto">
                        <a:xfrm>
                          <a:off x="3175" y="2463"/>
                          <a:ext cx="1246" cy="1236"/>
                          <a:chOff x="3175" y="2463"/>
                          <a:chExt cx="1246" cy="1236"/>
                        </a:xfrm>
                      </p:grpSpPr>
                      <p:sp>
                        <p:nvSpPr>
                          <p:cNvPr id="9253" name="Oval 97"/>
                          <p:cNvSpPr>
                            <a:spLocks noChangeAspect="1" noChangeArrowheads="1"/>
                          </p:cNvSpPr>
                          <p:nvPr/>
                        </p:nvSpPr>
                        <p:spPr bwMode="auto">
                          <a:xfrm>
                            <a:off x="3175" y="2463"/>
                            <a:ext cx="1246" cy="1236"/>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9254" name="Oval 98"/>
                          <p:cNvSpPr>
                            <a:spLocks noChangeAspect="1" noChangeArrowheads="1"/>
                          </p:cNvSpPr>
                          <p:nvPr/>
                        </p:nvSpPr>
                        <p:spPr bwMode="auto">
                          <a:xfrm>
                            <a:off x="3263" y="2578"/>
                            <a:ext cx="1073" cy="1010"/>
                          </a:xfrm>
                          <a:prstGeom prst="ellipse">
                            <a:avLst/>
                          </a:prstGeom>
                          <a:solidFill>
                            <a:srgbClr val="FFFFFF"/>
                          </a:solidFill>
                          <a:ln w="28575">
                            <a:solidFill>
                              <a:srgbClr val="FF00FF"/>
                            </a:solidFill>
                            <a:prstDash val="lgDashDot"/>
                            <a:round/>
                            <a:headEnd/>
                            <a:tailEnd/>
                          </a:ln>
                        </p:spPr>
                        <p:txBody>
                          <a:bodyPr/>
                          <a:lstStyle/>
                          <a:p>
                            <a:endParaRPr lang="en-US"/>
                          </a:p>
                        </p:txBody>
                      </p:sp>
                      <p:sp>
                        <p:nvSpPr>
                          <p:cNvPr id="9255" name="Line 99"/>
                          <p:cNvSpPr>
                            <a:spLocks noChangeAspect="1" noChangeShapeType="1"/>
                          </p:cNvSpPr>
                          <p:nvPr/>
                        </p:nvSpPr>
                        <p:spPr bwMode="auto">
                          <a:xfrm>
                            <a:off x="3801" y="3029"/>
                            <a:ext cx="0" cy="177"/>
                          </a:xfrm>
                          <a:prstGeom prst="line">
                            <a:avLst/>
                          </a:prstGeom>
                          <a:noFill/>
                          <a:ln w="9525">
                            <a:solidFill>
                              <a:srgbClr val="000000"/>
                            </a:solidFill>
                            <a:round/>
                            <a:headEnd/>
                            <a:tailEnd/>
                          </a:ln>
                        </p:spPr>
                        <p:txBody>
                          <a:bodyPr/>
                          <a:lstStyle/>
                          <a:p>
                            <a:endParaRPr lang="en-US"/>
                          </a:p>
                        </p:txBody>
                      </p:sp>
                      <p:sp>
                        <p:nvSpPr>
                          <p:cNvPr id="9256" name="Line 100"/>
                          <p:cNvSpPr>
                            <a:spLocks noChangeAspect="1" noChangeShapeType="1"/>
                          </p:cNvSpPr>
                          <p:nvPr/>
                        </p:nvSpPr>
                        <p:spPr bwMode="auto">
                          <a:xfrm>
                            <a:off x="3708" y="3120"/>
                            <a:ext cx="188" cy="0"/>
                          </a:xfrm>
                          <a:prstGeom prst="line">
                            <a:avLst/>
                          </a:prstGeom>
                          <a:noFill/>
                          <a:ln w="9525">
                            <a:solidFill>
                              <a:srgbClr val="000000"/>
                            </a:solidFill>
                            <a:round/>
                            <a:headEnd/>
                            <a:tailEnd/>
                          </a:ln>
                        </p:spPr>
                        <p:txBody>
                          <a:bodyPr/>
                          <a:lstStyle/>
                          <a:p>
                            <a:endParaRPr lang="en-US"/>
                          </a:p>
                        </p:txBody>
                      </p:sp>
                      <p:sp>
                        <p:nvSpPr>
                          <p:cNvPr id="9257" name="Arc 101"/>
                          <p:cNvSpPr>
                            <a:spLocks noChangeAspect="1"/>
                          </p:cNvSpPr>
                          <p:nvPr/>
                        </p:nvSpPr>
                        <p:spPr bwMode="auto">
                          <a:xfrm flipV="1">
                            <a:off x="3591" y="3332"/>
                            <a:ext cx="468" cy="188"/>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type="stealth" w="med" len="med"/>
                            <a:tailEnd/>
                          </a:ln>
                        </p:spPr>
                        <p:txBody>
                          <a:bodyPr/>
                          <a:lstStyle/>
                          <a:p>
                            <a:endParaRPr lang="en-US"/>
                          </a:p>
                        </p:txBody>
                      </p:sp>
                    </p:grpSp>
                    <p:sp>
                      <p:nvSpPr>
                        <p:cNvPr id="9252" name="Arc 102"/>
                        <p:cNvSpPr>
                          <a:spLocks noChangeAspect="1"/>
                        </p:cNvSpPr>
                        <p:nvPr/>
                      </p:nvSpPr>
                      <p:spPr bwMode="auto">
                        <a:xfrm flipV="1">
                          <a:off x="3388" y="2591"/>
                          <a:ext cx="469" cy="211"/>
                        </a:xfrm>
                        <a:custGeom>
                          <a:avLst/>
                          <a:gdLst>
                            <a:gd name="T0" fmla="*/ 0 w 38549"/>
                            <a:gd name="T1" fmla="*/ 0 h 21600"/>
                            <a:gd name="T2" fmla="*/ 0 w 38549"/>
                            <a:gd name="T3" fmla="*/ 0 h 21600"/>
                            <a:gd name="T4" fmla="*/ 0 w 38549"/>
                            <a:gd name="T5" fmla="*/ 0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grpSp>
            </p:grpSp>
          </p:grpSp>
        </p:grpSp>
      </p:grpSp>
    </p:spTree>
    <p:extLst>
      <p:ext uri="{BB962C8B-B14F-4D97-AF65-F5344CB8AC3E}">
        <p14:creationId xmlns:p14="http://schemas.microsoft.com/office/powerpoint/2010/main" val="3309029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p:spPr>
        <p:txBody>
          <a:bodyPr/>
          <a:lstStyle/>
          <a:p>
            <a:fld id="{C040EBC0-82DB-4BFB-B854-3B8A1CF821A1}" type="slidenum">
              <a:rPr lang="en-US"/>
              <a:pPr/>
              <a:t>16</a:t>
            </a:fld>
            <a:endParaRPr lang="en-US"/>
          </a:p>
        </p:txBody>
      </p:sp>
      <p:sp>
        <p:nvSpPr>
          <p:cNvPr id="3075" name="Rectangle 2"/>
          <p:cNvSpPr>
            <a:spLocks noGrp="1" noChangeArrowheads="1"/>
          </p:cNvSpPr>
          <p:nvPr>
            <p:ph type="title"/>
          </p:nvPr>
        </p:nvSpPr>
        <p:spPr/>
        <p:txBody>
          <a:bodyPr/>
          <a:lstStyle/>
          <a:p>
            <a:pPr eaLnBrk="1" hangingPunct="1"/>
            <a:r>
              <a:rPr lang="en-US"/>
              <a:t>Crossed belt drive</a:t>
            </a:r>
          </a:p>
        </p:txBody>
      </p:sp>
      <p:pic>
        <p:nvPicPr>
          <p:cNvPr id="3076" name="Picture 3"/>
          <p:cNvPicPr>
            <a:picLocks noChangeAspect="1" noChangeArrowheads="1"/>
          </p:cNvPicPr>
          <p:nvPr/>
        </p:nvPicPr>
        <p:blipFill>
          <a:blip r:embed="rId2"/>
          <a:srcRect/>
          <a:stretch>
            <a:fillRect/>
          </a:stretch>
        </p:blipFill>
        <p:spPr bwMode="auto">
          <a:xfrm>
            <a:off x="838200" y="1828800"/>
            <a:ext cx="7313613" cy="4006850"/>
          </a:xfrm>
          <a:prstGeom prst="rect">
            <a:avLst/>
          </a:prstGeom>
          <a:noFill/>
          <a:ln w="9525">
            <a:noFill/>
            <a:miter lim="800000"/>
            <a:headEnd/>
            <a:tailEnd/>
          </a:ln>
        </p:spPr>
      </p:pic>
    </p:spTree>
    <p:extLst>
      <p:ext uri="{BB962C8B-B14F-4D97-AF65-F5344CB8AC3E}">
        <p14:creationId xmlns:p14="http://schemas.microsoft.com/office/powerpoint/2010/main" val="415834155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47625"/>
            <a:ext cx="8229600" cy="914400"/>
          </a:xfrm>
        </p:spPr>
        <p:txBody>
          <a:bodyPr/>
          <a:lstStyle/>
          <a:p>
            <a:pPr algn="l" eaLnBrk="1" hangingPunct="1"/>
            <a:r>
              <a:rPr lang="en-US" sz="3200" b="1"/>
              <a:t>Advantages of a Gear Drive</a:t>
            </a:r>
            <a:r>
              <a:rPr lang="en-US" sz="3200"/>
              <a:t> </a:t>
            </a:r>
          </a:p>
        </p:txBody>
      </p:sp>
      <p:sp>
        <p:nvSpPr>
          <p:cNvPr id="35843" name="Rectangle 3"/>
          <p:cNvSpPr>
            <a:spLocks noGrp="1" noChangeArrowheads="1"/>
          </p:cNvSpPr>
          <p:nvPr>
            <p:ph type="body" idx="1"/>
          </p:nvPr>
        </p:nvSpPr>
        <p:spPr>
          <a:xfrm>
            <a:off x="457200" y="990600"/>
            <a:ext cx="8458200" cy="5135563"/>
          </a:xfrm>
        </p:spPr>
        <p:txBody>
          <a:bodyPr/>
          <a:lstStyle/>
          <a:p>
            <a:pPr eaLnBrk="1" hangingPunct="1">
              <a:lnSpc>
                <a:spcPct val="140000"/>
              </a:lnSpc>
              <a:buFontTx/>
              <a:buNone/>
            </a:pPr>
            <a:r>
              <a:rPr lang="en-US" sz="2900" dirty="0">
                <a:solidFill>
                  <a:srgbClr val="FF0066"/>
                </a:solidFill>
              </a:rPr>
              <a:t>Advantages:</a:t>
            </a:r>
          </a:p>
          <a:p>
            <a:pPr eaLnBrk="1" hangingPunct="1">
              <a:lnSpc>
                <a:spcPct val="180000"/>
              </a:lnSpc>
              <a:buFontTx/>
              <a:buNone/>
            </a:pPr>
            <a:r>
              <a:rPr lang="en-US" sz="2700" dirty="0">
                <a:solidFill>
                  <a:srgbClr val="0000FF"/>
                </a:solidFill>
              </a:rPr>
              <a:t>1. They are </a:t>
            </a:r>
            <a:r>
              <a:rPr lang="en-US" sz="2700">
                <a:solidFill>
                  <a:srgbClr val="0000FF"/>
                </a:solidFill>
              </a:rPr>
              <a:t>positive (non-slip) </a:t>
            </a:r>
            <a:r>
              <a:rPr lang="en-US" sz="2700" dirty="0">
                <a:solidFill>
                  <a:srgbClr val="0000FF"/>
                </a:solidFill>
              </a:rPr>
              <a:t>drives.</a:t>
            </a:r>
          </a:p>
          <a:p>
            <a:pPr eaLnBrk="1" hangingPunct="1">
              <a:lnSpc>
                <a:spcPct val="180000"/>
              </a:lnSpc>
              <a:buFontTx/>
              <a:buNone/>
            </a:pPr>
            <a:r>
              <a:rPr lang="en-US" sz="2700" dirty="0">
                <a:solidFill>
                  <a:srgbClr val="0000FF"/>
                </a:solidFill>
              </a:rPr>
              <a:t>2. Most convenient for very small </a:t>
            </a:r>
            <a:r>
              <a:rPr lang="en-US" sz="2700" dirty="0" err="1">
                <a:solidFill>
                  <a:srgbClr val="0000FF"/>
                </a:solidFill>
              </a:rPr>
              <a:t>centre</a:t>
            </a:r>
            <a:r>
              <a:rPr lang="en-US" sz="2700" dirty="0">
                <a:solidFill>
                  <a:srgbClr val="0000FF"/>
                </a:solidFill>
              </a:rPr>
              <a:t> distances.</a:t>
            </a:r>
          </a:p>
          <a:p>
            <a:pPr eaLnBrk="1" hangingPunct="1">
              <a:lnSpc>
                <a:spcPct val="180000"/>
              </a:lnSpc>
              <a:buFontTx/>
              <a:buNone/>
            </a:pPr>
            <a:r>
              <a:rPr lang="en-US" sz="2700" dirty="0">
                <a:solidFill>
                  <a:srgbClr val="0000FF"/>
                </a:solidFill>
              </a:rPr>
              <a:t>3. Transmit the power when the axes of the shafts are </a:t>
            </a:r>
          </a:p>
          <a:p>
            <a:pPr eaLnBrk="1" hangingPunct="1">
              <a:lnSpc>
                <a:spcPct val="180000"/>
              </a:lnSpc>
              <a:buFontTx/>
              <a:buNone/>
            </a:pPr>
            <a:r>
              <a:rPr lang="en-US" sz="2700" dirty="0">
                <a:solidFill>
                  <a:srgbClr val="0000FF"/>
                </a:solidFill>
              </a:rPr>
              <a:t> 	parallel, non­parallel, intersecting, non-intersecting </a:t>
            </a:r>
          </a:p>
          <a:p>
            <a:pPr eaLnBrk="1" hangingPunct="1">
              <a:lnSpc>
                <a:spcPct val="180000"/>
              </a:lnSpc>
              <a:buFontTx/>
              <a:buNone/>
            </a:pPr>
            <a:r>
              <a:rPr lang="en-US" sz="2700" dirty="0">
                <a:solidFill>
                  <a:srgbClr val="0000FF"/>
                </a:solidFill>
              </a:rPr>
              <a:t>4. The velocity ratio will remain constant throughout.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36466185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457200" y="457200"/>
            <a:ext cx="8229600" cy="5668963"/>
          </a:xfrm>
        </p:spPr>
        <p:txBody>
          <a:bodyPr/>
          <a:lstStyle/>
          <a:p>
            <a:pPr eaLnBrk="1" hangingPunct="1">
              <a:lnSpc>
                <a:spcPct val="180000"/>
              </a:lnSpc>
              <a:buFontTx/>
              <a:buNone/>
            </a:pPr>
            <a:r>
              <a:rPr lang="en-US" sz="2700">
                <a:solidFill>
                  <a:srgbClr val="0000FF"/>
                </a:solidFill>
              </a:rPr>
              <a:t>5</a:t>
            </a:r>
            <a:r>
              <a:rPr lang="en-US">
                <a:solidFill>
                  <a:srgbClr val="0000FF"/>
                </a:solidFill>
              </a:rPr>
              <a:t>. </a:t>
            </a:r>
            <a:r>
              <a:rPr lang="en-US" sz="2700">
                <a:solidFill>
                  <a:srgbClr val="0000FF"/>
                </a:solidFill>
              </a:rPr>
              <a:t>Employed for low, medium and high  power transmission.</a:t>
            </a:r>
          </a:p>
          <a:p>
            <a:pPr eaLnBrk="1" hangingPunct="1">
              <a:lnSpc>
                <a:spcPct val="180000"/>
              </a:lnSpc>
              <a:buFontTx/>
              <a:buNone/>
            </a:pPr>
            <a:r>
              <a:rPr lang="en-US" sz="2700">
                <a:solidFill>
                  <a:srgbClr val="0000FF"/>
                </a:solidFill>
              </a:rPr>
              <a:t>6. Any velocity ratio can be obtained.</a:t>
            </a:r>
          </a:p>
          <a:p>
            <a:pPr eaLnBrk="1" hangingPunct="1">
              <a:lnSpc>
                <a:spcPct val="180000"/>
              </a:lnSpc>
              <a:buFontTx/>
              <a:buNone/>
            </a:pPr>
            <a:r>
              <a:rPr lang="en-US" sz="2700">
                <a:solidFill>
                  <a:srgbClr val="0000FF"/>
                </a:solidFill>
              </a:rPr>
              <a:t>7. They have very high transmission efficiency.</a:t>
            </a:r>
          </a:p>
          <a:p>
            <a:pPr eaLnBrk="1" hangingPunct="1">
              <a:lnSpc>
                <a:spcPct val="180000"/>
              </a:lnSpc>
              <a:buFontTx/>
              <a:buNone/>
            </a:pPr>
            <a:r>
              <a:rPr lang="en-US" sz="2700">
                <a:solidFill>
                  <a:srgbClr val="0000FF"/>
                </a:solidFill>
              </a:rPr>
              <a:t>8. Gears are employed for wide range of applications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161</a:t>
            </a:fld>
            <a:endParaRPr lang="en-US"/>
          </a:p>
        </p:txBody>
      </p:sp>
    </p:spTree>
    <p:extLst>
      <p:ext uri="{BB962C8B-B14F-4D97-AF65-F5344CB8AC3E}">
        <p14:creationId xmlns:p14="http://schemas.microsoft.com/office/powerpoint/2010/main" val="223328258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74638"/>
            <a:ext cx="8229600" cy="715962"/>
          </a:xfrm>
        </p:spPr>
        <p:txBody>
          <a:bodyPr/>
          <a:lstStyle/>
          <a:p>
            <a:pPr algn="l" eaLnBrk="1" hangingPunct="1"/>
            <a:r>
              <a:rPr lang="en-US" sz="3200" b="1"/>
              <a:t>Disadvantages of a Gear Drive</a:t>
            </a:r>
          </a:p>
        </p:txBody>
      </p:sp>
      <p:sp>
        <p:nvSpPr>
          <p:cNvPr id="37891" name="Rectangle 3"/>
          <p:cNvSpPr>
            <a:spLocks noGrp="1" noChangeArrowheads="1"/>
          </p:cNvSpPr>
          <p:nvPr>
            <p:ph type="body" idx="1"/>
          </p:nvPr>
        </p:nvSpPr>
        <p:spPr>
          <a:xfrm>
            <a:off x="457200" y="914400"/>
            <a:ext cx="8382000" cy="5715000"/>
          </a:xfrm>
        </p:spPr>
        <p:txBody>
          <a:bodyPr/>
          <a:lstStyle/>
          <a:p>
            <a:pPr eaLnBrk="1" hangingPunct="1">
              <a:lnSpc>
                <a:spcPct val="135000"/>
              </a:lnSpc>
              <a:buFontTx/>
              <a:buNone/>
            </a:pPr>
            <a:r>
              <a:rPr lang="en-US" sz="2800">
                <a:solidFill>
                  <a:srgbClr val="0000FF"/>
                </a:solidFill>
              </a:rPr>
              <a:t>1.</a:t>
            </a:r>
            <a:r>
              <a:rPr lang="en-US" sz="2800"/>
              <a:t> </a:t>
            </a:r>
            <a:r>
              <a:rPr lang="en-US" sz="2800">
                <a:solidFill>
                  <a:srgbClr val="0000FF"/>
                </a:solidFill>
              </a:rPr>
              <a:t>They are not suitable for shafts of very large centre distances.</a:t>
            </a:r>
          </a:p>
          <a:p>
            <a:pPr eaLnBrk="1" hangingPunct="1">
              <a:lnSpc>
                <a:spcPct val="135000"/>
              </a:lnSpc>
              <a:buFontTx/>
              <a:buNone/>
            </a:pPr>
            <a:r>
              <a:rPr lang="en-US" sz="2800">
                <a:solidFill>
                  <a:srgbClr val="0000FF"/>
                </a:solidFill>
              </a:rPr>
              <a:t>2. They always require some kind of lubrication.</a:t>
            </a:r>
          </a:p>
          <a:p>
            <a:pPr eaLnBrk="1" hangingPunct="1">
              <a:lnSpc>
                <a:spcPct val="135000"/>
              </a:lnSpc>
              <a:buFontTx/>
              <a:buNone/>
            </a:pPr>
            <a:r>
              <a:rPr lang="en-US" sz="2800">
                <a:solidFill>
                  <a:srgbClr val="0000FF"/>
                </a:solidFill>
              </a:rPr>
              <a:t>3. At very high speeds noise and vibrations will be more.</a:t>
            </a:r>
          </a:p>
          <a:p>
            <a:pPr eaLnBrk="1" hangingPunct="1">
              <a:lnSpc>
                <a:spcPct val="135000"/>
              </a:lnSpc>
              <a:buFontTx/>
              <a:buNone/>
            </a:pPr>
            <a:r>
              <a:rPr lang="en-US" sz="2800">
                <a:solidFill>
                  <a:srgbClr val="0000FF"/>
                </a:solidFill>
              </a:rPr>
              <a:t>4. They are not economical because of the increased cost of production of precision gears. </a:t>
            </a:r>
          </a:p>
          <a:p>
            <a:pPr eaLnBrk="1" hangingPunct="1">
              <a:lnSpc>
                <a:spcPct val="135000"/>
              </a:lnSpc>
              <a:buFontTx/>
              <a:buNone/>
            </a:pPr>
            <a:r>
              <a:rPr lang="en-US" sz="2800">
                <a:solidFill>
                  <a:srgbClr val="0000FF"/>
                </a:solidFill>
              </a:rPr>
              <a:t>5. Use of large number of gear wheels in gear trains increases the weight of the machine.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162</a:t>
            </a:fld>
            <a:endParaRPr lang="en-US"/>
          </a:p>
        </p:txBody>
      </p:sp>
    </p:spTree>
    <p:extLst>
      <p:ext uri="{BB962C8B-B14F-4D97-AF65-F5344CB8AC3E}">
        <p14:creationId xmlns:p14="http://schemas.microsoft.com/office/powerpoint/2010/main" val="133081817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5"/>
          <p:cNvSpPr>
            <a:spLocks noGrp="1"/>
          </p:cNvSpPr>
          <p:nvPr>
            <p:ph type="sldNum" sz="quarter" idx="12"/>
          </p:nvPr>
        </p:nvSpPr>
        <p:spPr>
          <a:noFill/>
        </p:spPr>
        <p:txBody>
          <a:bodyPr/>
          <a:lstStyle/>
          <a:p>
            <a:fld id="{74489887-9051-423F-AF36-758826D77D72}" type="slidenum">
              <a:rPr lang="en-US"/>
              <a:pPr/>
              <a:t>163</a:t>
            </a:fld>
            <a:endParaRPr lang="en-US"/>
          </a:p>
        </p:txBody>
      </p:sp>
      <p:sp>
        <p:nvSpPr>
          <p:cNvPr id="24580" name="Rectangle 2"/>
          <p:cNvSpPr>
            <a:spLocks noGrp="1" noChangeArrowheads="1"/>
          </p:cNvSpPr>
          <p:nvPr>
            <p:ph type="title"/>
          </p:nvPr>
        </p:nvSpPr>
        <p:spPr>
          <a:xfrm>
            <a:off x="457200" y="2286000"/>
            <a:ext cx="8229600" cy="1143000"/>
          </a:xfrm>
        </p:spPr>
        <p:txBody>
          <a:bodyPr/>
          <a:lstStyle/>
          <a:p>
            <a:pPr eaLnBrk="1" hangingPunct="1"/>
            <a:r>
              <a:rPr lang="en-US"/>
              <a:t>Problems on belt drive</a:t>
            </a:r>
          </a:p>
        </p:txBody>
      </p:sp>
    </p:spTree>
    <p:extLst>
      <p:ext uri="{BB962C8B-B14F-4D97-AF65-F5344CB8AC3E}">
        <p14:creationId xmlns:p14="http://schemas.microsoft.com/office/powerpoint/2010/main" val="24404453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Slide Number Placeholder 5"/>
          <p:cNvSpPr>
            <a:spLocks noGrp="1"/>
          </p:cNvSpPr>
          <p:nvPr>
            <p:ph type="sldNum" sz="quarter" idx="12"/>
          </p:nvPr>
        </p:nvSpPr>
        <p:spPr>
          <a:noFill/>
        </p:spPr>
        <p:txBody>
          <a:bodyPr/>
          <a:lstStyle/>
          <a:p>
            <a:fld id="{EF704349-D263-4A73-BF05-229EC23C26A9}" type="slidenum">
              <a:rPr lang="en-US"/>
              <a:pPr/>
              <a:t>164</a:t>
            </a:fld>
            <a:endParaRPr lang="en-US"/>
          </a:p>
        </p:txBody>
      </p:sp>
      <p:sp>
        <p:nvSpPr>
          <p:cNvPr id="2053" name="Rectangle 3"/>
          <p:cNvSpPr>
            <a:spLocks noGrp="1" noChangeArrowheads="1"/>
          </p:cNvSpPr>
          <p:nvPr>
            <p:ph type="body" idx="1"/>
          </p:nvPr>
        </p:nvSpPr>
        <p:spPr>
          <a:xfrm>
            <a:off x="0" y="381000"/>
            <a:ext cx="8915400" cy="5791200"/>
          </a:xfrm>
        </p:spPr>
        <p:txBody>
          <a:bodyPr/>
          <a:lstStyle/>
          <a:p>
            <a:pPr marL="609600" indent="-609600" eaLnBrk="1" hangingPunct="1">
              <a:lnSpc>
                <a:spcPct val="130000"/>
              </a:lnSpc>
              <a:buFontTx/>
              <a:buNone/>
            </a:pPr>
            <a:r>
              <a:rPr lang="en-US" sz="2600"/>
              <a:t>1)</a:t>
            </a:r>
            <a:r>
              <a:rPr lang="en-US"/>
              <a:t> </a:t>
            </a:r>
            <a:r>
              <a:rPr lang="en-US" sz="2600"/>
              <a:t>An electric motor provides 6 KW power to an open belt </a:t>
            </a:r>
          </a:p>
          <a:p>
            <a:pPr marL="609600" indent="-609600" eaLnBrk="1" hangingPunct="1">
              <a:lnSpc>
                <a:spcPct val="130000"/>
              </a:lnSpc>
              <a:buFontTx/>
              <a:buNone/>
            </a:pPr>
            <a:r>
              <a:rPr lang="en-US" sz="2600"/>
              <a:t>    drive. The diameter of the motor pulley is 200mm and it </a:t>
            </a:r>
          </a:p>
          <a:p>
            <a:pPr marL="609600" indent="-609600" eaLnBrk="1" hangingPunct="1">
              <a:lnSpc>
                <a:spcPct val="130000"/>
              </a:lnSpc>
              <a:buFontTx/>
              <a:buNone/>
            </a:pPr>
            <a:r>
              <a:rPr lang="en-US" sz="2600"/>
              <a:t>    rotates at 900 rpm. Calculate tight and slack side tension </a:t>
            </a:r>
          </a:p>
          <a:p>
            <a:pPr marL="609600" indent="-609600" eaLnBrk="1" hangingPunct="1">
              <a:lnSpc>
                <a:spcPct val="130000"/>
              </a:lnSpc>
              <a:buFontTx/>
              <a:buNone/>
            </a:pPr>
            <a:r>
              <a:rPr lang="en-US" sz="2600"/>
              <a:t>    in the belt if the ratio of tension is 2.</a:t>
            </a:r>
          </a:p>
        </p:txBody>
      </p:sp>
      <p:sp>
        <p:nvSpPr>
          <p:cNvPr id="2054" name="Rectangle 4"/>
          <p:cNvSpPr>
            <a:spLocks noChangeArrowheads="1"/>
          </p:cNvSpPr>
          <p:nvPr/>
        </p:nvSpPr>
        <p:spPr bwMode="auto">
          <a:xfrm>
            <a:off x="0" y="3124200"/>
            <a:ext cx="1600200" cy="457200"/>
          </a:xfrm>
          <a:prstGeom prst="rect">
            <a:avLst/>
          </a:prstGeom>
          <a:noFill/>
          <a:ln w="9525">
            <a:noFill/>
            <a:miter lim="800000"/>
            <a:headEnd/>
            <a:tailEnd/>
          </a:ln>
        </p:spPr>
        <p:txBody>
          <a:bodyPr wrap="none" anchor="ctr">
            <a:spAutoFit/>
          </a:bodyPr>
          <a:lstStyle/>
          <a:p>
            <a:pPr algn="just">
              <a:spcBef>
                <a:spcPct val="0"/>
              </a:spcBef>
            </a:pPr>
            <a:r>
              <a:rPr lang="en-US" sz="2400">
                <a:solidFill>
                  <a:srgbClr val="0000FF"/>
                </a:solidFill>
              </a:rPr>
              <a:t>Solution:</a:t>
            </a:r>
          </a:p>
        </p:txBody>
      </p:sp>
      <p:sp>
        <p:nvSpPr>
          <p:cNvPr id="56328" name="Rectangle 8"/>
          <p:cNvSpPr>
            <a:spLocks noChangeArrowheads="1"/>
          </p:cNvSpPr>
          <p:nvPr/>
        </p:nvSpPr>
        <p:spPr bwMode="auto">
          <a:xfrm>
            <a:off x="1600200" y="3581400"/>
            <a:ext cx="1427163" cy="457200"/>
          </a:xfrm>
          <a:prstGeom prst="rect">
            <a:avLst/>
          </a:prstGeom>
          <a:noFill/>
          <a:ln w="9525">
            <a:noFill/>
            <a:miter lim="800000"/>
            <a:headEnd/>
            <a:tailEnd/>
          </a:ln>
        </p:spPr>
        <p:txBody>
          <a:bodyPr wrap="none" anchor="ctr">
            <a:spAutoFit/>
          </a:bodyPr>
          <a:lstStyle/>
          <a:p>
            <a:pPr>
              <a:spcBef>
                <a:spcPct val="0"/>
              </a:spcBef>
            </a:pPr>
            <a:r>
              <a:rPr lang="en-US" sz="2400">
                <a:solidFill>
                  <a:srgbClr val="996633"/>
                </a:solidFill>
              </a:rPr>
              <a:t>P = 6kW</a:t>
            </a:r>
            <a:r>
              <a:rPr lang="en-US" sz="2400"/>
              <a:t> </a:t>
            </a:r>
          </a:p>
        </p:txBody>
      </p:sp>
      <p:sp>
        <p:nvSpPr>
          <p:cNvPr id="56329" name="Rectangle 9"/>
          <p:cNvSpPr>
            <a:spLocks noChangeArrowheads="1"/>
          </p:cNvSpPr>
          <p:nvPr/>
        </p:nvSpPr>
        <p:spPr bwMode="auto">
          <a:xfrm>
            <a:off x="1574800" y="4114800"/>
            <a:ext cx="1998663" cy="457200"/>
          </a:xfrm>
          <a:prstGeom prst="rect">
            <a:avLst/>
          </a:prstGeom>
          <a:noFill/>
          <a:ln w="9525">
            <a:noFill/>
            <a:miter lim="800000"/>
            <a:headEnd/>
            <a:tailEnd/>
          </a:ln>
        </p:spPr>
        <p:txBody>
          <a:bodyPr wrap="none" anchor="ctr">
            <a:spAutoFit/>
          </a:bodyPr>
          <a:lstStyle/>
          <a:p>
            <a:pPr>
              <a:spcBef>
                <a:spcPct val="0"/>
              </a:spcBef>
            </a:pPr>
            <a:r>
              <a:rPr lang="en-US" sz="2400">
                <a:solidFill>
                  <a:srgbClr val="996633"/>
                </a:solidFill>
              </a:rPr>
              <a:t>d</a:t>
            </a:r>
            <a:r>
              <a:rPr lang="en-US" sz="2400" b="1" baseline="-25000">
                <a:solidFill>
                  <a:srgbClr val="996633"/>
                </a:solidFill>
              </a:rPr>
              <a:t>1</a:t>
            </a:r>
            <a:r>
              <a:rPr lang="en-US" sz="2400">
                <a:solidFill>
                  <a:srgbClr val="996633"/>
                </a:solidFill>
              </a:rPr>
              <a:t> = 200 mm</a:t>
            </a:r>
            <a:r>
              <a:rPr lang="en-US" sz="2400"/>
              <a:t> </a:t>
            </a:r>
          </a:p>
        </p:txBody>
      </p:sp>
      <p:sp>
        <p:nvSpPr>
          <p:cNvPr id="56330" name="Rectangle 10"/>
          <p:cNvSpPr>
            <a:spLocks noChangeArrowheads="1"/>
          </p:cNvSpPr>
          <p:nvPr/>
        </p:nvSpPr>
        <p:spPr bwMode="auto">
          <a:xfrm>
            <a:off x="1600200" y="4724400"/>
            <a:ext cx="2016125" cy="457200"/>
          </a:xfrm>
          <a:prstGeom prst="rect">
            <a:avLst/>
          </a:prstGeom>
          <a:noFill/>
          <a:ln w="9525">
            <a:noFill/>
            <a:miter lim="800000"/>
            <a:headEnd/>
            <a:tailEnd/>
          </a:ln>
        </p:spPr>
        <p:txBody>
          <a:bodyPr wrap="none" anchor="ctr">
            <a:spAutoFit/>
          </a:bodyPr>
          <a:lstStyle/>
          <a:p>
            <a:pPr>
              <a:spcBef>
                <a:spcPct val="0"/>
              </a:spcBef>
            </a:pPr>
            <a:r>
              <a:rPr lang="en-US" sz="2400">
                <a:solidFill>
                  <a:srgbClr val="996633"/>
                </a:solidFill>
              </a:rPr>
              <a:t>n</a:t>
            </a:r>
            <a:r>
              <a:rPr lang="en-US" sz="2400" b="1" baseline="-25000">
                <a:solidFill>
                  <a:srgbClr val="996633"/>
                </a:solidFill>
              </a:rPr>
              <a:t>1</a:t>
            </a:r>
            <a:r>
              <a:rPr lang="en-US" sz="2400">
                <a:solidFill>
                  <a:srgbClr val="996633"/>
                </a:solidFill>
              </a:rPr>
              <a:t> = 900 rpm </a:t>
            </a:r>
          </a:p>
        </p:txBody>
      </p:sp>
      <p:sp>
        <p:nvSpPr>
          <p:cNvPr id="2058" name="Rectangle 12"/>
          <p:cNvSpPr>
            <a:spLocks noChangeArrowheads="1"/>
          </p:cNvSpPr>
          <p:nvPr/>
        </p:nvSpPr>
        <p:spPr bwMode="auto">
          <a:xfrm>
            <a:off x="0" y="3052763"/>
            <a:ext cx="9144000" cy="0"/>
          </a:xfrm>
          <a:prstGeom prst="rect">
            <a:avLst/>
          </a:prstGeom>
          <a:noFill/>
          <a:ln w="9525">
            <a:noFill/>
            <a:miter lim="800000"/>
            <a:headEnd/>
            <a:tailEnd/>
          </a:ln>
        </p:spPr>
        <p:txBody>
          <a:bodyPr wrap="none" anchor="ctr">
            <a:spAutoFit/>
          </a:bodyPr>
          <a:lstStyle/>
          <a:p>
            <a:endParaRPr lang="en-US"/>
          </a:p>
        </p:txBody>
      </p:sp>
      <p:grpSp>
        <p:nvGrpSpPr>
          <p:cNvPr id="2" name="Group 14"/>
          <p:cNvGrpSpPr>
            <a:grpSpLocks/>
          </p:cNvGrpSpPr>
          <p:nvPr/>
        </p:nvGrpSpPr>
        <p:grpSpPr bwMode="auto">
          <a:xfrm>
            <a:off x="1600200" y="5334000"/>
            <a:ext cx="1173163" cy="971550"/>
            <a:chOff x="1008" y="3360"/>
            <a:chExt cx="739" cy="612"/>
          </a:xfrm>
        </p:grpSpPr>
        <p:graphicFrame>
          <p:nvGraphicFramePr>
            <p:cNvPr id="2050" name="Object 11"/>
            <p:cNvGraphicFramePr>
              <a:graphicFrameLocks noChangeAspect="1"/>
            </p:cNvGraphicFramePr>
            <p:nvPr/>
          </p:nvGraphicFramePr>
          <p:xfrm>
            <a:off x="1008" y="3360"/>
            <a:ext cx="299" cy="612"/>
          </p:xfrm>
          <a:graphic>
            <a:graphicData uri="http://schemas.openxmlformats.org/presentationml/2006/ole">
              <mc:AlternateContent xmlns:mc="http://schemas.openxmlformats.org/markup-compatibility/2006">
                <mc:Choice xmlns:v="urn:schemas-microsoft-com:vml" Requires="v">
                  <p:oleObj spid="_x0000_s28733" r:id="rId4" imgW="215713" imgH="444114" progId="Equation.3">
                    <p:embed/>
                  </p:oleObj>
                </mc:Choice>
                <mc:Fallback>
                  <p:oleObj r:id="rId4" imgW="215713" imgH="444114" progId="Equation.3">
                    <p:embed/>
                    <p:pic>
                      <p:nvPicPr>
                        <p:cNvPr id="205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 y="3360"/>
                          <a:ext cx="299"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0" name="Rectangle 13"/>
            <p:cNvSpPr>
              <a:spLocks noChangeArrowheads="1"/>
            </p:cNvSpPr>
            <p:nvPr/>
          </p:nvSpPr>
          <p:spPr bwMode="auto">
            <a:xfrm>
              <a:off x="1200" y="3504"/>
              <a:ext cx="547" cy="288"/>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 = 2.</a:t>
              </a:r>
              <a:r>
                <a:rPr lang="en-US" sz="2400"/>
                <a:t> </a:t>
              </a:r>
            </a:p>
          </p:txBody>
        </p:sp>
      </p:grpSp>
    </p:spTree>
    <p:extLst>
      <p:ext uri="{BB962C8B-B14F-4D97-AF65-F5344CB8AC3E}">
        <p14:creationId xmlns:p14="http://schemas.microsoft.com/office/powerpoint/2010/main" val="31403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6328"/>
                                        </p:tgtEl>
                                        <p:attrNameLst>
                                          <p:attrName>style.visibility</p:attrName>
                                        </p:attrNameLst>
                                      </p:cBhvr>
                                      <p:to>
                                        <p:strVal val="visible"/>
                                      </p:to>
                                    </p:set>
                                    <p:anim calcmode="lin" valueType="num">
                                      <p:cBhvr>
                                        <p:cTn id="7" dur="1000" fill="hold"/>
                                        <p:tgtEl>
                                          <p:spTgt spid="56328"/>
                                        </p:tgtEl>
                                        <p:attrNameLst>
                                          <p:attrName>ppt_w</p:attrName>
                                        </p:attrNameLst>
                                      </p:cBhvr>
                                      <p:tavLst>
                                        <p:tav tm="0">
                                          <p:val>
                                            <p:fltVal val="0"/>
                                          </p:val>
                                        </p:tav>
                                        <p:tav tm="100000">
                                          <p:val>
                                            <p:strVal val="#ppt_w"/>
                                          </p:val>
                                        </p:tav>
                                      </p:tavLst>
                                    </p:anim>
                                    <p:anim calcmode="lin" valueType="num">
                                      <p:cBhvr>
                                        <p:cTn id="8" dur="1000" fill="hold"/>
                                        <p:tgtEl>
                                          <p:spTgt spid="56328"/>
                                        </p:tgtEl>
                                        <p:attrNameLst>
                                          <p:attrName>ppt_h</p:attrName>
                                        </p:attrNameLst>
                                      </p:cBhvr>
                                      <p:tavLst>
                                        <p:tav tm="0">
                                          <p:val>
                                            <p:fltVal val="0"/>
                                          </p:val>
                                        </p:tav>
                                        <p:tav tm="100000">
                                          <p:val>
                                            <p:strVal val="#ppt_h"/>
                                          </p:val>
                                        </p:tav>
                                      </p:tavLst>
                                    </p:anim>
                                    <p:animEffect transition="in" filter="fade">
                                      <p:cBhvr>
                                        <p:cTn id="9" dur="1000"/>
                                        <p:tgtEl>
                                          <p:spTgt spid="563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56329"/>
                                        </p:tgtEl>
                                        <p:attrNameLst>
                                          <p:attrName>style.visibility</p:attrName>
                                        </p:attrNameLst>
                                      </p:cBhvr>
                                      <p:to>
                                        <p:strVal val="visible"/>
                                      </p:to>
                                    </p:set>
                                    <p:anim calcmode="lin" valueType="num">
                                      <p:cBhvr>
                                        <p:cTn id="14" dur="1000" fill="hold"/>
                                        <p:tgtEl>
                                          <p:spTgt spid="56329"/>
                                        </p:tgtEl>
                                        <p:attrNameLst>
                                          <p:attrName>ppt_w</p:attrName>
                                        </p:attrNameLst>
                                      </p:cBhvr>
                                      <p:tavLst>
                                        <p:tav tm="0">
                                          <p:val>
                                            <p:fltVal val="0"/>
                                          </p:val>
                                        </p:tav>
                                        <p:tav tm="100000">
                                          <p:val>
                                            <p:strVal val="#ppt_w"/>
                                          </p:val>
                                        </p:tav>
                                      </p:tavLst>
                                    </p:anim>
                                    <p:anim calcmode="lin" valueType="num">
                                      <p:cBhvr>
                                        <p:cTn id="15" dur="1000" fill="hold"/>
                                        <p:tgtEl>
                                          <p:spTgt spid="56329"/>
                                        </p:tgtEl>
                                        <p:attrNameLst>
                                          <p:attrName>ppt_h</p:attrName>
                                        </p:attrNameLst>
                                      </p:cBhvr>
                                      <p:tavLst>
                                        <p:tav tm="0">
                                          <p:val>
                                            <p:fltVal val="0"/>
                                          </p:val>
                                        </p:tav>
                                        <p:tav tm="100000">
                                          <p:val>
                                            <p:strVal val="#ppt_h"/>
                                          </p:val>
                                        </p:tav>
                                      </p:tavLst>
                                    </p:anim>
                                    <p:animEffect transition="in" filter="fade">
                                      <p:cBhvr>
                                        <p:cTn id="16" dur="1000"/>
                                        <p:tgtEl>
                                          <p:spTgt spid="5632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56330"/>
                                        </p:tgtEl>
                                        <p:attrNameLst>
                                          <p:attrName>style.visibility</p:attrName>
                                        </p:attrNameLst>
                                      </p:cBhvr>
                                      <p:to>
                                        <p:strVal val="visible"/>
                                      </p:to>
                                    </p:set>
                                    <p:anim calcmode="lin" valueType="num">
                                      <p:cBhvr>
                                        <p:cTn id="21" dur="1000" fill="hold"/>
                                        <p:tgtEl>
                                          <p:spTgt spid="56330"/>
                                        </p:tgtEl>
                                        <p:attrNameLst>
                                          <p:attrName>ppt_w</p:attrName>
                                        </p:attrNameLst>
                                      </p:cBhvr>
                                      <p:tavLst>
                                        <p:tav tm="0">
                                          <p:val>
                                            <p:fltVal val="0"/>
                                          </p:val>
                                        </p:tav>
                                        <p:tav tm="100000">
                                          <p:val>
                                            <p:strVal val="#ppt_w"/>
                                          </p:val>
                                        </p:tav>
                                      </p:tavLst>
                                    </p:anim>
                                    <p:anim calcmode="lin" valueType="num">
                                      <p:cBhvr>
                                        <p:cTn id="22" dur="1000" fill="hold"/>
                                        <p:tgtEl>
                                          <p:spTgt spid="56330"/>
                                        </p:tgtEl>
                                        <p:attrNameLst>
                                          <p:attrName>ppt_h</p:attrName>
                                        </p:attrNameLst>
                                      </p:cBhvr>
                                      <p:tavLst>
                                        <p:tav tm="0">
                                          <p:val>
                                            <p:fltVal val="0"/>
                                          </p:val>
                                        </p:tav>
                                        <p:tav tm="100000">
                                          <p:val>
                                            <p:strVal val="#ppt_h"/>
                                          </p:val>
                                        </p:tav>
                                      </p:tavLst>
                                    </p:anim>
                                    <p:animEffect transition="in" filter="fade">
                                      <p:cBhvr>
                                        <p:cTn id="23" dur="1000"/>
                                        <p:tgtEl>
                                          <p:spTgt spid="5633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1000" fill="hold"/>
                                        <p:tgtEl>
                                          <p:spTgt spid="2"/>
                                        </p:tgtEl>
                                        <p:attrNameLst>
                                          <p:attrName>ppt_w</p:attrName>
                                        </p:attrNameLst>
                                      </p:cBhvr>
                                      <p:tavLst>
                                        <p:tav tm="0">
                                          <p:val>
                                            <p:fltVal val="0"/>
                                          </p:val>
                                        </p:tav>
                                        <p:tav tm="100000">
                                          <p:val>
                                            <p:strVal val="#ppt_w"/>
                                          </p:val>
                                        </p:tav>
                                      </p:tavLst>
                                    </p:anim>
                                    <p:anim calcmode="lin" valueType="num">
                                      <p:cBhvr>
                                        <p:cTn id="29" dur="1000" fill="hold"/>
                                        <p:tgtEl>
                                          <p:spTgt spid="2"/>
                                        </p:tgtEl>
                                        <p:attrNameLst>
                                          <p:attrName>ppt_h</p:attrName>
                                        </p:attrNameLst>
                                      </p:cBhvr>
                                      <p:tavLst>
                                        <p:tav tm="0">
                                          <p:val>
                                            <p:fltVal val="0"/>
                                          </p:val>
                                        </p:tav>
                                        <p:tav tm="100000">
                                          <p:val>
                                            <p:strVal val="#ppt_h"/>
                                          </p:val>
                                        </p:tav>
                                      </p:tavLst>
                                    </p:anim>
                                    <p:animEffect transition="in" filter="fade">
                                      <p:cBhvr>
                                        <p:cTn id="3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8" grpId="0"/>
      <p:bldP spid="56329" grpId="0"/>
      <p:bldP spid="56330"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Slide Number Placeholder 5"/>
          <p:cNvSpPr>
            <a:spLocks noGrp="1"/>
          </p:cNvSpPr>
          <p:nvPr>
            <p:ph type="sldNum" sz="quarter" idx="12"/>
          </p:nvPr>
        </p:nvSpPr>
        <p:spPr>
          <a:noFill/>
        </p:spPr>
        <p:txBody>
          <a:bodyPr/>
          <a:lstStyle/>
          <a:p>
            <a:fld id="{803B6C97-90F2-4902-9F2E-E25B5DEB435F}" type="slidenum">
              <a:rPr lang="en-US"/>
              <a:pPr/>
              <a:t>165</a:t>
            </a:fld>
            <a:endParaRPr lang="en-US"/>
          </a:p>
        </p:txBody>
      </p:sp>
      <p:sp>
        <p:nvSpPr>
          <p:cNvPr id="3082" name="Rectangle 25"/>
          <p:cNvSpPr>
            <a:spLocks noChangeArrowheads="1"/>
          </p:cNvSpPr>
          <p:nvPr/>
        </p:nvSpPr>
        <p:spPr bwMode="auto">
          <a:xfrm>
            <a:off x="6400800" y="5562600"/>
            <a:ext cx="1371600" cy="533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83" name="Rectangle 24"/>
          <p:cNvSpPr>
            <a:spLocks noChangeArrowheads="1"/>
          </p:cNvSpPr>
          <p:nvPr/>
        </p:nvSpPr>
        <p:spPr bwMode="auto">
          <a:xfrm>
            <a:off x="3886200" y="3429000"/>
            <a:ext cx="1905000" cy="609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84"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3085" name="Rectangle 8"/>
          <p:cNvSpPr>
            <a:spLocks noChangeArrowheads="1"/>
          </p:cNvSpPr>
          <p:nvPr/>
        </p:nvSpPr>
        <p:spPr bwMode="auto">
          <a:xfrm>
            <a:off x="381000" y="457200"/>
            <a:ext cx="5638800"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P = 6kW, d</a:t>
            </a:r>
            <a:r>
              <a:rPr lang="en-US" sz="2400" baseline="-30000">
                <a:cs typeface="Times New Roman" pitchFamily="18" charset="0"/>
              </a:rPr>
              <a:t>1</a:t>
            </a:r>
            <a:r>
              <a:rPr lang="en-US" sz="2400">
                <a:cs typeface="Times New Roman" pitchFamily="18" charset="0"/>
              </a:rPr>
              <a:t> = 200 mm, n</a:t>
            </a:r>
            <a:r>
              <a:rPr lang="en-US" sz="2400" baseline="-30000">
                <a:cs typeface="Times New Roman" pitchFamily="18" charset="0"/>
              </a:rPr>
              <a:t>1</a:t>
            </a:r>
            <a:r>
              <a:rPr lang="en-US" sz="2400">
                <a:cs typeface="Times New Roman" pitchFamily="18" charset="0"/>
              </a:rPr>
              <a:t> = 900 rpm , </a:t>
            </a:r>
            <a:endParaRPr lang="en-US" sz="2400"/>
          </a:p>
        </p:txBody>
      </p:sp>
      <p:grpSp>
        <p:nvGrpSpPr>
          <p:cNvPr id="2" name="Group 10"/>
          <p:cNvGrpSpPr>
            <a:grpSpLocks/>
          </p:cNvGrpSpPr>
          <p:nvPr/>
        </p:nvGrpSpPr>
        <p:grpSpPr bwMode="auto">
          <a:xfrm>
            <a:off x="5854700" y="269875"/>
            <a:ext cx="1101725" cy="917575"/>
            <a:chOff x="3648" y="240"/>
            <a:chExt cx="694" cy="578"/>
          </a:xfrm>
        </p:grpSpPr>
        <p:graphicFrame>
          <p:nvGraphicFramePr>
            <p:cNvPr id="3079" name="Object 4"/>
            <p:cNvGraphicFramePr>
              <a:graphicFrameLocks noChangeAspect="1"/>
            </p:cNvGraphicFramePr>
            <p:nvPr/>
          </p:nvGraphicFramePr>
          <p:xfrm>
            <a:off x="3648" y="240"/>
            <a:ext cx="282" cy="578"/>
          </p:xfrm>
          <a:graphic>
            <a:graphicData uri="http://schemas.openxmlformats.org/presentationml/2006/ole">
              <mc:AlternateContent xmlns:mc="http://schemas.openxmlformats.org/markup-compatibility/2006">
                <mc:Choice xmlns:v="urn:schemas-microsoft-com:vml" Requires="v">
                  <p:oleObj spid="_x0000_s30052" r:id="rId4" imgW="215713" imgH="444114" progId="Equation.3">
                    <p:embed/>
                  </p:oleObj>
                </mc:Choice>
                <mc:Fallback>
                  <p:oleObj r:id="rId4" imgW="215713" imgH="444114" progId="Equation.3">
                    <p:embed/>
                    <p:pic>
                      <p:nvPicPr>
                        <p:cNvPr id="307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 y="240"/>
                          <a:ext cx="282" cy="5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4" name="Rectangle 9"/>
            <p:cNvSpPr>
              <a:spLocks noChangeArrowheads="1"/>
            </p:cNvSpPr>
            <p:nvPr/>
          </p:nvSpPr>
          <p:spPr bwMode="auto">
            <a:xfrm>
              <a:off x="3742" y="356"/>
              <a:ext cx="600" cy="288"/>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   = 2.</a:t>
              </a:r>
              <a:endParaRPr lang="en-US" sz="1800"/>
            </a:p>
          </p:txBody>
        </p:sp>
      </p:grpSp>
      <p:sp>
        <p:nvSpPr>
          <p:cNvPr id="57357" name="Rectangle 13"/>
          <p:cNvSpPr>
            <a:spLocks noChangeArrowheads="1"/>
          </p:cNvSpPr>
          <p:nvPr/>
        </p:nvSpPr>
        <p:spPr bwMode="auto">
          <a:xfrm>
            <a:off x="228600" y="1295400"/>
            <a:ext cx="3819525"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Linear velocity of belt v =</a:t>
            </a:r>
            <a:r>
              <a:rPr lang="en-US" sz="1200">
                <a:cs typeface="Times New Roman" pitchFamily="18" charset="0"/>
              </a:rPr>
              <a:t> </a:t>
            </a:r>
            <a:endParaRPr lang="en-US" sz="1800"/>
          </a:p>
        </p:txBody>
      </p:sp>
      <p:graphicFrame>
        <p:nvGraphicFramePr>
          <p:cNvPr id="57356" name="Object 12"/>
          <p:cNvGraphicFramePr>
            <a:graphicFrameLocks noChangeAspect="1"/>
          </p:cNvGraphicFramePr>
          <p:nvPr/>
        </p:nvGraphicFramePr>
        <p:xfrm>
          <a:off x="4233863" y="1309688"/>
          <a:ext cx="1173162" cy="950912"/>
        </p:xfrm>
        <a:graphic>
          <a:graphicData uri="http://schemas.openxmlformats.org/presentationml/2006/ole">
            <mc:AlternateContent xmlns:mc="http://schemas.openxmlformats.org/markup-compatibility/2006">
              <mc:Choice xmlns:v="urn:schemas-microsoft-com:vml" Requires="v">
                <p:oleObj spid="_x0000_s30053" name="Equation" r:id="rId6" imgW="533160" imgH="431640" progId="Equation.3">
                  <p:embed/>
                </p:oleObj>
              </mc:Choice>
              <mc:Fallback>
                <p:oleObj name="Equation" r:id="rId6" imgW="533160" imgH="431640" progId="Equation.3">
                  <p:embed/>
                  <p:pic>
                    <p:nvPicPr>
                      <p:cNvPr id="57356"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863" y="1309688"/>
                        <a:ext cx="1173162"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8" name="Rectangle 14"/>
          <p:cNvSpPr>
            <a:spLocks noChangeArrowheads="1"/>
          </p:cNvSpPr>
          <p:nvPr/>
        </p:nvSpPr>
        <p:spPr bwMode="auto">
          <a:xfrm flipV="1">
            <a:off x="3581400" y="2590800"/>
            <a:ext cx="760413" cy="457200"/>
          </a:xfrm>
          <a:prstGeom prst="rect">
            <a:avLst/>
          </a:prstGeom>
          <a:noFill/>
          <a:ln w="9525">
            <a:noFill/>
            <a:miter lim="800000"/>
            <a:headEnd/>
            <a:tailEnd/>
          </a:ln>
        </p:spPr>
        <p:txBody>
          <a:bodyPr anchor="ctr">
            <a:spAutoFit/>
          </a:bodyPr>
          <a:lstStyle/>
          <a:p>
            <a:pPr algn="just">
              <a:spcBef>
                <a:spcPct val="0"/>
              </a:spcBef>
            </a:pPr>
            <a:r>
              <a:rPr lang="en-US" sz="2400">
                <a:cs typeface="Times New Roman" pitchFamily="18" charset="0"/>
              </a:rPr>
              <a:t> =</a:t>
            </a:r>
            <a:r>
              <a:rPr lang="en-US" sz="1200">
                <a:cs typeface="Times New Roman" pitchFamily="18" charset="0"/>
              </a:rPr>
              <a:t>  </a:t>
            </a:r>
            <a:endParaRPr lang="en-US" sz="1800"/>
          </a:p>
        </p:txBody>
      </p:sp>
      <p:graphicFrame>
        <p:nvGraphicFramePr>
          <p:cNvPr id="57355" name="Object 11"/>
          <p:cNvGraphicFramePr>
            <a:graphicFrameLocks noChangeAspect="1"/>
          </p:cNvGraphicFramePr>
          <p:nvPr/>
        </p:nvGraphicFramePr>
        <p:xfrm>
          <a:off x="4230688" y="2362200"/>
          <a:ext cx="1916112" cy="976313"/>
        </p:xfrm>
        <a:graphic>
          <a:graphicData uri="http://schemas.openxmlformats.org/presentationml/2006/ole">
            <mc:AlternateContent xmlns:mc="http://schemas.openxmlformats.org/markup-compatibility/2006">
              <mc:Choice xmlns:v="urn:schemas-microsoft-com:vml" Requires="v">
                <p:oleObj spid="_x0000_s30054" name="Equation" r:id="rId8" imgW="838080" imgH="431640" progId="Equation.3">
                  <p:embed/>
                </p:oleObj>
              </mc:Choice>
              <mc:Fallback>
                <p:oleObj name="Equation" r:id="rId8" imgW="838080" imgH="431640" progId="Equation.3">
                  <p:embed/>
                  <p:pic>
                    <p:nvPicPr>
                      <p:cNvPr id="57355"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0688" y="2362200"/>
                        <a:ext cx="1916112" cy="97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59" name="Rectangle 15"/>
          <p:cNvSpPr>
            <a:spLocks noChangeArrowheads="1"/>
          </p:cNvSpPr>
          <p:nvPr/>
        </p:nvSpPr>
        <p:spPr bwMode="auto">
          <a:xfrm>
            <a:off x="3505200" y="3505200"/>
            <a:ext cx="2443163"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     9.425 m/sec</a:t>
            </a:r>
            <a:endParaRPr lang="en-US" sz="2400"/>
          </a:p>
        </p:txBody>
      </p:sp>
      <p:sp>
        <p:nvSpPr>
          <p:cNvPr id="57361" name="Rectangle 17"/>
          <p:cNvSpPr>
            <a:spLocks noChangeArrowheads="1"/>
          </p:cNvSpPr>
          <p:nvPr/>
        </p:nvSpPr>
        <p:spPr bwMode="auto">
          <a:xfrm>
            <a:off x="685800" y="4252913"/>
            <a:ext cx="1978025" cy="457200"/>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Power     P =</a:t>
            </a:r>
            <a:r>
              <a:rPr lang="en-US" sz="1200">
                <a:cs typeface="Times New Roman" pitchFamily="18" charset="0"/>
              </a:rPr>
              <a:t> </a:t>
            </a:r>
            <a:endParaRPr lang="en-US" sz="1800"/>
          </a:p>
        </p:txBody>
      </p:sp>
      <p:graphicFrame>
        <p:nvGraphicFramePr>
          <p:cNvPr id="57360" name="Object 16"/>
          <p:cNvGraphicFramePr>
            <a:graphicFrameLocks noChangeAspect="1"/>
          </p:cNvGraphicFramePr>
          <p:nvPr/>
        </p:nvGraphicFramePr>
        <p:xfrm>
          <a:off x="2773363" y="4205288"/>
          <a:ext cx="1484312" cy="931862"/>
        </p:xfrm>
        <a:graphic>
          <a:graphicData uri="http://schemas.openxmlformats.org/presentationml/2006/ole">
            <mc:AlternateContent xmlns:mc="http://schemas.openxmlformats.org/markup-compatibility/2006">
              <mc:Choice xmlns:v="urn:schemas-microsoft-com:vml" Requires="v">
                <p:oleObj spid="_x0000_s30055" name="Equation" r:id="rId10" imgW="634680" imgH="393480" progId="Equation.3">
                  <p:embed/>
                </p:oleObj>
              </mc:Choice>
              <mc:Fallback>
                <p:oleObj name="Equation" r:id="rId10" imgW="634680" imgH="393480" progId="Equation.3">
                  <p:embed/>
                  <p:pic>
                    <p:nvPicPr>
                      <p:cNvPr id="5736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3363" y="4205288"/>
                        <a:ext cx="1484312" cy="93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65" name="Rectangle 21"/>
          <p:cNvSpPr>
            <a:spLocks noChangeArrowheads="1"/>
          </p:cNvSpPr>
          <p:nvPr/>
        </p:nvSpPr>
        <p:spPr bwMode="auto">
          <a:xfrm>
            <a:off x="685800" y="5562600"/>
            <a:ext cx="1925638" cy="457200"/>
          </a:xfrm>
          <a:prstGeom prst="rect">
            <a:avLst/>
          </a:prstGeom>
          <a:noFill/>
          <a:ln w="9525">
            <a:noFill/>
            <a:miter lim="800000"/>
            <a:headEnd/>
            <a:tailEnd/>
          </a:ln>
        </p:spPr>
        <p:txBody>
          <a:bodyPr wrap="none" anchor="ctr">
            <a:spAutoFit/>
          </a:bodyPr>
          <a:lstStyle/>
          <a:p>
            <a:pPr algn="just">
              <a:spcBef>
                <a:spcPct val="0"/>
              </a:spcBef>
            </a:pPr>
            <a:r>
              <a:rPr lang="en-US" sz="2400">
                <a:latin typeface="Times New Roman" pitchFamily="18" charset="0"/>
                <a:cs typeface="Times New Roman" pitchFamily="18" charset="0"/>
                <a:sym typeface="Symbol" pitchFamily="18" charset="2"/>
              </a:rPr>
              <a:t></a:t>
            </a:r>
            <a:r>
              <a:rPr lang="en-US" sz="2400">
                <a:cs typeface="Times New Roman" pitchFamily="18" charset="0"/>
              </a:rPr>
              <a:t> T</a:t>
            </a:r>
            <a:r>
              <a:rPr lang="en-US" sz="2400" baseline="-30000">
                <a:latin typeface="Times New Roman" pitchFamily="18" charset="0"/>
                <a:cs typeface="Times New Roman" pitchFamily="18" charset="0"/>
                <a:sym typeface="Symbol" pitchFamily="18" charset="2"/>
              </a:rPr>
              <a:t>1</a:t>
            </a:r>
            <a:r>
              <a:rPr lang="en-US" sz="2400">
                <a:latin typeface="Times New Roman" pitchFamily="18" charset="0"/>
                <a:cs typeface="Times New Roman" pitchFamily="18" charset="0"/>
                <a:sym typeface="Symbol" pitchFamily="18" charset="2"/>
              </a:rPr>
              <a:t> – T</a:t>
            </a:r>
            <a:r>
              <a:rPr lang="en-US" sz="2400" baseline="-30000">
                <a:latin typeface="Times New Roman" pitchFamily="18" charset="0"/>
                <a:cs typeface="Times New Roman" pitchFamily="18" charset="0"/>
                <a:sym typeface="Symbol" pitchFamily="18" charset="2"/>
              </a:rPr>
              <a:t>2</a:t>
            </a:r>
            <a:r>
              <a:rPr lang="en-US" sz="2400">
                <a:latin typeface="Times New Roman" pitchFamily="18" charset="0"/>
                <a:cs typeface="Times New Roman" pitchFamily="18" charset="0"/>
                <a:sym typeface="Symbol" pitchFamily="18" charset="2"/>
              </a:rPr>
              <a:t> =</a:t>
            </a:r>
            <a:r>
              <a:rPr lang="en-US" sz="1200">
                <a:latin typeface="Times New Roman" pitchFamily="18" charset="0"/>
                <a:cs typeface="Times New Roman" pitchFamily="18" charset="0"/>
                <a:sym typeface="Symbol" pitchFamily="18" charset="2"/>
              </a:rPr>
              <a:t> </a:t>
            </a:r>
          </a:p>
        </p:txBody>
      </p:sp>
      <p:graphicFrame>
        <p:nvGraphicFramePr>
          <p:cNvPr id="57364" name="Object 20"/>
          <p:cNvGraphicFramePr>
            <a:graphicFrameLocks noChangeAspect="1"/>
          </p:cNvGraphicFramePr>
          <p:nvPr/>
        </p:nvGraphicFramePr>
        <p:xfrm>
          <a:off x="2590800" y="5410200"/>
          <a:ext cx="1527175" cy="977900"/>
        </p:xfrm>
        <a:graphic>
          <a:graphicData uri="http://schemas.openxmlformats.org/presentationml/2006/ole">
            <mc:AlternateContent xmlns:mc="http://schemas.openxmlformats.org/markup-compatibility/2006">
              <mc:Choice xmlns:v="urn:schemas-microsoft-com:vml" Requires="v">
                <p:oleObj spid="_x0000_s30056" r:id="rId12" imgW="609336" imgH="393529" progId="Equation.3">
                  <p:embed/>
                </p:oleObj>
              </mc:Choice>
              <mc:Fallback>
                <p:oleObj r:id="rId12" imgW="609336" imgH="393529" progId="Equation.3">
                  <p:embed/>
                  <p:pic>
                    <p:nvPicPr>
                      <p:cNvPr id="57364"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0800" y="5410200"/>
                        <a:ext cx="152717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2" name="Rectangle 22"/>
          <p:cNvSpPr>
            <a:spLocks noChangeArrowheads="1"/>
          </p:cNvSpPr>
          <p:nvPr/>
        </p:nvSpPr>
        <p:spPr bwMode="auto">
          <a:xfrm>
            <a:off x="3886200" y="5638800"/>
            <a:ext cx="717550" cy="457200"/>
          </a:xfrm>
          <a:prstGeom prst="rect">
            <a:avLst/>
          </a:prstGeom>
          <a:noFill/>
          <a:ln w="9525">
            <a:noFill/>
            <a:miter lim="800000"/>
            <a:headEnd/>
            <a:tailEnd/>
          </a:ln>
        </p:spPr>
        <p:txBody>
          <a:bodyPr anchor="ctr">
            <a:spAutoFit/>
          </a:bodyPr>
          <a:lstStyle/>
          <a:p>
            <a:pPr algn="just">
              <a:spcBef>
                <a:spcPct val="0"/>
              </a:spcBef>
            </a:pPr>
            <a:r>
              <a:rPr lang="en-US" sz="1200">
                <a:cs typeface="Times New Roman" pitchFamily="18" charset="0"/>
              </a:rPr>
              <a:t> </a:t>
            </a:r>
            <a:r>
              <a:rPr lang="en-US" sz="2400">
                <a:cs typeface="Times New Roman" pitchFamily="18" charset="0"/>
              </a:rPr>
              <a:t>= </a:t>
            </a:r>
            <a:endParaRPr lang="en-US" sz="2400"/>
          </a:p>
        </p:txBody>
      </p:sp>
      <p:graphicFrame>
        <p:nvGraphicFramePr>
          <p:cNvPr id="57363" name="Object 19"/>
          <p:cNvGraphicFramePr>
            <a:graphicFrameLocks noChangeAspect="1"/>
          </p:cNvGraphicFramePr>
          <p:nvPr/>
        </p:nvGraphicFramePr>
        <p:xfrm>
          <a:off x="4648200" y="5410200"/>
          <a:ext cx="1454150" cy="977900"/>
        </p:xfrm>
        <a:graphic>
          <a:graphicData uri="http://schemas.openxmlformats.org/presentationml/2006/ole">
            <mc:AlternateContent xmlns:mc="http://schemas.openxmlformats.org/markup-compatibility/2006">
              <mc:Choice xmlns:v="urn:schemas-microsoft-com:vml" Requires="v">
                <p:oleObj spid="_x0000_s30057" r:id="rId14" imgW="583947" imgH="393529" progId="Equation.3">
                  <p:embed/>
                </p:oleObj>
              </mc:Choice>
              <mc:Fallback>
                <p:oleObj r:id="rId14" imgW="583947" imgH="393529" progId="Equation.3">
                  <p:embed/>
                  <p:pic>
                    <p:nvPicPr>
                      <p:cNvPr id="57363"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48200" y="5410200"/>
                        <a:ext cx="145415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367" name="Rectangle 23"/>
          <p:cNvSpPr>
            <a:spLocks noChangeArrowheads="1"/>
          </p:cNvSpPr>
          <p:nvPr/>
        </p:nvSpPr>
        <p:spPr bwMode="auto">
          <a:xfrm>
            <a:off x="5943600" y="5638800"/>
            <a:ext cx="1893888" cy="457200"/>
          </a:xfrm>
          <a:prstGeom prst="rect">
            <a:avLst/>
          </a:prstGeom>
          <a:noFill/>
          <a:ln w="9525">
            <a:noFill/>
            <a:miter lim="800000"/>
            <a:headEnd/>
            <a:tailEnd/>
          </a:ln>
        </p:spPr>
        <p:txBody>
          <a:bodyPr wrap="none" anchor="ctr">
            <a:spAutoFit/>
          </a:bodyPr>
          <a:lstStyle/>
          <a:p>
            <a:pPr algn="just">
              <a:spcBef>
                <a:spcPct val="0"/>
              </a:spcBef>
            </a:pPr>
            <a:r>
              <a:rPr lang="en-US" sz="1200">
                <a:cs typeface="Times New Roman" pitchFamily="18" charset="0"/>
              </a:rPr>
              <a:t> </a:t>
            </a:r>
            <a:r>
              <a:rPr lang="en-US" sz="2400">
                <a:cs typeface="Times New Roman" pitchFamily="18" charset="0"/>
              </a:rPr>
              <a:t>=     636.6 N</a:t>
            </a:r>
            <a:endParaRPr lang="en-US" sz="2400"/>
          </a:p>
        </p:txBody>
      </p:sp>
    </p:spTree>
    <p:extLst>
      <p:ext uri="{BB962C8B-B14F-4D97-AF65-F5344CB8AC3E}">
        <p14:creationId xmlns:p14="http://schemas.microsoft.com/office/powerpoint/2010/main" val="24915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0" fill="hold" nodeType="clickEffect">
                                  <p:stCondLst>
                                    <p:cond delay="0"/>
                                  </p:stCondLst>
                                  <p:childTnLst>
                                    <p:set>
                                      <p:cBhvr>
                                        <p:cTn id="10" dur="1" fill="hold">
                                          <p:stCondLst>
                                            <p:cond delay="0"/>
                                          </p:stCondLst>
                                        </p:cTn>
                                        <p:tgtEl>
                                          <p:spTgt spid="57356"/>
                                        </p:tgtEl>
                                        <p:attrNameLst>
                                          <p:attrName>style.visibility</p:attrName>
                                        </p:attrNameLst>
                                      </p:cBhvr>
                                      <p:to>
                                        <p:strVal val="visible"/>
                                      </p:to>
                                    </p:set>
                                    <p:anim calcmode="lin" valueType="num">
                                      <p:cBhvr>
                                        <p:cTn id="11" dur="1000" fill="hold"/>
                                        <p:tgtEl>
                                          <p:spTgt spid="57356"/>
                                        </p:tgtEl>
                                        <p:attrNameLst>
                                          <p:attrName>ppt_w</p:attrName>
                                        </p:attrNameLst>
                                      </p:cBhvr>
                                      <p:tavLst>
                                        <p:tav tm="0">
                                          <p:val>
                                            <p:fltVal val="0"/>
                                          </p:val>
                                        </p:tav>
                                        <p:tav tm="100000">
                                          <p:val>
                                            <p:strVal val="#ppt_w"/>
                                          </p:val>
                                        </p:tav>
                                      </p:tavLst>
                                    </p:anim>
                                    <p:anim calcmode="lin" valueType="num">
                                      <p:cBhvr>
                                        <p:cTn id="12" dur="1000" fill="hold"/>
                                        <p:tgtEl>
                                          <p:spTgt spid="57356"/>
                                        </p:tgtEl>
                                        <p:attrNameLst>
                                          <p:attrName>ppt_h</p:attrName>
                                        </p:attrNameLst>
                                      </p:cBhvr>
                                      <p:tavLst>
                                        <p:tav tm="0">
                                          <p:val>
                                            <p:fltVal val="0"/>
                                          </p:val>
                                        </p:tav>
                                        <p:tav tm="100000">
                                          <p:val>
                                            <p:strVal val="#ppt_h"/>
                                          </p:val>
                                        </p:tav>
                                      </p:tavLst>
                                    </p:anim>
                                    <p:animEffect transition="in" filter="fade">
                                      <p:cBhvr>
                                        <p:cTn id="13" dur="1000"/>
                                        <p:tgtEl>
                                          <p:spTgt spid="5735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0" fill="hold" nodeType="clickEffect">
                                  <p:stCondLst>
                                    <p:cond delay="0"/>
                                  </p:stCondLst>
                                  <p:childTnLst>
                                    <p:set>
                                      <p:cBhvr>
                                        <p:cTn id="17" dur="1" fill="hold">
                                          <p:stCondLst>
                                            <p:cond delay="0"/>
                                          </p:stCondLst>
                                        </p:cTn>
                                        <p:tgtEl>
                                          <p:spTgt spid="57355"/>
                                        </p:tgtEl>
                                        <p:attrNameLst>
                                          <p:attrName>style.visibility</p:attrName>
                                        </p:attrNameLst>
                                      </p:cBhvr>
                                      <p:to>
                                        <p:strVal val="visible"/>
                                      </p:to>
                                    </p:set>
                                    <p:anim calcmode="lin" valueType="num">
                                      <p:cBhvr>
                                        <p:cTn id="18" dur="1000" fill="hold"/>
                                        <p:tgtEl>
                                          <p:spTgt spid="57355"/>
                                        </p:tgtEl>
                                        <p:attrNameLst>
                                          <p:attrName>ppt_w</p:attrName>
                                        </p:attrNameLst>
                                      </p:cBhvr>
                                      <p:tavLst>
                                        <p:tav tm="0">
                                          <p:val>
                                            <p:fltVal val="0"/>
                                          </p:val>
                                        </p:tav>
                                        <p:tav tm="100000">
                                          <p:val>
                                            <p:strVal val="#ppt_w"/>
                                          </p:val>
                                        </p:tav>
                                      </p:tavLst>
                                    </p:anim>
                                    <p:anim calcmode="lin" valueType="num">
                                      <p:cBhvr>
                                        <p:cTn id="19" dur="1000" fill="hold"/>
                                        <p:tgtEl>
                                          <p:spTgt spid="57355"/>
                                        </p:tgtEl>
                                        <p:attrNameLst>
                                          <p:attrName>ppt_h</p:attrName>
                                        </p:attrNameLst>
                                      </p:cBhvr>
                                      <p:tavLst>
                                        <p:tav tm="0">
                                          <p:val>
                                            <p:fltVal val="0"/>
                                          </p:val>
                                        </p:tav>
                                        <p:tav tm="100000">
                                          <p:val>
                                            <p:strVal val="#ppt_h"/>
                                          </p:val>
                                        </p:tav>
                                      </p:tavLst>
                                    </p:anim>
                                    <p:animEffect transition="in" filter="fade">
                                      <p:cBhvr>
                                        <p:cTn id="20" dur="1000"/>
                                        <p:tgtEl>
                                          <p:spTgt spid="57355"/>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mph" presetSubtype="2" fill="hold" grpId="0" nodeType="clickEffect">
                                  <p:stCondLst>
                                    <p:cond delay="0"/>
                                  </p:stCondLst>
                                  <p:childTnLst>
                                    <p:anim to="2" calcmode="lin" valueType="num">
                                      <p:cBhvr override="childStyle">
                                        <p:cTn id="24" dur="2000" fill="hold"/>
                                        <p:tgtEl>
                                          <p:spTgt spid="57359"/>
                                        </p:tgtEl>
                                        <p:attrNameLst>
                                          <p:attrName>style.fontSize</p:attrName>
                                        </p:attrNameLst>
                                      </p:cBhvr>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3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57360"/>
                                        </p:tgtEl>
                                        <p:attrNameLst>
                                          <p:attrName>style.visibility</p:attrName>
                                        </p:attrNameLst>
                                      </p:cBhvr>
                                      <p:to>
                                        <p:strVal val="visible"/>
                                      </p:to>
                                    </p:set>
                                    <p:anim calcmode="lin" valueType="num">
                                      <p:cBhvr>
                                        <p:cTn id="33" dur="1000" fill="hold"/>
                                        <p:tgtEl>
                                          <p:spTgt spid="57360"/>
                                        </p:tgtEl>
                                        <p:attrNameLst>
                                          <p:attrName>ppt_w</p:attrName>
                                        </p:attrNameLst>
                                      </p:cBhvr>
                                      <p:tavLst>
                                        <p:tav tm="0">
                                          <p:val>
                                            <p:fltVal val="0"/>
                                          </p:val>
                                        </p:tav>
                                        <p:tav tm="100000">
                                          <p:val>
                                            <p:strVal val="#ppt_w"/>
                                          </p:val>
                                        </p:tav>
                                      </p:tavLst>
                                    </p:anim>
                                    <p:anim calcmode="lin" valueType="num">
                                      <p:cBhvr>
                                        <p:cTn id="34" dur="1000" fill="hold"/>
                                        <p:tgtEl>
                                          <p:spTgt spid="57360"/>
                                        </p:tgtEl>
                                        <p:attrNameLst>
                                          <p:attrName>ppt_h</p:attrName>
                                        </p:attrNameLst>
                                      </p:cBhvr>
                                      <p:tavLst>
                                        <p:tav tm="0">
                                          <p:val>
                                            <p:fltVal val="0"/>
                                          </p:val>
                                        </p:tav>
                                        <p:tav tm="100000">
                                          <p:val>
                                            <p:strVal val="#ppt_h"/>
                                          </p:val>
                                        </p:tav>
                                      </p:tavLst>
                                    </p:anim>
                                    <p:animEffect transition="in" filter="fade">
                                      <p:cBhvr>
                                        <p:cTn id="35" dur="1000"/>
                                        <p:tgtEl>
                                          <p:spTgt spid="5736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736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736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73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4" presetClass="emph" presetSubtype="2" fill="hold" grpId="0" nodeType="clickEffect">
                                  <p:stCondLst>
                                    <p:cond delay="0"/>
                                  </p:stCondLst>
                                  <p:childTnLst>
                                    <p:anim to="1.5" calcmode="lin" valueType="num">
                                      <p:cBhvr override="childStyle">
                                        <p:cTn id="51" dur="2000" fill="hold"/>
                                        <p:tgtEl>
                                          <p:spTgt spid="57367"/>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7" grpId="0"/>
      <p:bldP spid="57359" grpId="0"/>
      <p:bldP spid="57361" grpId="0"/>
      <p:bldP spid="57365" grpId="0"/>
      <p:bldP spid="5736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Slide Number Placeholder 5"/>
          <p:cNvSpPr>
            <a:spLocks noGrp="1"/>
          </p:cNvSpPr>
          <p:nvPr>
            <p:ph type="sldNum" sz="quarter" idx="12"/>
          </p:nvPr>
        </p:nvSpPr>
        <p:spPr>
          <a:noFill/>
        </p:spPr>
        <p:txBody>
          <a:bodyPr/>
          <a:lstStyle/>
          <a:p>
            <a:fld id="{EB817DDE-1BFF-4065-82DF-AAE68C64FA18}" type="slidenum">
              <a:rPr lang="en-US"/>
              <a:pPr/>
              <a:t>166</a:t>
            </a:fld>
            <a:endParaRPr lang="en-US"/>
          </a:p>
        </p:txBody>
      </p:sp>
      <p:sp>
        <p:nvSpPr>
          <p:cNvPr id="4101" name="Rectangle 13"/>
          <p:cNvSpPr>
            <a:spLocks noChangeArrowheads="1"/>
          </p:cNvSpPr>
          <p:nvPr/>
        </p:nvSpPr>
        <p:spPr bwMode="auto">
          <a:xfrm>
            <a:off x="1295400" y="3048000"/>
            <a:ext cx="6705600" cy="1752600"/>
          </a:xfrm>
          <a:prstGeom prst="rect">
            <a:avLst/>
          </a:prstGeom>
          <a:solidFill>
            <a:schemeClr val="accent1"/>
          </a:solidFill>
          <a:ln w="9525">
            <a:solidFill>
              <a:schemeClr val="tx1"/>
            </a:solidFill>
            <a:miter lim="800000"/>
            <a:headEnd/>
            <a:tailEnd/>
          </a:ln>
        </p:spPr>
        <p:txBody>
          <a:bodyPr wrap="none" anchor="ctr"/>
          <a:lstStyle/>
          <a:p>
            <a:pPr algn="ctr"/>
            <a:endParaRPr lang="en-US"/>
          </a:p>
        </p:txBody>
      </p:sp>
      <p:sp>
        <p:nvSpPr>
          <p:cNvPr id="4102" name="Rectangle 6"/>
          <p:cNvSpPr>
            <a:spLocks noChangeArrowheads="1"/>
          </p:cNvSpPr>
          <p:nvPr/>
        </p:nvSpPr>
        <p:spPr bwMode="auto">
          <a:xfrm>
            <a:off x="1238250" y="685800"/>
            <a:ext cx="1530350"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By data,</a:t>
            </a:r>
            <a:endParaRPr lang="en-US" sz="2400"/>
          </a:p>
        </p:txBody>
      </p:sp>
      <p:grpSp>
        <p:nvGrpSpPr>
          <p:cNvPr id="2" name="Group 14"/>
          <p:cNvGrpSpPr>
            <a:grpSpLocks/>
          </p:cNvGrpSpPr>
          <p:nvPr/>
        </p:nvGrpSpPr>
        <p:grpSpPr bwMode="auto">
          <a:xfrm>
            <a:off x="2819400" y="533400"/>
            <a:ext cx="1257300" cy="971550"/>
            <a:chOff x="1200" y="336"/>
            <a:chExt cx="792" cy="612"/>
          </a:xfrm>
        </p:grpSpPr>
        <p:graphicFrame>
          <p:nvGraphicFramePr>
            <p:cNvPr id="4098" name="Object 5"/>
            <p:cNvGraphicFramePr>
              <a:graphicFrameLocks noChangeAspect="1"/>
            </p:cNvGraphicFramePr>
            <p:nvPr/>
          </p:nvGraphicFramePr>
          <p:xfrm>
            <a:off x="1200" y="336"/>
            <a:ext cx="299" cy="612"/>
          </p:xfrm>
          <a:graphic>
            <a:graphicData uri="http://schemas.openxmlformats.org/presentationml/2006/ole">
              <mc:AlternateContent xmlns:mc="http://schemas.openxmlformats.org/markup-compatibility/2006">
                <mc:Choice xmlns:v="urn:schemas-microsoft-com:vml" Requires="v">
                  <p:oleObj spid="_x0000_s30781" r:id="rId4" imgW="215713" imgH="444114" progId="Equation.3">
                    <p:embed/>
                  </p:oleObj>
                </mc:Choice>
                <mc:Fallback>
                  <p:oleObj r:id="rId4" imgW="215713" imgH="444114" progId="Equation.3">
                    <p:embed/>
                    <p:pic>
                      <p:nvPicPr>
                        <p:cNvPr id="4098"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 y="336"/>
                          <a:ext cx="299" cy="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8" name="Rectangle 7"/>
            <p:cNvSpPr>
              <a:spLocks noChangeArrowheads="1"/>
            </p:cNvSpPr>
            <p:nvPr/>
          </p:nvSpPr>
          <p:spPr bwMode="auto">
            <a:xfrm>
              <a:off x="1344" y="480"/>
              <a:ext cx="648" cy="288"/>
            </a:xfrm>
            <a:prstGeom prst="rect">
              <a:avLst/>
            </a:prstGeom>
            <a:noFill/>
            <a:ln w="9525">
              <a:noFill/>
              <a:miter lim="800000"/>
              <a:headEnd/>
              <a:tailEnd/>
            </a:ln>
          </p:spPr>
          <p:txBody>
            <a:bodyPr wrap="none" anchor="ctr">
              <a:spAutoFit/>
            </a:bodyPr>
            <a:lstStyle/>
            <a:p>
              <a:pPr algn="just">
                <a:spcBef>
                  <a:spcPct val="0"/>
                </a:spcBef>
              </a:pPr>
              <a:r>
                <a:rPr lang="en-US" sz="1200">
                  <a:cs typeface="Times New Roman" pitchFamily="18" charset="0"/>
                </a:rPr>
                <a:t> </a:t>
              </a:r>
              <a:r>
                <a:rPr lang="en-US" sz="2400">
                  <a:cs typeface="Times New Roman" pitchFamily="18" charset="0"/>
                </a:rPr>
                <a:t>= 2.</a:t>
              </a:r>
              <a:r>
                <a:rPr lang="en-US" sz="2400" baseline="-30000">
                  <a:cs typeface="Times New Roman" pitchFamily="18" charset="0"/>
                </a:rPr>
                <a:t> </a:t>
              </a:r>
              <a:endParaRPr lang="en-US" sz="2400"/>
            </a:p>
          </p:txBody>
        </p:sp>
      </p:grpSp>
      <p:sp>
        <p:nvSpPr>
          <p:cNvPr id="4104" name="Rectangle 9"/>
          <p:cNvSpPr>
            <a:spLocks noChangeArrowheads="1"/>
          </p:cNvSpPr>
          <p:nvPr/>
        </p:nvSpPr>
        <p:spPr bwMode="auto">
          <a:xfrm>
            <a:off x="1143000" y="2362200"/>
            <a:ext cx="3954463" cy="457200"/>
          </a:xfrm>
          <a:prstGeom prst="rect">
            <a:avLst/>
          </a:prstGeom>
          <a:noFill/>
          <a:ln w="9525">
            <a:noFill/>
            <a:miter lim="800000"/>
            <a:headEnd/>
            <a:tailEnd/>
          </a:ln>
        </p:spPr>
        <p:txBody>
          <a:bodyPr wrap="none" anchor="ctr">
            <a:spAutoFit/>
          </a:bodyPr>
          <a:lstStyle/>
          <a:p>
            <a:pPr algn="just">
              <a:spcBef>
                <a:spcPct val="0"/>
              </a:spcBef>
            </a:pPr>
            <a:r>
              <a:rPr lang="en-US" sz="2400"/>
              <a:t>We get, 2T</a:t>
            </a:r>
            <a:r>
              <a:rPr lang="en-US" sz="2400" b="1" baseline="-25000"/>
              <a:t>2</a:t>
            </a:r>
            <a:r>
              <a:rPr lang="en-US" sz="2400"/>
              <a:t> – T</a:t>
            </a:r>
            <a:r>
              <a:rPr lang="en-US" sz="2400" b="1" baseline="-25000"/>
              <a:t>2 </a:t>
            </a:r>
            <a:r>
              <a:rPr lang="en-US" sz="2400"/>
              <a:t>= 636.6N</a:t>
            </a:r>
          </a:p>
        </p:txBody>
      </p:sp>
      <p:sp>
        <p:nvSpPr>
          <p:cNvPr id="4105" name="Rectangle 11"/>
          <p:cNvSpPr>
            <a:spLocks noChangeArrowheads="1"/>
          </p:cNvSpPr>
          <p:nvPr/>
        </p:nvSpPr>
        <p:spPr bwMode="auto">
          <a:xfrm>
            <a:off x="1371600" y="3200400"/>
            <a:ext cx="4375150" cy="457200"/>
          </a:xfrm>
          <a:prstGeom prst="rect">
            <a:avLst/>
          </a:prstGeom>
          <a:noFill/>
          <a:ln w="9525">
            <a:noFill/>
            <a:miter lim="800000"/>
            <a:headEnd/>
            <a:tailEnd/>
          </a:ln>
        </p:spPr>
        <p:txBody>
          <a:bodyPr wrap="none" anchor="ctr">
            <a:spAutoFit/>
          </a:bodyPr>
          <a:lstStyle/>
          <a:p>
            <a:pPr>
              <a:spcBef>
                <a:spcPct val="0"/>
              </a:spcBef>
            </a:pPr>
            <a:r>
              <a:rPr lang="en-US" sz="2400" b="1">
                <a:sym typeface="Symbol" pitchFamily="18" charset="2"/>
              </a:rPr>
              <a:t></a:t>
            </a:r>
            <a:r>
              <a:rPr lang="en-US" sz="2400" b="1"/>
              <a:t>   </a:t>
            </a:r>
            <a:r>
              <a:rPr lang="en-US" sz="2400" b="1">
                <a:solidFill>
                  <a:srgbClr val="0000FF"/>
                </a:solidFill>
                <a:sym typeface="Symbol" pitchFamily="18" charset="2"/>
              </a:rPr>
              <a:t>Slack side tension   	T</a:t>
            </a:r>
            <a:r>
              <a:rPr lang="en-US" sz="2400" b="1" baseline="-25000">
                <a:solidFill>
                  <a:srgbClr val="0000FF"/>
                </a:solidFill>
                <a:sym typeface="Symbol" pitchFamily="18" charset="2"/>
              </a:rPr>
              <a:t>2 </a:t>
            </a:r>
            <a:r>
              <a:rPr lang="en-US" sz="2400" b="1">
                <a:solidFill>
                  <a:srgbClr val="0000FF"/>
                </a:solidFill>
                <a:sym typeface="Symbol" pitchFamily="18" charset="2"/>
              </a:rPr>
              <a:t>=</a:t>
            </a:r>
            <a:endParaRPr lang="en-US" sz="2400">
              <a:solidFill>
                <a:srgbClr val="0000FF"/>
              </a:solidFill>
              <a:sym typeface="Symbol" pitchFamily="18" charset="2"/>
            </a:endParaRPr>
          </a:p>
        </p:txBody>
      </p:sp>
      <p:sp>
        <p:nvSpPr>
          <p:cNvPr id="4106" name="Rectangle 12"/>
          <p:cNvSpPr>
            <a:spLocks noChangeArrowheads="1"/>
          </p:cNvSpPr>
          <p:nvPr/>
        </p:nvSpPr>
        <p:spPr bwMode="auto">
          <a:xfrm>
            <a:off x="1219200" y="3992563"/>
            <a:ext cx="6905625" cy="549275"/>
          </a:xfrm>
          <a:prstGeom prst="rect">
            <a:avLst/>
          </a:prstGeom>
          <a:noFill/>
          <a:ln w="9525">
            <a:noFill/>
            <a:miter lim="800000"/>
            <a:headEnd/>
            <a:tailEnd/>
          </a:ln>
        </p:spPr>
        <p:txBody>
          <a:bodyPr wrap="none" anchor="ctr">
            <a:spAutoFit/>
          </a:bodyPr>
          <a:lstStyle/>
          <a:p>
            <a:pPr algn="just">
              <a:spcBef>
                <a:spcPct val="0"/>
              </a:spcBef>
            </a:pPr>
            <a:r>
              <a:rPr lang="en-US" sz="2400" b="1">
                <a:solidFill>
                  <a:srgbClr val="0000FF"/>
                </a:solidFill>
              </a:rPr>
              <a:t>Tight side tension  	  T</a:t>
            </a:r>
            <a:r>
              <a:rPr lang="en-US" sz="2400" b="1" baseline="-25000">
                <a:solidFill>
                  <a:srgbClr val="0000FF"/>
                </a:solidFill>
              </a:rPr>
              <a:t>1</a:t>
            </a:r>
            <a:r>
              <a:rPr lang="en-US" sz="2400" b="1">
                <a:solidFill>
                  <a:srgbClr val="0000FF"/>
                </a:solidFill>
              </a:rPr>
              <a:t>= 2T</a:t>
            </a:r>
            <a:r>
              <a:rPr lang="en-US" sz="2400" b="1" baseline="-25000">
                <a:solidFill>
                  <a:srgbClr val="0000FF"/>
                </a:solidFill>
              </a:rPr>
              <a:t>2</a:t>
            </a:r>
            <a:r>
              <a:rPr lang="en-US" sz="2400" b="1">
                <a:solidFill>
                  <a:srgbClr val="0000FF"/>
                </a:solidFill>
              </a:rPr>
              <a:t> = </a:t>
            </a:r>
            <a:r>
              <a:rPr lang="en-US" b="1">
                <a:solidFill>
                  <a:srgbClr val="0000FF"/>
                </a:solidFill>
              </a:rPr>
              <a:t>1273.2</a:t>
            </a:r>
            <a:r>
              <a:rPr lang="en-US" sz="2400" b="1">
                <a:solidFill>
                  <a:srgbClr val="0000FF"/>
                </a:solidFill>
              </a:rPr>
              <a:t> </a:t>
            </a:r>
            <a:r>
              <a:rPr lang="en-US" b="1">
                <a:solidFill>
                  <a:srgbClr val="0000FF"/>
                </a:solidFill>
              </a:rPr>
              <a:t>N</a:t>
            </a:r>
          </a:p>
        </p:txBody>
      </p:sp>
      <p:sp>
        <p:nvSpPr>
          <p:cNvPr id="4107" name="Text Box 16"/>
          <p:cNvSpPr txBox="1">
            <a:spLocks noChangeArrowheads="1"/>
          </p:cNvSpPr>
          <p:nvPr/>
        </p:nvSpPr>
        <p:spPr bwMode="auto">
          <a:xfrm>
            <a:off x="5943600" y="3124200"/>
            <a:ext cx="1622425" cy="549275"/>
          </a:xfrm>
          <a:prstGeom prst="rect">
            <a:avLst/>
          </a:prstGeom>
          <a:noFill/>
          <a:ln w="9525" algn="ctr">
            <a:noFill/>
            <a:miter lim="800000"/>
            <a:headEnd/>
            <a:tailEnd/>
          </a:ln>
        </p:spPr>
        <p:txBody>
          <a:bodyPr wrap="none">
            <a:spAutoFit/>
          </a:bodyPr>
          <a:lstStyle/>
          <a:p>
            <a:r>
              <a:rPr lang="en-US"/>
              <a:t> </a:t>
            </a:r>
            <a:r>
              <a:rPr lang="en-US" b="1">
                <a:solidFill>
                  <a:srgbClr val="0000FF"/>
                </a:solidFill>
                <a:sym typeface="Symbol" pitchFamily="18" charset="2"/>
              </a:rPr>
              <a:t>636.6 N</a:t>
            </a:r>
          </a:p>
        </p:txBody>
      </p:sp>
    </p:spTree>
    <p:extLst>
      <p:ext uri="{BB962C8B-B14F-4D97-AF65-F5344CB8AC3E}">
        <p14:creationId xmlns:p14="http://schemas.microsoft.com/office/powerpoint/2010/main" val="49054082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5"/>
          <p:cNvSpPr>
            <a:spLocks noGrp="1"/>
          </p:cNvSpPr>
          <p:nvPr>
            <p:ph type="sldNum" sz="quarter" idx="12"/>
          </p:nvPr>
        </p:nvSpPr>
        <p:spPr>
          <a:noFill/>
        </p:spPr>
        <p:txBody>
          <a:bodyPr/>
          <a:lstStyle/>
          <a:p>
            <a:fld id="{BEF4FBBD-D827-43AD-A9C9-17EF962257E9}" type="slidenum">
              <a:rPr lang="en-US"/>
              <a:pPr/>
              <a:t>167</a:t>
            </a:fld>
            <a:endParaRPr lang="en-US"/>
          </a:p>
        </p:txBody>
      </p:sp>
      <p:sp>
        <p:nvSpPr>
          <p:cNvPr id="25604" name="Rectangle 3"/>
          <p:cNvSpPr>
            <a:spLocks noGrp="1" noChangeArrowheads="1"/>
          </p:cNvSpPr>
          <p:nvPr>
            <p:ph type="body" idx="1"/>
          </p:nvPr>
        </p:nvSpPr>
        <p:spPr>
          <a:xfrm>
            <a:off x="457200" y="0"/>
            <a:ext cx="8382000" cy="5867400"/>
          </a:xfrm>
        </p:spPr>
        <p:txBody>
          <a:bodyPr/>
          <a:lstStyle/>
          <a:p>
            <a:pPr marL="609600" indent="-609600" eaLnBrk="1" hangingPunct="1">
              <a:lnSpc>
                <a:spcPct val="150000"/>
              </a:lnSpc>
              <a:buFontTx/>
              <a:buNone/>
            </a:pPr>
            <a:r>
              <a:rPr lang="en-US"/>
              <a:t>2) </a:t>
            </a:r>
            <a:r>
              <a:rPr lang="en-US" sz="2600"/>
              <a:t>A leather belt transmits 20kW power from a pulley of </a:t>
            </a:r>
          </a:p>
          <a:p>
            <a:pPr marL="609600" indent="-609600" eaLnBrk="1" hangingPunct="1">
              <a:lnSpc>
                <a:spcPct val="150000"/>
              </a:lnSpc>
              <a:buFontTx/>
              <a:buNone/>
            </a:pPr>
            <a:r>
              <a:rPr lang="en-US" sz="2600"/>
              <a:t>     750mm diameter which runs at 500 rpm. The belt is </a:t>
            </a:r>
          </a:p>
          <a:p>
            <a:pPr marL="609600" indent="-609600" eaLnBrk="1" hangingPunct="1">
              <a:lnSpc>
                <a:spcPct val="150000"/>
              </a:lnSpc>
              <a:buFontTx/>
              <a:buNone/>
            </a:pPr>
            <a:r>
              <a:rPr lang="en-US" sz="2600"/>
              <a:t>     in contact with the pulley over an arc of 160</a:t>
            </a:r>
            <a:r>
              <a:rPr lang="en-US" sz="2600" baseline="30000"/>
              <a:t>0</a:t>
            </a:r>
            <a:r>
              <a:rPr lang="en-US" sz="2600"/>
              <a:t> and </a:t>
            </a:r>
          </a:p>
          <a:p>
            <a:pPr marL="609600" indent="-609600" eaLnBrk="1" hangingPunct="1">
              <a:lnSpc>
                <a:spcPct val="150000"/>
              </a:lnSpc>
              <a:buFontTx/>
              <a:buNone/>
            </a:pPr>
            <a:r>
              <a:rPr lang="en-US" sz="2600"/>
              <a:t>     the coefficient of friction between the belt and the </a:t>
            </a:r>
          </a:p>
          <a:p>
            <a:pPr marL="609600" indent="-609600" eaLnBrk="1" hangingPunct="1">
              <a:lnSpc>
                <a:spcPct val="150000"/>
              </a:lnSpc>
              <a:buFontTx/>
              <a:buNone/>
            </a:pPr>
            <a:r>
              <a:rPr lang="en-US" sz="2600"/>
              <a:t>     pulley is 0.3. Find the tension on each side of the </a:t>
            </a:r>
          </a:p>
          <a:p>
            <a:pPr marL="609600" indent="-609600" eaLnBrk="1" hangingPunct="1">
              <a:lnSpc>
                <a:spcPct val="150000"/>
              </a:lnSpc>
              <a:buFontTx/>
              <a:buNone/>
            </a:pPr>
            <a:r>
              <a:rPr lang="en-US" sz="2600"/>
              <a:t>     open belt drive.</a:t>
            </a:r>
          </a:p>
        </p:txBody>
      </p:sp>
      <p:sp>
        <p:nvSpPr>
          <p:cNvPr id="25605" name="Rectangle 4"/>
          <p:cNvSpPr>
            <a:spLocks noChangeArrowheads="1"/>
          </p:cNvSpPr>
          <p:nvPr/>
        </p:nvSpPr>
        <p:spPr bwMode="auto">
          <a:xfrm>
            <a:off x="914400" y="4191000"/>
            <a:ext cx="1455738" cy="457200"/>
          </a:xfrm>
          <a:prstGeom prst="rect">
            <a:avLst/>
          </a:prstGeom>
          <a:noFill/>
          <a:ln w="9525">
            <a:noFill/>
            <a:miter lim="800000"/>
            <a:headEnd/>
            <a:tailEnd/>
          </a:ln>
        </p:spPr>
        <p:txBody>
          <a:bodyPr wrap="none" anchor="ctr">
            <a:spAutoFit/>
          </a:bodyPr>
          <a:lstStyle/>
          <a:p>
            <a:pPr>
              <a:spcBef>
                <a:spcPct val="0"/>
              </a:spcBef>
            </a:pPr>
            <a:r>
              <a:rPr lang="en-US" sz="2400">
                <a:solidFill>
                  <a:srgbClr val="0000FF"/>
                </a:solidFill>
              </a:rPr>
              <a:t>Solution:</a:t>
            </a:r>
            <a:r>
              <a:rPr lang="en-US" sz="2400"/>
              <a:t> </a:t>
            </a:r>
          </a:p>
        </p:txBody>
      </p:sp>
      <p:sp>
        <p:nvSpPr>
          <p:cNvPr id="25606" name="Line 5"/>
          <p:cNvSpPr>
            <a:spLocks noChangeShapeType="1"/>
          </p:cNvSpPr>
          <p:nvPr/>
        </p:nvSpPr>
        <p:spPr bwMode="auto">
          <a:xfrm>
            <a:off x="228600" y="4114800"/>
            <a:ext cx="8915400" cy="0"/>
          </a:xfrm>
          <a:prstGeom prst="line">
            <a:avLst/>
          </a:prstGeom>
          <a:noFill/>
          <a:ln w="9525">
            <a:solidFill>
              <a:schemeClr val="tx1"/>
            </a:solidFill>
            <a:round/>
            <a:headEnd/>
            <a:tailEnd/>
          </a:ln>
        </p:spPr>
        <p:txBody>
          <a:bodyPr/>
          <a:lstStyle/>
          <a:p>
            <a:endParaRPr lang="en-US"/>
          </a:p>
        </p:txBody>
      </p:sp>
      <p:sp>
        <p:nvSpPr>
          <p:cNvPr id="25607" name="Rectangle 6"/>
          <p:cNvSpPr>
            <a:spLocks noChangeArrowheads="1"/>
          </p:cNvSpPr>
          <p:nvPr/>
        </p:nvSpPr>
        <p:spPr bwMode="auto">
          <a:xfrm>
            <a:off x="2438400" y="4191000"/>
            <a:ext cx="1765300" cy="457200"/>
          </a:xfrm>
          <a:prstGeom prst="rect">
            <a:avLst/>
          </a:prstGeom>
          <a:noFill/>
          <a:ln w="9525">
            <a:noFill/>
            <a:miter lim="800000"/>
            <a:headEnd/>
            <a:tailEnd/>
          </a:ln>
        </p:spPr>
        <p:txBody>
          <a:bodyPr wrap="none" anchor="ctr">
            <a:spAutoFit/>
          </a:bodyPr>
          <a:lstStyle/>
          <a:p>
            <a:pPr>
              <a:spcBef>
                <a:spcPct val="0"/>
              </a:spcBef>
            </a:pPr>
            <a:r>
              <a:rPr lang="en-US" sz="2400"/>
              <a:t>P = 20 k W </a:t>
            </a:r>
          </a:p>
        </p:txBody>
      </p:sp>
      <p:sp>
        <p:nvSpPr>
          <p:cNvPr id="25608" name="Rectangle 7"/>
          <p:cNvSpPr>
            <a:spLocks noChangeArrowheads="1"/>
          </p:cNvSpPr>
          <p:nvPr/>
        </p:nvSpPr>
        <p:spPr bwMode="auto">
          <a:xfrm>
            <a:off x="2438400" y="4724400"/>
            <a:ext cx="1885950" cy="457200"/>
          </a:xfrm>
          <a:prstGeom prst="rect">
            <a:avLst/>
          </a:prstGeom>
          <a:noFill/>
          <a:ln w="9525">
            <a:noFill/>
            <a:miter lim="800000"/>
            <a:headEnd/>
            <a:tailEnd/>
          </a:ln>
        </p:spPr>
        <p:txBody>
          <a:bodyPr wrap="none" anchor="ctr">
            <a:spAutoFit/>
          </a:bodyPr>
          <a:lstStyle/>
          <a:p>
            <a:pPr>
              <a:spcBef>
                <a:spcPct val="0"/>
              </a:spcBef>
            </a:pPr>
            <a:r>
              <a:rPr lang="en-US" sz="2400"/>
              <a:t>d = 750 mm </a:t>
            </a:r>
          </a:p>
        </p:txBody>
      </p:sp>
      <p:sp>
        <p:nvSpPr>
          <p:cNvPr id="25609" name="Rectangle 8"/>
          <p:cNvSpPr>
            <a:spLocks noChangeArrowheads="1"/>
          </p:cNvSpPr>
          <p:nvPr/>
        </p:nvSpPr>
        <p:spPr bwMode="auto">
          <a:xfrm>
            <a:off x="2438400" y="5181600"/>
            <a:ext cx="4848225" cy="457200"/>
          </a:xfrm>
          <a:prstGeom prst="rect">
            <a:avLst/>
          </a:prstGeom>
          <a:noFill/>
          <a:ln w="9525">
            <a:noFill/>
            <a:miter lim="800000"/>
            <a:headEnd/>
            <a:tailEnd/>
          </a:ln>
        </p:spPr>
        <p:txBody>
          <a:bodyPr wrap="none" anchor="ctr">
            <a:spAutoFit/>
          </a:bodyPr>
          <a:lstStyle/>
          <a:p>
            <a:pPr>
              <a:spcBef>
                <a:spcPct val="0"/>
              </a:spcBef>
            </a:pPr>
            <a:r>
              <a:rPr lang="en-US" sz="2400"/>
              <a:t>n = 500 rpm                                    </a:t>
            </a:r>
          </a:p>
        </p:txBody>
      </p:sp>
      <p:sp>
        <p:nvSpPr>
          <p:cNvPr id="25610" name="Rectangle 9"/>
          <p:cNvSpPr>
            <a:spLocks noChangeArrowheads="1"/>
          </p:cNvSpPr>
          <p:nvPr/>
        </p:nvSpPr>
        <p:spPr bwMode="auto">
          <a:xfrm>
            <a:off x="2514600" y="5638800"/>
            <a:ext cx="4760913" cy="457200"/>
          </a:xfrm>
          <a:prstGeom prst="rect">
            <a:avLst/>
          </a:prstGeom>
          <a:noFill/>
          <a:ln w="9525">
            <a:noFill/>
            <a:miter lim="800000"/>
            <a:headEnd/>
            <a:tailEnd/>
          </a:ln>
        </p:spPr>
        <p:txBody>
          <a:bodyPr wrap="none" anchor="ctr">
            <a:spAutoFit/>
          </a:bodyPr>
          <a:lstStyle/>
          <a:p>
            <a:pPr>
              <a:spcBef>
                <a:spcPct val="0"/>
              </a:spcBef>
            </a:pPr>
            <a:r>
              <a:rPr lang="en-US" sz="2400">
                <a:sym typeface="Symbol" pitchFamily="18" charset="2"/>
              </a:rPr>
              <a:t></a:t>
            </a:r>
            <a:r>
              <a:rPr lang="en-US" sz="2400"/>
              <a:t> = 160</a:t>
            </a:r>
            <a:r>
              <a:rPr lang="en-US" sz="2400" baseline="30000">
                <a:sym typeface="Symbol" pitchFamily="18" charset="2"/>
              </a:rPr>
              <a:t>0</a:t>
            </a:r>
            <a:r>
              <a:rPr lang="en-US" sz="2400">
                <a:sym typeface="Symbol" pitchFamily="18" charset="2"/>
              </a:rPr>
              <a:t>                                         </a:t>
            </a:r>
          </a:p>
        </p:txBody>
      </p:sp>
      <p:sp>
        <p:nvSpPr>
          <p:cNvPr id="25611" name="Rectangle 13"/>
          <p:cNvSpPr>
            <a:spLocks noChangeArrowheads="1"/>
          </p:cNvSpPr>
          <p:nvPr/>
        </p:nvSpPr>
        <p:spPr bwMode="auto">
          <a:xfrm>
            <a:off x="2498725" y="6096000"/>
            <a:ext cx="1214438" cy="457200"/>
          </a:xfrm>
          <a:prstGeom prst="rect">
            <a:avLst/>
          </a:prstGeom>
          <a:noFill/>
          <a:ln w="9525">
            <a:noFill/>
            <a:miter lim="800000"/>
            <a:headEnd/>
            <a:tailEnd/>
          </a:ln>
        </p:spPr>
        <p:txBody>
          <a:bodyPr wrap="none" anchor="ctr">
            <a:spAutoFit/>
          </a:bodyPr>
          <a:lstStyle/>
          <a:p>
            <a:pPr>
              <a:spcBef>
                <a:spcPct val="0"/>
              </a:spcBef>
            </a:pPr>
            <a:r>
              <a:rPr lang="en-US" sz="2400">
                <a:sym typeface="Symbol" pitchFamily="18" charset="2"/>
              </a:rPr>
              <a:t></a:t>
            </a:r>
            <a:r>
              <a:rPr lang="en-US" sz="2400"/>
              <a:t> = 0.3</a:t>
            </a:r>
            <a:r>
              <a:rPr lang="en-US" sz="2400">
                <a:sym typeface="Symbol" pitchFamily="18" charset="2"/>
              </a:rPr>
              <a:t> </a:t>
            </a:r>
          </a:p>
        </p:txBody>
      </p:sp>
    </p:spTree>
    <p:extLst>
      <p:ext uri="{BB962C8B-B14F-4D97-AF65-F5344CB8AC3E}">
        <p14:creationId xmlns:p14="http://schemas.microsoft.com/office/powerpoint/2010/main" val="4272284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Slide Number Placeholder 5"/>
          <p:cNvSpPr>
            <a:spLocks noGrp="1"/>
          </p:cNvSpPr>
          <p:nvPr>
            <p:ph type="sldNum" sz="quarter" idx="12"/>
          </p:nvPr>
        </p:nvSpPr>
        <p:spPr>
          <a:noFill/>
        </p:spPr>
        <p:txBody>
          <a:bodyPr/>
          <a:lstStyle/>
          <a:p>
            <a:fld id="{DECFCC42-6A52-4AA5-8E1E-EA1D994CAA1D}" type="slidenum">
              <a:rPr lang="en-US"/>
              <a:pPr/>
              <a:t>168</a:t>
            </a:fld>
            <a:endParaRPr lang="en-US"/>
          </a:p>
        </p:txBody>
      </p:sp>
      <p:sp>
        <p:nvSpPr>
          <p:cNvPr id="5129" name="Rectangle 19"/>
          <p:cNvSpPr>
            <a:spLocks noChangeArrowheads="1"/>
          </p:cNvSpPr>
          <p:nvPr/>
        </p:nvSpPr>
        <p:spPr bwMode="auto">
          <a:xfrm>
            <a:off x="4114800" y="2438400"/>
            <a:ext cx="2133600" cy="609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130" name="Rectangle 5"/>
          <p:cNvSpPr>
            <a:spLocks noChangeArrowheads="1"/>
          </p:cNvSpPr>
          <p:nvPr/>
        </p:nvSpPr>
        <p:spPr bwMode="auto">
          <a:xfrm>
            <a:off x="-228600" y="457200"/>
            <a:ext cx="4467225"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   Linear velocity of belt	 v  =</a:t>
            </a:r>
            <a:r>
              <a:rPr lang="en-US" sz="1200">
                <a:cs typeface="Times New Roman" pitchFamily="18" charset="0"/>
              </a:rPr>
              <a:t> </a:t>
            </a:r>
            <a:endParaRPr lang="en-US" sz="1800"/>
          </a:p>
        </p:txBody>
      </p:sp>
      <p:graphicFrame>
        <p:nvGraphicFramePr>
          <p:cNvPr id="5122" name="Object 4"/>
          <p:cNvGraphicFramePr>
            <a:graphicFrameLocks noChangeAspect="1"/>
          </p:cNvGraphicFramePr>
          <p:nvPr/>
        </p:nvGraphicFramePr>
        <p:xfrm>
          <a:off x="4584700" y="304800"/>
          <a:ext cx="863600" cy="976313"/>
        </p:xfrm>
        <a:graphic>
          <a:graphicData uri="http://schemas.openxmlformats.org/presentationml/2006/ole">
            <mc:AlternateContent xmlns:mc="http://schemas.openxmlformats.org/markup-compatibility/2006">
              <mc:Choice xmlns:v="urn:schemas-microsoft-com:vml" Requires="v">
                <p:oleObj spid="_x0000_s32041" name="Equation" r:id="rId4" imgW="380880" imgH="431640" progId="Equation.3">
                  <p:embed/>
                </p:oleObj>
              </mc:Choice>
              <mc:Fallback>
                <p:oleObj name="Equation" r:id="rId4" imgW="380880" imgH="431640" progId="Equation.3">
                  <p:embed/>
                  <p:pic>
                    <p:nvPicPr>
                      <p:cNvPr id="512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700" y="304800"/>
                        <a:ext cx="863600" cy="97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1" name="Rectangle 7"/>
          <p:cNvSpPr>
            <a:spLocks noChangeArrowheads="1"/>
          </p:cNvSpPr>
          <p:nvPr/>
        </p:nvSpPr>
        <p:spPr bwMode="auto">
          <a:xfrm>
            <a:off x="3822700" y="1447800"/>
            <a:ext cx="1098550" cy="457200"/>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a:t>
            </a:r>
            <a:r>
              <a:rPr lang="en-US" sz="1200">
                <a:cs typeface="Times New Roman" pitchFamily="18" charset="0"/>
              </a:rPr>
              <a:t>	</a:t>
            </a:r>
            <a:endParaRPr lang="en-US" sz="1800"/>
          </a:p>
        </p:txBody>
      </p:sp>
      <p:graphicFrame>
        <p:nvGraphicFramePr>
          <p:cNvPr id="5123" name="Object 6"/>
          <p:cNvGraphicFramePr>
            <a:graphicFrameLocks noChangeAspect="1"/>
          </p:cNvGraphicFramePr>
          <p:nvPr/>
        </p:nvGraphicFramePr>
        <p:xfrm>
          <a:off x="4117975" y="1447800"/>
          <a:ext cx="2054225" cy="976313"/>
        </p:xfrm>
        <a:graphic>
          <a:graphicData uri="http://schemas.openxmlformats.org/presentationml/2006/ole">
            <mc:AlternateContent xmlns:mc="http://schemas.openxmlformats.org/markup-compatibility/2006">
              <mc:Choice xmlns:v="urn:schemas-microsoft-com:vml" Requires="v">
                <p:oleObj spid="_x0000_s32042" name="Equation" r:id="rId6" imgW="901440" imgH="431640" progId="Equation.3">
                  <p:embed/>
                </p:oleObj>
              </mc:Choice>
              <mc:Fallback>
                <p:oleObj name="Equation" r:id="rId6" imgW="901440" imgH="431640" progId="Equation.3">
                  <p:embed/>
                  <p:pic>
                    <p:nvPicPr>
                      <p:cNvPr id="5123"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7975" y="1447800"/>
                        <a:ext cx="2054225" cy="97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2" name="Rectangle 8"/>
          <p:cNvSpPr>
            <a:spLocks noChangeArrowheads="1"/>
          </p:cNvSpPr>
          <p:nvPr/>
        </p:nvSpPr>
        <p:spPr bwMode="auto">
          <a:xfrm>
            <a:off x="3781425" y="2501900"/>
            <a:ext cx="2571750" cy="457200"/>
          </a:xfrm>
          <a:prstGeom prst="rect">
            <a:avLst/>
          </a:prstGeom>
          <a:noFill/>
          <a:ln w="9525">
            <a:noFill/>
            <a:miter lim="800000"/>
            <a:headEnd/>
            <a:tailEnd/>
          </a:ln>
        </p:spPr>
        <p:txBody>
          <a:bodyPr wrap="none" anchor="ctr">
            <a:spAutoFit/>
          </a:bodyPr>
          <a:lstStyle/>
          <a:p>
            <a:pPr>
              <a:spcBef>
                <a:spcPct val="0"/>
              </a:spcBef>
            </a:pPr>
            <a:r>
              <a:rPr lang="en-US" sz="1200">
                <a:cs typeface="Times New Roman" pitchFamily="18" charset="0"/>
              </a:rPr>
              <a:t> </a:t>
            </a:r>
            <a:r>
              <a:rPr lang="en-US" sz="2400">
                <a:cs typeface="Times New Roman" pitchFamily="18" charset="0"/>
              </a:rPr>
              <a:t>= 19.635 m / sec</a:t>
            </a:r>
            <a:r>
              <a:rPr lang="en-US" sz="2400"/>
              <a:t> </a:t>
            </a:r>
          </a:p>
        </p:txBody>
      </p:sp>
      <p:sp>
        <p:nvSpPr>
          <p:cNvPr id="5133" name="Rectangle 10"/>
          <p:cNvSpPr>
            <a:spLocks noChangeArrowheads="1"/>
          </p:cNvSpPr>
          <p:nvPr/>
        </p:nvSpPr>
        <p:spPr bwMode="auto">
          <a:xfrm>
            <a:off x="1447800" y="3505200"/>
            <a:ext cx="2927350" cy="457200"/>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Power		 P =	</a:t>
            </a:r>
            <a:endParaRPr lang="en-US" sz="2400"/>
          </a:p>
        </p:txBody>
      </p:sp>
      <p:graphicFrame>
        <p:nvGraphicFramePr>
          <p:cNvPr id="5124" name="Object 9"/>
          <p:cNvGraphicFramePr>
            <a:graphicFrameLocks noChangeAspect="1"/>
          </p:cNvGraphicFramePr>
          <p:nvPr/>
        </p:nvGraphicFramePr>
        <p:xfrm>
          <a:off x="4343400" y="3200400"/>
          <a:ext cx="1535113" cy="979488"/>
        </p:xfrm>
        <a:graphic>
          <a:graphicData uri="http://schemas.openxmlformats.org/presentationml/2006/ole">
            <mc:AlternateContent xmlns:mc="http://schemas.openxmlformats.org/markup-compatibility/2006">
              <mc:Choice xmlns:v="urn:schemas-microsoft-com:vml" Requires="v">
                <p:oleObj spid="_x0000_s32043" r:id="rId8" imgW="660400" imgH="419100" progId="Equation.3">
                  <p:embed/>
                </p:oleObj>
              </mc:Choice>
              <mc:Fallback>
                <p:oleObj r:id="rId8" imgW="660400" imgH="419100" progId="Equation.3">
                  <p:embed/>
                  <p:pic>
                    <p:nvPicPr>
                      <p:cNvPr id="5124"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3200400"/>
                        <a:ext cx="1535113"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4" name="Rectangle 13"/>
          <p:cNvSpPr>
            <a:spLocks noChangeArrowheads="1"/>
          </p:cNvSpPr>
          <p:nvPr/>
        </p:nvSpPr>
        <p:spPr bwMode="auto">
          <a:xfrm>
            <a:off x="2667000" y="4876800"/>
            <a:ext cx="1558925" cy="461963"/>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T</a:t>
            </a:r>
            <a:r>
              <a:rPr lang="en-US" sz="2400" baseline="-25000">
                <a:cs typeface="Times New Roman" pitchFamily="18" charset="0"/>
              </a:rPr>
              <a:t>1</a:t>
            </a:r>
            <a:r>
              <a:rPr lang="en-US" sz="2400">
                <a:cs typeface="Times New Roman" pitchFamily="18" charset="0"/>
              </a:rPr>
              <a:t> – T</a:t>
            </a:r>
            <a:r>
              <a:rPr lang="en-US" sz="2400" baseline="-25000">
                <a:cs typeface="Times New Roman" pitchFamily="18" charset="0"/>
              </a:rPr>
              <a:t>2</a:t>
            </a:r>
            <a:r>
              <a:rPr lang="en-US" sz="2400">
                <a:cs typeface="Times New Roman" pitchFamily="18" charset="0"/>
              </a:rPr>
              <a:t>  =</a:t>
            </a:r>
            <a:r>
              <a:rPr lang="en-US" sz="1200">
                <a:cs typeface="Times New Roman" pitchFamily="18" charset="0"/>
              </a:rPr>
              <a:t>  </a:t>
            </a:r>
            <a:endParaRPr lang="en-US" sz="1800"/>
          </a:p>
        </p:txBody>
      </p:sp>
      <p:graphicFrame>
        <p:nvGraphicFramePr>
          <p:cNvPr id="5125" name="Object 12"/>
          <p:cNvGraphicFramePr>
            <a:graphicFrameLocks noChangeAspect="1"/>
          </p:cNvGraphicFramePr>
          <p:nvPr/>
        </p:nvGraphicFramePr>
        <p:xfrm>
          <a:off x="4495800" y="4572000"/>
          <a:ext cx="1408113" cy="979488"/>
        </p:xfrm>
        <a:graphic>
          <a:graphicData uri="http://schemas.openxmlformats.org/presentationml/2006/ole">
            <mc:AlternateContent xmlns:mc="http://schemas.openxmlformats.org/markup-compatibility/2006">
              <mc:Choice xmlns:v="urn:schemas-microsoft-com:vml" Requires="v">
                <p:oleObj spid="_x0000_s32044" r:id="rId10" imgW="558558" imgH="393529" progId="Equation.3">
                  <p:embed/>
                </p:oleObj>
              </mc:Choice>
              <mc:Fallback>
                <p:oleObj r:id="rId10" imgW="558558" imgH="393529" progId="Equation.3">
                  <p:embed/>
                  <p:pic>
                    <p:nvPicPr>
                      <p:cNvPr id="5125"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800" y="4572000"/>
                        <a:ext cx="1408113"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5" name="Rectangle 16"/>
          <p:cNvSpPr>
            <a:spLocks noChangeArrowheads="1"/>
          </p:cNvSpPr>
          <p:nvPr/>
        </p:nvSpPr>
        <p:spPr bwMode="auto">
          <a:xfrm>
            <a:off x="2286000" y="5791200"/>
            <a:ext cx="404813" cy="457200"/>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a:t>
            </a:r>
            <a:r>
              <a:rPr lang="en-US" sz="1200">
                <a:cs typeface="Times New Roman" pitchFamily="18" charset="0"/>
              </a:rPr>
              <a:t> </a:t>
            </a:r>
            <a:endParaRPr lang="en-US" sz="1800"/>
          </a:p>
        </p:txBody>
      </p:sp>
      <p:graphicFrame>
        <p:nvGraphicFramePr>
          <p:cNvPr id="5126" name="Object 15"/>
          <p:cNvGraphicFramePr>
            <a:graphicFrameLocks noChangeAspect="1"/>
          </p:cNvGraphicFramePr>
          <p:nvPr/>
        </p:nvGraphicFramePr>
        <p:xfrm>
          <a:off x="2743200" y="5562600"/>
          <a:ext cx="1498600" cy="974725"/>
        </p:xfrm>
        <a:graphic>
          <a:graphicData uri="http://schemas.openxmlformats.org/presentationml/2006/ole">
            <mc:AlternateContent xmlns:mc="http://schemas.openxmlformats.org/markup-compatibility/2006">
              <mc:Choice xmlns:v="urn:schemas-microsoft-com:vml" Requires="v">
                <p:oleObj spid="_x0000_s32045" r:id="rId12" imgW="596641" imgH="393529" progId="Equation.3">
                  <p:embed/>
                </p:oleObj>
              </mc:Choice>
              <mc:Fallback>
                <p:oleObj r:id="rId12" imgW="596641" imgH="393529" progId="Equation.3">
                  <p:embed/>
                  <p:pic>
                    <p:nvPicPr>
                      <p:cNvPr id="5126"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3200" y="5562600"/>
                        <a:ext cx="1498600"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6" name="Rectangle 18"/>
          <p:cNvSpPr>
            <a:spLocks noChangeArrowheads="1"/>
          </p:cNvSpPr>
          <p:nvPr/>
        </p:nvSpPr>
        <p:spPr bwMode="auto">
          <a:xfrm>
            <a:off x="4114800" y="5791200"/>
            <a:ext cx="4651375" cy="457200"/>
          </a:xfrm>
          <a:prstGeom prst="rect">
            <a:avLst/>
          </a:prstGeom>
          <a:noFill/>
          <a:ln w="9525">
            <a:noFill/>
            <a:miter lim="800000"/>
            <a:headEnd/>
            <a:tailEnd/>
          </a:ln>
        </p:spPr>
        <p:txBody>
          <a:bodyPr wrap="none" anchor="ctr">
            <a:spAutoFit/>
          </a:bodyPr>
          <a:lstStyle/>
          <a:p>
            <a:pPr algn="just">
              <a:spcBef>
                <a:spcPct val="0"/>
              </a:spcBef>
            </a:pPr>
            <a:r>
              <a:rPr lang="en-US" sz="2400"/>
              <a:t>= 1018.6 N         …………….(1)</a:t>
            </a:r>
          </a:p>
        </p:txBody>
      </p:sp>
    </p:spTree>
    <p:extLst>
      <p:ext uri="{BB962C8B-B14F-4D97-AF65-F5344CB8AC3E}">
        <p14:creationId xmlns:p14="http://schemas.microsoft.com/office/powerpoint/2010/main" val="18802011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Slide Number Placeholder 5"/>
          <p:cNvSpPr>
            <a:spLocks noGrp="1"/>
          </p:cNvSpPr>
          <p:nvPr>
            <p:ph type="sldNum" sz="quarter" idx="12"/>
          </p:nvPr>
        </p:nvSpPr>
        <p:spPr>
          <a:noFill/>
        </p:spPr>
        <p:txBody>
          <a:bodyPr/>
          <a:lstStyle/>
          <a:p>
            <a:fld id="{B6018677-26E5-464E-B9CC-8893175C2712}" type="slidenum">
              <a:rPr lang="en-US"/>
              <a:pPr/>
              <a:t>169</a:t>
            </a:fld>
            <a:endParaRPr lang="en-US"/>
          </a:p>
        </p:txBody>
      </p:sp>
      <p:sp>
        <p:nvSpPr>
          <p:cNvPr id="6150" name="Rectangle 13"/>
          <p:cNvSpPr>
            <a:spLocks noChangeArrowheads="1"/>
          </p:cNvSpPr>
          <p:nvPr/>
        </p:nvSpPr>
        <p:spPr bwMode="auto">
          <a:xfrm>
            <a:off x="914400" y="4267200"/>
            <a:ext cx="7239000" cy="15240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6151" name="Rectangle 5"/>
          <p:cNvSpPr>
            <a:spLocks noChangeArrowheads="1"/>
          </p:cNvSpPr>
          <p:nvPr/>
        </p:nvSpPr>
        <p:spPr bwMode="auto">
          <a:xfrm>
            <a:off x="381000" y="304800"/>
            <a:ext cx="1658938"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By data,</a:t>
            </a:r>
            <a:r>
              <a:rPr lang="en-US" sz="1200">
                <a:cs typeface="Times New Roman" pitchFamily="18" charset="0"/>
              </a:rPr>
              <a:t>   </a:t>
            </a:r>
            <a:endParaRPr lang="en-US" sz="1800"/>
          </a:p>
        </p:txBody>
      </p:sp>
      <p:grpSp>
        <p:nvGrpSpPr>
          <p:cNvPr id="2" name="Group 8"/>
          <p:cNvGrpSpPr>
            <a:grpSpLocks/>
          </p:cNvGrpSpPr>
          <p:nvPr/>
        </p:nvGrpSpPr>
        <p:grpSpPr bwMode="auto">
          <a:xfrm>
            <a:off x="1143000" y="914400"/>
            <a:ext cx="1465263" cy="984250"/>
            <a:chOff x="1008" y="528"/>
            <a:chExt cx="923" cy="620"/>
          </a:xfrm>
        </p:grpSpPr>
        <p:graphicFrame>
          <p:nvGraphicFramePr>
            <p:cNvPr id="6146" name="Object 4"/>
            <p:cNvGraphicFramePr>
              <a:graphicFrameLocks noChangeAspect="1"/>
            </p:cNvGraphicFramePr>
            <p:nvPr/>
          </p:nvGraphicFramePr>
          <p:xfrm>
            <a:off x="1008" y="528"/>
            <a:ext cx="317" cy="620"/>
          </p:xfrm>
          <a:graphic>
            <a:graphicData uri="http://schemas.openxmlformats.org/presentationml/2006/ole">
              <mc:AlternateContent xmlns:mc="http://schemas.openxmlformats.org/markup-compatibility/2006">
                <mc:Choice xmlns:v="urn:schemas-microsoft-com:vml" Requires="v">
                  <p:oleObj spid="_x0000_s32888" r:id="rId4" imgW="228501" imgH="444307" progId="Equation.3">
                    <p:embed/>
                  </p:oleObj>
                </mc:Choice>
                <mc:Fallback>
                  <p:oleObj r:id="rId4" imgW="228501" imgH="444307" progId="Equation.3">
                    <p:embed/>
                    <p:pic>
                      <p:nvPicPr>
                        <p:cNvPr id="614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 y="528"/>
                          <a:ext cx="317" cy="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8" name="Rectangle 6"/>
            <p:cNvSpPr>
              <a:spLocks noChangeArrowheads="1"/>
            </p:cNvSpPr>
            <p:nvPr/>
          </p:nvSpPr>
          <p:spPr bwMode="auto">
            <a:xfrm>
              <a:off x="1152" y="672"/>
              <a:ext cx="779" cy="288"/>
            </a:xfrm>
            <a:prstGeom prst="rect">
              <a:avLst/>
            </a:prstGeom>
            <a:noFill/>
            <a:ln w="9525">
              <a:noFill/>
              <a:miter lim="800000"/>
              <a:headEnd/>
              <a:tailEnd/>
            </a:ln>
          </p:spPr>
          <p:txBody>
            <a:bodyPr wrap="none" anchor="ctr">
              <a:spAutoFit/>
            </a:bodyPr>
            <a:lstStyle/>
            <a:p>
              <a:pPr algn="just">
                <a:spcBef>
                  <a:spcPct val="0"/>
                </a:spcBef>
              </a:pPr>
              <a:r>
                <a:rPr lang="en-US" sz="1200">
                  <a:cs typeface="Times New Roman" pitchFamily="18" charset="0"/>
                </a:rPr>
                <a:t> </a:t>
              </a:r>
              <a:r>
                <a:rPr lang="en-US" sz="2400">
                  <a:cs typeface="Times New Roman" pitchFamily="18" charset="0"/>
                </a:rPr>
                <a:t>= e </a:t>
              </a:r>
              <a:r>
                <a:rPr lang="en-US" sz="2800" b="1" baseline="30000">
                  <a:latin typeface="Times New Roman" pitchFamily="18" charset="0"/>
                  <a:cs typeface="Times New Roman" pitchFamily="18" charset="0"/>
                  <a:sym typeface="Symbol" pitchFamily="18" charset="2"/>
                </a:rPr>
                <a:t></a:t>
              </a:r>
            </a:p>
          </p:txBody>
        </p:sp>
      </p:grpSp>
      <p:sp>
        <p:nvSpPr>
          <p:cNvPr id="6153" name="Rectangle 9"/>
          <p:cNvSpPr>
            <a:spLocks noChangeArrowheads="1"/>
          </p:cNvSpPr>
          <p:nvPr/>
        </p:nvSpPr>
        <p:spPr bwMode="auto">
          <a:xfrm>
            <a:off x="533400" y="2971800"/>
            <a:ext cx="4040188" cy="457200"/>
          </a:xfrm>
          <a:prstGeom prst="rect">
            <a:avLst/>
          </a:prstGeom>
          <a:noFill/>
          <a:ln w="9525">
            <a:noFill/>
            <a:miter lim="800000"/>
            <a:headEnd/>
            <a:tailEnd/>
          </a:ln>
        </p:spPr>
        <p:txBody>
          <a:bodyPr wrap="none" anchor="ctr">
            <a:spAutoFit/>
          </a:bodyPr>
          <a:lstStyle/>
          <a:p>
            <a:pPr algn="just">
              <a:spcBef>
                <a:spcPct val="0"/>
              </a:spcBef>
            </a:pPr>
            <a:r>
              <a:rPr lang="en-US" sz="2400"/>
              <a:t>From equations (1) and (2)</a:t>
            </a:r>
          </a:p>
        </p:txBody>
      </p:sp>
      <p:sp>
        <p:nvSpPr>
          <p:cNvPr id="6154" name="Rectangle 10"/>
          <p:cNvSpPr>
            <a:spLocks noChangeArrowheads="1"/>
          </p:cNvSpPr>
          <p:nvPr/>
        </p:nvSpPr>
        <p:spPr bwMode="auto">
          <a:xfrm>
            <a:off x="762000" y="3581400"/>
            <a:ext cx="3327400" cy="461963"/>
          </a:xfrm>
          <a:prstGeom prst="rect">
            <a:avLst/>
          </a:prstGeom>
          <a:noFill/>
          <a:ln w="9525">
            <a:noFill/>
            <a:miter lim="800000"/>
            <a:headEnd/>
            <a:tailEnd/>
          </a:ln>
        </p:spPr>
        <p:txBody>
          <a:bodyPr wrap="none" anchor="ctr">
            <a:spAutoFit/>
          </a:bodyPr>
          <a:lstStyle/>
          <a:p>
            <a:pPr algn="just">
              <a:spcBef>
                <a:spcPct val="0"/>
              </a:spcBef>
            </a:pPr>
            <a:r>
              <a:rPr lang="en-US" sz="2400"/>
              <a:t>2.311 T</a:t>
            </a:r>
            <a:r>
              <a:rPr lang="en-US" sz="2400" baseline="-25000"/>
              <a:t>2</a:t>
            </a:r>
            <a:r>
              <a:rPr lang="en-US" sz="2400"/>
              <a:t> – T</a:t>
            </a:r>
            <a:r>
              <a:rPr lang="en-US" sz="2400" b="1" baseline="-25000"/>
              <a:t>2</a:t>
            </a:r>
            <a:r>
              <a:rPr lang="en-US" sz="2400"/>
              <a:t> = 1018.6 </a:t>
            </a:r>
          </a:p>
        </p:txBody>
      </p:sp>
      <p:sp>
        <p:nvSpPr>
          <p:cNvPr id="6155" name="Rectangle 11"/>
          <p:cNvSpPr>
            <a:spLocks noChangeArrowheads="1"/>
          </p:cNvSpPr>
          <p:nvPr/>
        </p:nvSpPr>
        <p:spPr bwMode="auto">
          <a:xfrm>
            <a:off x="0" y="4343400"/>
            <a:ext cx="5722938" cy="457200"/>
          </a:xfrm>
          <a:prstGeom prst="rect">
            <a:avLst/>
          </a:prstGeom>
          <a:noFill/>
          <a:ln w="9525">
            <a:noFill/>
            <a:miter lim="800000"/>
            <a:headEnd/>
            <a:tailEnd/>
          </a:ln>
        </p:spPr>
        <p:txBody>
          <a:bodyPr wrap="none" anchor="ctr">
            <a:spAutoFit/>
          </a:bodyPr>
          <a:lstStyle/>
          <a:p>
            <a:pPr algn="just">
              <a:spcBef>
                <a:spcPct val="0"/>
              </a:spcBef>
            </a:pPr>
            <a:r>
              <a:rPr lang="en-US" sz="2400" b="1">
                <a:sym typeface="Symbol" pitchFamily="18" charset="2"/>
              </a:rPr>
              <a:t></a:t>
            </a:r>
            <a:r>
              <a:rPr lang="en-US" sz="2400" b="1"/>
              <a:t> </a:t>
            </a:r>
            <a:r>
              <a:rPr lang="en-US" sz="2400" b="1">
                <a:sym typeface="Symbol" pitchFamily="18" charset="2"/>
              </a:rPr>
              <a:t>	Slack side tension T</a:t>
            </a:r>
            <a:r>
              <a:rPr lang="en-US" sz="2400" b="1" baseline="-25000">
                <a:sym typeface="Symbol" pitchFamily="18" charset="2"/>
              </a:rPr>
              <a:t>2</a:t>
            </a:r>
            <a:r>
              <a:rPr lang="en-US" sz="2400" b="1">
                <a:sym typeface="Symbol" pitchFamily="18" charset="2"/>
              </a:rPr>
              <a:t> = 776.96 N</a:t>
            </a:r>
          </a:p>
        </p:txBody>
      </p:sp>
      <p:sp>
        <p:nvSpPr>
          <p:cNvPr id="6156" name="Rectangle 12"/>
          <p:cNvSpPr>
            <a:spLocks noChangeArrowheads="1"/>
          </p:cNvSpPr>
          <p:nvPr/>
        </p:nvSpPr>
        <p:spPr bwMode="auto">
          <a:xfrm>
            <a:off x="762000" y="5257800"/>
            <a:ext cx="7337425" cy="457200"/>
          </a:xfrm>
          <a:prstGeom prst="rect">
            <a:avLst/>
          </a:prstGeom>
          <a:noFill/>
          <a:ln w="9525">
            <a:noFill/>
            <a:miter lim="800000"/>
            <a:headEnd/>
            <a:tailEnd/>
          </a:ln>
        </p:spPr>
        <p:txBody>
          <a:bodyPr wrap="none" anchor="ctr">
            <a:spAutoFit/>
          </a:bodyPr>
          <a:lstStyle/>
          <a:p>
            <a:pPr algn="just">
              <a:spcBef>
                <a:spcPct val="0"/>
              </a:spcBef>
            </a:pPr>
            <a:r>
              <a:rPr lang="en-US" sz="2400" b="1"/>
              <a:t>   Tight side tension T</a:t>
            </a:r>
            <a:r>
              <a:rPr lang="en-US" sz="2400" b="1" baseline="-25000"/>
              <a:t>1</a:t>
            </a:r>
            <a:r>
              <a:rPr lang="en-US" sz="2400" b="1"/>
              <a:t> = 776.96 (2.311) = 1795.6 N</a:t>
            </a:r>
          </a:p>
        </p:txBody>
      </p:sp>
      <p:graphicFrame>
        <p:nvGraphicFramePr>
          <p:cNvPr id="6147" name="Object 14"/>
          <p:cNvGraphicFramePr>
            <a:graphicFrameLocks noChangeAspect="1"/>
          </p:cNvGraphicFramePr>
          <p:nvPr/>
        </p:nvGraphicFramePr>
        <p:xfrm>
          <a:off x="1981200" y="1576388"/>
          <a:ext cx="1708150" cy="1319212"/>
        </p:xfrm>
        <a:graphic>
          <a:graphicData uri="http://schemas.openxmlformats.org/presentationml/2006/ole">
            <mc:AlternateContent xmlns:mc="http://schemas.openxmlformats.org/markup-compatibility/2006">
              <mc:Choice xmlns:v="urn:schemas-microsoft-com:vml" Requires="v">
                <p:oleObj spid="_x0000_s32889" name="Equation" r:id="rId6" imgW="723600" imgH="558720" progId="">
                  <p:embed/>
                </p:oleObj>
              </mc:Choice>
              <mc:Fallback>
                <p:oleObj name="Equation" r:id="rId6" imgW="723600" imgH="558720" progId="">
                  <p:embed/>
                  <p:pic>
                    <p:nvPicPr>
                      <p:cNvPr id="6147"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1576388"/>
                        <a:ext cx="1708150" cy="1319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7" name="Rectangle 15"/>
          <p:cNvSpPr>
            <a:spLocks noChangeArrowheads="1"/>
          </p:cNvSpPr>
          <p:nvPr/>
        </p:nvSpPr>
        <p:spPr bwMode="auto">
          <a:xfrm>
            <a:off x="3733800" y="2362200"/>
            <a:ext cx="2439988" cy="584200"/>
          </a:xfrm>
          <a:prstGeom prst="rect">
            <a:avLst/>
          </a:prstGeom>
          <a:noFill/>
          <a:ln w="9525">
            <a:noFill/>
            <a:miter lim="800000"/>
            <a:headEnd/>
            <a:tailEnd/>
          </a:ln>
        </p:spPr>
        <p:txBody>
          <a:bodyPr wrap="none">
            <a:spAutoFit/>
          </a:bodyPr>
          <a:lstStyle/>
          <a:p>
            <a:pPr algn="just">
              <a:spcBef>
                <a:spcPct val="0"/>
              </a:spcBef>
            </a:pPr>
            <a:r>
              <a:rPr lang="en-US" sz="3200">
                <a:sym typeface="Symbol" pitchFamily="18" charset="2"/>
              </a:rPr>
              <a:t>………….(2)</a:t>
            </a:r>
          </a:p>
        </p:txBody>
      </p:sp>
    </p:spTree>
    <p:extLst>
      <p:ext uri="{BB962C8B-B14F-4D97-AF65-F5344CB8AC3E}">
        <p14:creationId xmlns:p14="http://schemas.microsoft.com/office/powerpoint/2010/main" val="993692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FFC3E7-D628-4DCB-9B9B-3D5CB317283F}"/>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18D3C5F1-3F9F-4B81-B340-060401C31A4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3010" name="Picture 2" descr="CROSS BELT DRIVE ANIMATION YouTube - YouTube">
            <a:extLst>
              <a:ext uri="{FF2B5EF4-FFF2-40B4-BE49-F238E27FC236}">
                <a16:creationId xmlns:a16="http://schemas.microsoft.com/office/drawing/2014/main" id="{D97B40B3-87E1-43D5-9941-9D2623F41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328" y="471333"/>
            <a:ext cx="6779343" cy="5084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9776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5"/>
          <p:cNvSpPr>
            <a:spLocks noGrp="1"/>
          </p:cNvSpPr>
          <p:nvPr>
            <p:ph type="sldNum" sz="quarter" idx="12"/>
          </p:nvPr>
        </p:nvSpPr>
        <p:spPr>
          <a:noFill/>
        </p:spPr>
        <p:txBody>
          <a:bodyPr/>
          <a:lstStyle/>
          <a:p>
            <a:fld id="{20CDB888-09A4-4292-924E-E875EFE073B1}" type="slidenum">
              <a:rPr lang="en-US"/>
              <a:pPr/>
              <a:t>170</a:t>
            </a:fld>
            <a:endParaRPr lang="en-US"/>
          </a:p>
        </p:txBody>
      </p:sp>
      <p:sp>
        <p:nvSpPr>
          <p:cNvPr id="26628" name="Rectangle 3"/>
          <p:cNvSpPr>
            <a:spLocks noGrp="1" noChangeArrowheads="1"/>
          </p:cNvSpPr>
          <p:nvPr>
            <p:ph type="body" idx="1"/>
          </p:nvPr>
        </p:nvSpPr>
        <p:spPr>
          <a:xfrm>
            <a:off x="228600" y="304800"/>
            <a:ext cx="8915400" cy="4114800"/>
          </a:xfrm>
        </p:spPr>
        <p:txBody>
          <a:bodyPr/>
          <a:lstStyle/>
          <a:p>
            <a:pPr marL="609600" indent="-609600" eaLnBrk="1" hangingPunct="1">
              <a:lnSpc>
                <a:spcPct val="115000"/>
              </a:lnSpc>
              <a:buFontTx/>
              <a:buNone/>
            </a:pPr>
            <a:r>
              <a:rPr lang="en-US" sz="2600"/>
              <a:t>3)</a:t>
            </a:r>
            <a:r>
              <a:rPr lang="en-US"/>
              <a:t> </a:t>
            </a:r>
            <a:r>
              <a:rPr lang="en-US" sz="2600"/>
              <a:t>Power is transmitted by an open belt drive from a </a:t>
            </a:r>
          </a:p>
          <a:p>
            <a:pPr marL="609600" indent="-609600" eaLnBrk="1" hangingPunct="1">
              <a:lnSpc>
                <a:spcPct val="115000"/>
              </a:lnSpc>
              <a:buFontTx/>
              <a:buNone/>
            </a:pPr>
            <a:r>
              <a:rPr lang="en-US" sz="2600"/>
              <a:t>    pulley 300 mm diameter running at 600rpm to a pulley </a:t>
            </a:r>
          </a:p>
          <a:p>
            <a:pPr marL="609600" indent="-609600" eaLnBrk="1" hangingPunct="1">
              <a:lnSpc>
                <a:spcPct val="115000"/>
              </a:lnSpc>
              <a:buFontTx/>
              <a:buNone/>
            </a:pPr>
            <a:r>
              <a:rPr lang="en-US" sz="2600"/>
              <a:t>    500 mm in diameter. The distance between the centre </a:t>
            </a:r>
          </a:p>
          <a:p>
            <a:pPr marL="609600" indent="-609600" eaLnBrk="1" hangingPunct="1">
              <a:lnSpc>
                <a:spcPct val="115000"/>
              </a:lnSpc>
              <a:buFontTx/>
              <a:buNone/>
            </a:pPr>
            <a:r>
              <a:rPr lang="en-US" sz="2600"/>
              <a:t>    lines of the shaft is 1m. and the coefficient of friction in </a:t>
            </a:r>
          </a:p>
          <a:p>
            <a:pPr marL="609600" indent="-609600" eaLnBrk="1" hangingPunct="1">
              <a:lnSpc>
                <a:spcPct val="115000"/>
              </a:lnSpc>
              <a:buFontTx/>
              <a:buNone/>
            </a:pPr>
            <a:r>
              <a:rPr lang="en-US" sz="2600"/>
              <a:t>     the belt drive is 0.25. If the safe pull in the belt is not to </a:t>
            </a:r>
          </a:p>
          <a:p>
            <a:pPr marL="609600" indent="-609600" eaLnBrk="1" hangingPunct="1">
              <a:lnSpc>
                <a:spcPct val="115000"/>
              </a:lnSpc>
              <a:buFontTx/>
              <a:buNone/>
            </a:pPr>
            <a:r>
              <a:rPr lang="en-US" sz="2600"/>
              <a:t>     exceed 500 N, determine the power transmitted by the </a:t>
            </a:r>
          </a:p>
          <a:p>
            <a:pPr marL="609600" indent="-609600" eaLnBrk="1" hangingPunct="1">
              <a:lnSpc>
                <a:spcPct val="115000"/>
              </a:lnSpc>
              <a:buFontTx/>
              <a:buNone/>
            </a:pPr>
            <a:r>
              <a:rPr lang="en-US" sz="2600"/>
              <a:t>     belt drive. </a:t>
            </a:r>
          </a:p>
        </p:txBody>
      </p:sp>
      <p:sp>
        <p:nvSpPr>
          <p:cNvPr id="26629" name="Line 5"/>
          <p:cNvSpPr>
            <a:spLocks noChangeShapeType="1"/>
          </p:cNvSpPr>
          <p:nvPr/>
        </p:nvSpPr>
        <p:spPr bwMode="auto">
          <a:xfrm>
            <a:off x="0" y="4114800"/>
            <a:ext cx="9144000" cy="0"/>
          </a:xfrm>
          <a:prstGeom prst="line">
            <a:avLst/>
          </a:prstGeom>
          <a:noFill/>
          <a:ln w="9525">
            <a:solidFill>
              <a:schemeClr val="tx1"/>
            </a:solidFill>
            <a:round/>
            <a:headEnd/>
            <a:tailEnd/>
          </a:ln>
        </p:spPr>
        <p:txBody>
          <a:bodyPr/>
          <a:lstStyle/>
          <a:p>
            <a:endParaRPr lang="en-US"/>
          </a:p>
        </p:txBody>
      </p:sp>
      <p:sp>
        <p:nvSpPr>
          <p:cNvPr id="26630" name="Rectangle 6"/>
          <p:cNvSpPr>
            <a:spLocks noChangeArrowheads="1"/>
          </p:cNvSpPr>
          <p:nvPr/>
        </p:nvSpPr>
        <p:spPr bwMode="auto">
          <a:xfrm>
            <a:off x="762000" y="4267200"/>
            <a:ext cx="1455738" cy="457200"/>
          </a:xfrm>
          <a:prstGeom prst="rect">
            <a:avLst/>
          </a:prstGeom>
          <a:noFill/>
          <a:ln w="9525">
            <a:noFill/>
            <a:miter lim="800000"/>
            <a:headEnd/>
            <a:tailEnd/>
          </a:ln>
        </p:spPr>
        <p:txBody>
          <a:bodyPr wrap="none" anchor="ctr">
            <a:spAutoFit/>
          </a:bodyPr>
          <a:lstStyle/>
          <a:p>
            <a:pPr algn="just">
              <a:spcBef>
                <a:spcPct val="0"/>
              </a:spcBef>
            </a:pPr>
            <a:r>
              <a:rPr lang="en-US" sz="2400">
                <a:solidFill>
                  <a:srgbClr val="0000FF"/>
                </a:solidFill>
              </a:rPr>
              <a:t>Solution:</a:t>
            </a:r>
            <a:r>
              <a:rPr lang="en-US" sz="2400"/>
              <a:t> </a:t>
            </a:r>
          </a:p>
        </p:txBody>
      </p:sp>
      <p:sp>
        <p:nvSpPr>
          <p:cNvPr id="26631" name="Rectangle 7"/>
          <p:cNvSpPr>
            <a:spLocks noChangeArrowheads="1"/>
          </p:cNvSpPr>
          <p:nvPr/>
        </p:nvSpPr>
        <p:spPr bwMode="auto">
          <a:xfrm>
            <a:off x="2286000" y="4191000"/>
            <a:ext cx="2166938" cy="457200"/>
          </a:xfrm>
          <a:prstGeom prst="rect">
            <a:avLst/>
          </a:prstGeom>
          <a:noFill/>
          <a:ln w="9525">
            <a:noFill/>
            <a:miter lim="800000"/>
            <a:headEnd/>
            <a:tailEnd/>
          </a:ln>
        </p:spPr>
        <p:txBody>
          <a:bodyPr wrap="none" anchor="ctr">
            <a:spAutoFit/>
          </a:bodyPr>
          <a:lstStyle/>
          <a:p>
            <a:pPr>
              <a:spcBef>
                <a:spcPct val="0"/>
              </a:spcBef>
            </a:pPr>
            <a:r>
              <a:rPr lang="en-US" sz="2400"/>
              <a:t> d</a:t>
            </a:r>
            <a:r>
              <a:rPr lang="en-US" sz="2400" b="1" baseline="-25000"/>
              <a:t>1</a:t>
            </a:r>
            <a:r>
              <a:rPr lang="en-US" sz="2400"/>
              <a:t> = 300 mm. </a:t>
            </a:r>
          </a:p>
        </p:txBody>
      </p:sp>
      <p:sp>
        <p:nvSpPr>
          <p:cNvPr id="26632" name="Rectangle 8"/>
          <p:cNvSpPr>
            <a:spLocks noChangeArrowheads="1"/>
          </p:cNvSpPr>
          <p:nvPr/>
        </p:nvSpPr>
        <p:spPr bwMode="auto">
          <a:xfrm>
            <a:off x="2362200" y="4800600"/>
            <a:ext cx="2016125" cy="457200"/>
          </a:xfrm>
          <a:prstGeom prst="rect">
            <a:avLst/>
          </a:prstGeom>
          <a:noFill/>
          <a:ln w="9525">
            <a:noFill/>
            <a:miter lim="800000"/>
            <a:headEnd/>
            <a:tailEnd/>
          </a:ln>
        </p:spPr>
        <p:txBody>
          <a:bodyPr wrap="none" anchor="ctr">
            <a:spAutoFit/>
          </a:bodyPr>
          <a:lstStyle/>
          <a:p>
            <a:pPr>
              <a:spcBef>
                <a:spcPct val="0"/>
              </a:spcBef>
            </a:pPr>
            <a:r>
              <a:rPr lang="en-US" sz="2400"/>
              <a:t>n</a:t>
            </a:r>
            <a:r>
              <a:rPr lang="en-US" sz="2400" b="1" baseline="-25000"/>
              <a:t>1</a:t>
            </a:r>
            <a:r>
              <a:rPr lang="en-US" sz="2400"/>
              <a:t> = 600 rpm </a:t>
            </a:r>
          </a:p>
        </p:txBody>
      </p:sp>
      <p:sp>
        <p:nvSpPr>
          <p:cNvPr id="26633" name="Rectangle 9"/>
          <p:cNvSpPr>
            <a:spLocks noChangeArrowheads="1"/>
          </p:cNvSpPr>
          <p:nvPr/>
        </p:nvSpPr>
        <p:spPr bwMode="auto">
          <a:xfrm>
            <a:off x="2362200" y="5410200"/>
            <a:ext cx="1914525" cy="457200"/>
          </a:xfrm>
          <a:prstGeom prst="rect">
            <a:avLst/>
          </a:prstGeom>
          <a:noFill/>
          <a:ln w="9525">
            <a:noFill/>
            <a:miter lim="800000"/>
            <a:headEnd/>
            <a:tailEnd/>
          </a:ln>
        </p:spPr>
        <p:txBody>
          <a:bodyPr wrap="none" anchor="ctr">
            <a:spAutoFit/>
          </a:bodyPr>
          <a:lstStyle/>
          <a:p>
            <a:pPr>
              <a:spcBef>
                <a:spcPct val="0"/>
              </a:spcBef>
            </a:pPr>
            <a:r>
              <a:rPr lang="en-US" sz="2400"/>
              <a:t>d</a:t>
            </a:r>
            <a:r>
              <a:rPr lang="en-US" sz="2400" b="1" baseline="-25000"/>
              <a:t>2</a:t>
            </a:r>
            <a:r>
              <a:rPr lang="en-US" sz="2400"/>
              <a:t> = 500mm </a:t>
            </a:r>
          </a:p>
        </p:txBody>
      </p:sp>
      <p:sp>
        <p:nvSpPr>
          <p:cNvPr id="26634" name="Rectangle 10"/>
          <p:cNvSpPr>
            <a:spLocks noChangeArrowheads="1"/>
          </p:cNvSpPr>
          <p:nvPr/>
        </p:nvSpPr>
        <p:spPr bwMode="auto">
          <a:xfrm>
            <a:off x="2362200" y="5867400"/>
            <a:ext cx="2808288" cy="457200"/>
          </a:xfrm>
          <a:prstGeom prst="rect">
            <a:avLst/>
          </a:prstGeom>
          <a:noFill/>
          <a:ln w="9525">
            <a:noFill/>
            <a:miter lim="800000"/>
            <a:headEnd/>
            <a:tailEnd/>
          </a:ln>
        </p:spPr>
        <p:txBody>
          <a:bodyPr wrap="none" anchor="ctr">
            <a:spAutoFit/>
          </a:bodyPr>
          <a:lstStyle/>
          <a:p>
            <a:pPr>
              <a:spcBef>
                <a:spcPct val="0"/>
              </a:spcBef>
            </a:pPr>
            <a:r>
              <a:rPr lang="en-US" sz="2400"/>
              <a:t>c= 1m. = 1000 mm </a:t>
            </a:r>
          </a:p>
        </p:txBody>
      </p:sp>
      <p:sp>
        <p:nvSpPr>
          <p:cNvPr id="26635" name="Rectangle 11"/>
          <p:cNvSpPr>
            <a:spLocks noChangeArrowheads="1"/>
          </p:cNvSpPr>
          <p:nvPr/>
        </p:nvSpPr>
        <p:spPr bwMode="auto">
          <a:xfrm>
            <a:off x="5791200" y="5181600"/>
            <a:ext cx="1468438" cy="457200"/>
          </a:xfrm>
          <a:prstGeom prst="rect">
            <a:avLst/>
          </a:prstGeom>
          <a:noFill/>
          <a:ln w="9525">
            <a:noFill/>
            <a:miter lim="800000"/>
            <a:headEnd/>
            <a:tailEnd/>
          </a:ln>
        </p:spPr>
        <p:txBody>
          <a:bodyPr wrap="none" anchor="ctr">
            <a:spAutoFit/>
          </a:bodyPr>
          <a:lstStyle/>
          <a:p>
            <a:pPr>
              <a:spcBef>
                <a:spcPct val="0"/>
              </a:spcBef>
            </a:pPr>
            <a:r>
              <a:rPr lang="en-US" sz="2400">
                <a:sym typeface="Symbol" pitchFamily="18" charset="2"/>
              </a:rPr>
              <a:t></a:t>
            </a:r>
            <a:r>
              <a:rPr lang="en-US" sz="2400"/>
              <a:t> = 0.25</a:t>
            </a:r>
            <a:r>
              <a:rPr lang="en-US" sz="2400">
                <a:sym typeface="Symbol" pitchFamily="18" charset="2"/>
              </a:rPr>
              <a:t>  </a:t>
            </a:r>
          </a:p>
        </p:txBody>
      </p:sp>
      <p:sp>
        <p:nvSpPr>
          <p:cNvPr id="26636" name="Rectangle 12"/>
          <p:cNvSpPr>
            <a:spLocks noChangeArrowheads="1"/>
          </p:cNvSpPr>
          <p:nvPr/>
        </p:nvSpPr>
        <p:spPr bwMode="auto">
          <a:xfrm>
            <a:off x="5638800" y="4495800"/>
            <a:ext cx="1784350" cy="457200"/>
          </a:xfrm>
          <a:prstGeom prst="rect">
            <a:avLst/>
          </a:prstGeom>
          <a:noFill/>
          <a:ln w="9525">
            <a:noFill/>
            <a:miter lim="800000"/>
            <a:headEnd/>
            <a:tailEnd/>
          </a:ln>
        </p:spPr>
        <p:txBody>
          <a:bodyPr wrap="none" anchor="ctr">
            <a:spAutoFit/>
          </a:bodyPr>
          <a:lstStyle/>
          <a:p>
            <a:pPr>
              <a:spcBef>
                <a:spcPct val="0"/>
              </a:spcBef>
            </a:pPr>
            <a:r>
              <a:rPr lang="en-US" sz="2400"/>
              <a:t>T</a:t>
            </a:r>
            <a:r>
              <a:rPr lang="en-US" sz="2400" baseline="-25000"/>
              <a:t>1</a:t>
            </a:r>
            <a:r>
              <a:rPr lang="en-US" sz="2400"/>
              <a:t> = 500 N </a:t>
            </a:r>
          </a:p>
        </p:txBody>
      </p:sp>
    </p:spTree>
    <p:extLst>
      <p:ext uri="{BB962C8B-B14F-4D97-AF65-F5344CB8AC3E}">
        <p14:creationId xmlns:p14="http://schemas.microsoft.com/office/powerpoint/2010/main" val="3809786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 name="Slide Number Placeholder 4"/>
          <p:cNvSpPr>
            <a:spLocks noGrp="1"/>
          </p:cNvSpPr>
          <p:nvPr>
            <p:ph type="sldNum" sz="quarter" idx="12"/>
          </p:nvPr>
        </p:nvSpPr>
        <p:spPr>
          <a:noFill/>
        </p:spPr>
        <p:txBody>
          <a:bodyPr/>
          <a:lstStyle/>
          <a:p>
            <a:fld id="{871B195D-F4BD-474B-B054-39DBAD55A62D}" type="slidenum">
              <a:rPr lang="en-US"/>
              <a:pPr/>
              <a:t>171</a:t>
            </a:fld>
            <a:endParaRPr lang="en-US"/>
          </a:p>
        </p:txBody>
      </p:sp>
      <p:sp>
        <p:nvSpPr>
          <p:cNvPr id="7180" name="Rectangle 5"/>
          <p:cNvSpPr>
            <a:spLocks noChangeArrowheads="1"/>
          </p:cNvSpPr>
          <p:nvPr/>
        </p:nvSpPr>
        <p:spPr bwMode="auto">
          <a:xfrm>
            <a:off x="228600" y="457200"/>
            <a:ext cx="3692525" cy="457200"/>
          </a:xfrm>
          <a:prstGeom prst="rect">
            <a:avLst/>
          </a:prstGeom>
          <a:noFill/>
          <a:ln w="9525">
            <a:noFill/>
            <a:miter lim="800000"/>
            <a:headEnd/>
            <a:tailEnd/>
          </a:ln>
        </p:spPr>
        <p:txBody>
          <a:bodyPr wrap="none" anchor="ctr">
            <a:spAutoFit/>
          </a:bodyPr>
          <a:lstStyle/>
          <a:p>
            <a:pPr algn="just">
              <a:spcBef>
                <a:spcPct val="0"/>
              </a:spcBef>
            </a:pPr>
            <a:r>
              <a:rPr lang="en-US" sz="2400" dirty="0">
                <a:solidFill>
                  <a:srgbClr val="0000FF"/>
                </a:solidFill>
                <a:cs typeface="Times New Roman" pitchFamily="18" charset="0"/>
              </a:rPr>
              <a:t>Linear velocity of belt  </a:t>
            </a:r>
            <a:r>
              <a:rPr lang="en-US" sz="2400" b="1" dirty="0">
                <a:solidFill>
                  <a:srgbClr val="0000FF"/>
                </a:solidFill>
                <a:cs typeface="Times New Roman" pitchFamily="18" charset="0"/>
              </a:rPr>
              <a:t>v </a:t>
            </a:r>
            <a:r>
              <a:rPr lang="en-US" sz="2400" dirty="0">
                <a:solidFill>
                  <a:srgbClr val="0000FF"/>
                </a:solidFill>
                <a:cs typeface="Times New Roman" pitchFamily="18" charset="0"/>
              </a:rPr>
              <a:t>=</a:t>
            </a:r>
            <a:r>
              <a:rPr lang="en-US" sz="1200" dirty="0">
                <a:solidFill>
                  <a:srgbClr val="0000FF"/>
                </a:solidFill>
                <a:cs typeface="Times New Roman" pitchFamily="18" charset="0"/>
              </a:rPr>
              <a:t> </a:t>
            </a:r>
            <a:endParaRPr lang="en-US" sz="1800" dirty="0">
              <a:solidFill>
                <a:srgbClr val="0000FF"/>
              </a:solidFill>
            </a:endParaRPr>
          </a:p>
        </p:txBody>
      </p:sp>
      <p:graphicFrame>
        <p:nvGraphicFramePr>
          <p:cNvPr id="7170" name="Object 4"/>
          <p:cNvGraphicFramePr>
            <a:graphicFrameLocks noChangeAspect="1"/>
          </p:cNvGraphicFramePr>
          <p:nvPr/>
        </p:nvGraphicFramePr>
        <p:xfrm>
          <a:off x="4278313" y="381000"/>
          <a:ext cx="865187" cy="976313"/>
        </p:xfrm>
        <a:graphic>
          <a:graphicData uri="http://schemas.openxmlformats.org/presentationml/2006/ole">
            <mc:AlternateContent xmlns:mc="http://schemas.openxmlformats.org/markup-compatibility/2006">
              <mc:Choice xmlns:v="urn:schemas-microsoft-com:vml" Requires="v">
                <p:oleObj spid="_x0000_s34266" name="Equation" r:id="rId4" imgW="380880" imgH="431640" progId="Equation.3">
                  <p:embed/>
                </p:oleObj>
              </mc:Choice>
              <mc:Fallback>
                <p:oleObj name="Equation" r:id="rId4" imgW="380880" imgH="431640" progId="Equation.3">
                  <p:embed/>
                  <p:pic>
                    <p:nvPicPr>
                      <p:cNvPr id="717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8313" y="381000"/>
                        <a:ext cx="865187" cy="97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1" name="Rectangle 7"/>
          <p:cNvSpPr>
            <a:spLocks noChangeArrowheads="1"/>
          </p:cNvSpPr>
          <p:nvPr/>
        </p:nvSpPr>
        <p:spPr bwMode="auto">
          <a:xfrm>
            <a:off x="5638800" y="533400"/>
            <a:ext cx="862013" cy="457200"/>
          </a:xfrm>
          <a:prstGeom prst="rect">
            <a:avLst/>
          </a:prstGeom>
          <a:noFill/>
          <a:ln w="9525">
            <a:noFill/>
            <a:miter lim="800000"/>
            <a:headEnd/>
            <a:tailEnd/>
          </a:ln>
        </p:spPr>
        <p:txBody>
          <a:bodyPr anchor="ctr">
            <a:spAutoFit/>
          </a:bodyPr>
          <a:lstStyle/>
          <a:p>
            <a:pPr algn="just">
              <a:spcBef>
                <a:spcPct val="0"/>
              </a:spcBef>
            </a:pPr>
            <a:r>
              <a:rPr lang="en-US" sz="2400">
                <a:solidFill>
                  <a:srgbClr val="0000FF"/>
                </a:solidFill>
                <a:cs typeface="Times New Roman" pitchFamily="18" charset="0"/>
              </a:rPr>
              <a:t>=</a:t>
            </a:r>
            <a:r>
              <a:rPr lang="en-US" sz="1200">
                <a:cs typeface="Times New Roman" pitchFamily="18" charset="0"/>
              </a:rPr>
              <a:t> </a:t>
            </a:r>
            <a:endParaRPr lang="en-US" sz="1800"/>
          </a:p>
        </p:txBody>
      </p:sp>
      <p:graphicFrame>
        <p:nvGraphicFramePr>
          <p:cNvPr id="7171" name="Object 6"/>
          <p:cNvGraphicFramePr>
            <a:graphicFrameLocks noChangeAspect="1"/>
          </p:cNvGraphicFramePr>
          <p:nvPr/>
        </p:nvGraphicFramePr>
        <p:xfrm>
          <a:off x="6223000" y="-169863"/>
          <a:ext cx="1874838" cy="1925638"/>
        </p:xfrm>
        <a:graphic>
          <a:graphicData uri="http://schemas.openxmlformats.org/presentationml/2006/ole">
            <mc:AlternateContent xmlns:mc="http://schemas.openxmlformats.org/markup-compatibility/2006">
              <mc:Choice xmlns:v="urn:schemas-microsoft-com:vml" Requires="v">
                <p:oleObj spid="_x0000_s34267" name="Equation" r:id="rId6" imgW="825480" imgH="850680" progId="Equation.3">
                  <p:embed/>
                </p:oleObj>
              </mc:Choice>
              <mc:Fallback>
                <p:oleObj name="Equation" r:id="rId6" imgW="825480" imgH="850680" progId="Equation.3">
                  <p:embed/>
                  <p:pic>
                    <p:nvPicPr>
                      <p:cNvPr id="7171"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3000" y="-169863"/>
                        <a:ext cx="1874838" cy="192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2" name="Rectangle 10"/>
          <p:cNvSpPr>
            <a:spLocks noChangeArrowheads="1"/>
          </p:cNvSpPr>
          <p:nvPr/>
        </p:nvSpPr>
        <p:spPr bwMode="auto">
          <a:xfrm>
            <a:off x="228600" y="1828800"/>
            <a:ext cx="3886200" cy="457200"/>
          </a:xfrm>
          <a:prstGeom prst="rect">
            <a:avLst/>
          </a:prstGeom>
          <a:noFill/>
          <a:ln w="9525">
            <a:noFill/>
            <a:miter lim="800000"/>
            <a:headEnd/>
            <a:tailEnd/>
          </a:ln>
        </p:spPr>
        <p:txBody>
          <a:bodyPr anchor="ctr">
            <a:spAutoFit/>
          </a:bodyPr>
          <a:lstStyle/>
          <a:p>
            <a:pPr algn="just">
              <a:spcBef>
                <a:spcPct val="0"/>
              </a:spcBef>
            </a:pPr>
            <a:r>
              <a:rPr lang="en-US" sz="2400" dirty="0">
                <a:cs typeface="Times New Roman" pitchFamily="18" charset="0"/>
              </a:rPr>
              <a:t>Radius of driver pulley r</a:t>
            </a:r>
            <a:r>
              <a:rPr lang="en-US" sz="2400" baseline="-30000" dirty="0">
                <a:cs typeface="Times New Roman" pitchFamily="18" charset="0"/>
              </a:rPr>
              <a:t>1</a:t>
            </a:r>
            <a:r>
              <a:rPr lang="en-US" sz="2400" dirty="0">
                <a:cs typeface="Times New Roman" pitchFamily="18" charset="0"/>
              </a:rPr>
              <a:t> =</a:t>
            </a:r>
            <a:r>
              <a:rPr lang="en-US" sz="1200" dirty="0">
                <a:cs typeface="Times New Roman" pitchFamily="18" charset="0"/>
              </a:rPr>
              <a:t> </a:t>
            </a:r>
            <a:endParaRPr lang="en-US" sz="1800" dirty="0"/>
          </a:p>
        </p:txBody>
      </p:sp>
      <p:graphicFrame>
        <p:nvGraphicFramePr>
          <p:cNvPr id="7172" name="Object 9"/>
          <p:cNvGraphicFramePr>
            <a:graphicFrameLocks noChangeAspect="1"/>
          </p:cNvGraphicFramePr>
          <p:nvPr/>
        </p:nvGraphicFramePr>
        <p:xfrm>
          <a:off x="4038600" y="1524000"/>
          <a:ext cx="520700" cy="974725"/>
        </p:xfrm>
        <a:graphic>
          <a:graphicData uri="http://schemas.openxmlformats.org/presentationml/2006/ole">
            <mc:AlternateContent xmlns:mc="http://schemas.openxmlformats.org/markup-compatibility/2006">
              <mc:Choice xmlns:v="urn:schemas-microsoft-com:vml" Requires="v">
                <p:oleObj spid="_x0000_s34268" r:id="rId8" imgW="215713" imgH="406048" progId="Equation.3">
                  <p:embed/>
                </p:oleObj>
              </mc:Choice>
              <mc:Fallback>
                <p:oleObj r:id="rId8" imgW="215713" imgH="406048" progId="Equation.3">
                  <p:embed/>
                  <p:pic>
                    <p:nvPicPr>
                      <p:cNvPr id="7172"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1524000"/>
                        <a:ext cx="520700" cy="974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3" name="Rectangle 11"/>
          <p:cNvSpPr>
            <a:spLocks noChangeArrowheads="1"/>
          </p:cNvSpPr>
          <p:nvPr/>
        </p:nvSpPr>
        <p:spPr bwMode="auto">
          <a:xfrm>
            <a:off x="4495800" y="1828800"/>
            <a:ext cx="447675" cy="457200"/>
          </a:xfrm>
          <a:prstGeom prst="rect">
            <a:avLst/>
          </a:prstGeom>
          <a:noFill/>
          <a:ln w="9525">
            <a:noFill/>
            <a:miter lim="800000"/>
            <a:headEnd/>
            <a:tailEnd/>
          </a:ln>
        </p:spPr>
        <p:txBody>
          <a:bodyPr anchor="ctr">
            <a:spAutoFit/>
          </a:bodyPr>
          <a:lstStyle/>
          <a:p>
            <a:pPr algn="just">
              <a:spcBef>
                <a:spcPct val="0"/>
              </a:spcBef>
            </a:pPr>
            <a:r>
              <a:rPr lang="en-US" sz="1200">
                <a:cs typeface="Times New Roman" pitchFamily="18" charset="0"/>
              </a:rPr>
              <a:t> </a:t>
            </a:r>
            <a:r>
              <a:rPr lang="en-US" sz="2400">
                <a:cs typeface="Times New Roman" pitchFamily="18" charset="0"/>
              </a:rPr>
              <a:t>=</a:t>
            </a:r>
            <a:r>
              <a:rPr lang="en-US" sz="1200">
                <a:cs typeface="Times New Roman" pitchFamily="18" charset="0"/>
              </a:rPr>
              <a:t> </a:t>
            </a:r>
            <a:endParaRPr lang="en-US" sz="1800"/>
          </a:p>
        </p:txBody>
      </p:sp>
      <p:graphicFrame>
        <p:nvGraphicFramePr>
          <p:cNvPr id="7173" name="Object 8"/>
          <p:cNvGraphicFramePr>
            <a:graphicFrameLocks noChangeAspect="1"/>
          </p:cNvGraphicFramePr>
          <p:nvPr/>
        </p:nvGraphicFramePr>
        <p:xfrm>
          <a:off x="4876800" y="1600200"/>
          <a:ext cx="739775" cy="977900"/>
        </p:xfrm>
        <a:graphic>
          <a:graphicData uri="http://schemas.openxmlformats.org/presentationml/2006/ole">
            <mc:AlternateContent xmlns:mc="http://schemas.openxmlformats.org/markup-compatibility/2006">
              <mc:Choice xmlns:v="urn:schemas-microsoft-com:vml" Requires="v">
                <p:oleObj spid="_x0000_s34269" r:id="rId10" imgW="291973" imgH="393529" progId="Equation.3">
                  <p:embed/>
                </p:oleObj>
              </mc:Choice>
              <mc:Fallback>
                <p:oleObj r:id="rId10" imgW="291973" imgH="393529" progId="Equation.3">
                  <p:embed/>
                  <p:pic>
                    <p:nvPicPr>
                      <p:cNvPr id="7173"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1600200"/>
                        <a:ext cx="73977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4" name="Rectangle 12"/>
          <p:cNvSpPr>
            <a:spLocks noChangeArrowheads="1"/>
          </p:cNvSpPr>
          <p:nvPr/>
        </p:nvSpPr>
        <p:spPr bwMode="auto">
          <a:xfrm>
            <a:off x="5715000" y="1828800"/>
            <a:ext cx="1716088"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 = 150 mm.</a:t>
            </a:r>
            <a:endParaRPr lang="en-US" sz="2400"/>
          </a:p>
        </p:txBody>
      </p:sp>
      <p:sp>
        <p:nvSpPr>
          <p:cNvPr id="7185" name="Rectangle 15"/>
          <p:cNvSpPr>
            <a:spLocks noChangeArrowheads="1"/>
          </p:cNvSpPr>
          <p:nvPr/>
        </p:nvSpPr>
        <p:spPr bwMode="auto">
          <a:xfrm>
            <a:off x="228600" y="2971800"/>
            <a:ext cx="3875088"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Radius of driven pulley r</a:t>
            </a:r>
            <a:r>
              <a:rPr lang="en-US" sz="2400" baseline="-30000">
                <a:cs typeface="Times New Roman" pitchFamily="18" charset="0"/>
              </a:rPr>
              <a:t>2</a:t>
            </a:r>
            <a:r>
              <a:rPr lang="en-US" sz="2400">
                <a:cs typeface="Times New Roman" pitchFamily="18" charset="0"/>
              </a:rPr>
              <a:t> =</a:t>
            </a:r>
            <a:r>
              <a:rPr lang="en-US" sz="1200">
                <a:cs typeface="Times New Roman" pitchFamily="18" charset="0"/>
              </a:rPr>
              <a:t> </a:t>
            </a:r>
            <a:endParaRPr lang="en-US" sz="1800"/>
          </a:p>
        </p:txBody>
      </p:sp>
      <p:graphicFrame>
        <p:nvGraphicFramePr>
          <p:cNvPr id="7174" name="Object 14"/>
          <p:cNvGraphicFramePr>
            <a:graphicFrameLocks noChangeAspect="1"/>
          </p:cNvGraphicFramePr>
          <p:nvPr/>
        </p:nvGraphicFramePr>
        <p:xfrm>
          <a:off x="4038600" y="2667000"/>
          <a:ext cx="547688" cy="981075"/>
        </p:xfrm>
        <a:graphic>
          <a:graphicData uri="http://schemas.openxmlformats.org/presentationml/2006/ole">
            <mc:AlternateContent xmlns:mc="http://schemas.openxmlformats.org/markup-compatibility/2006">
              <mc:Choice xmlns:v="urn:schemas-microsoft-com:vml" Requires="v">
                <p:oleObj spid="_x0000_s34270" r:id="rId12" imgW="228501" imgH="406224" progId="Equation.3">
                  <p:embed/>
                </p:oleObj>
              </mc:Choice>
              <mc:Fallback>
                <p:oleObj r:id="rId12" imgW="228501" imgH="406224" progId="Equation.3">
                  <p:embed/>
                  <p:pic>
                    <p:nvPicPr>
                      <p:cNvPr id="7174"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38600" y="2667000"/>
                        <a:ext cx="547688"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6" name="Rectangle 16"/>
          <p:cNvSpPr>
            <a:spLocks noChangeArrowheads="1"/>
          </p:cNvSpPr>
          <p:nvPr/>
        </p:nvSpPr>
        <p:spPr bwMode="auto">
          <a:xfrm>
            <a:off x="4572000" y="2971800"/>
            <a:ext cx="488950" cy="457200"/>
          </a:xfrm>
          <a:prstGeom prst="rect">
            <a:avLst/>
          </a:prstGeom>
          <a:noFill/>
          <a:ln w="9525">
            <a:noFill/>
            <a:miter lim="800000"/>
            <a:headEnd/>
            <a:tailEnd/>
          </a:ln>
        </p:spPr>
        <p:txBody>
          <a:bodyPr anchor="ctr">
            <a:spAutoFit/>
          </a:bodyPr>
          <a:lstStyle/>
          <a:p>
            <a:pPr algn="just">
              <a:spcBef>
                <a:spcPct val="0"/>
              </a:spcBef>
            </a:pPr>
            <a:r>
              <a:rPr lang="en-US" sz="1200">
                <a:cs typeface="Times New Roman" pitchFamily="18" charset="0"/>
              </a:rPr>
              <a:t> </a:t>
            </a:r>
            <a:r>
              <a:rPr lang="en-US" sz="2400">
                <a:cs typeface="Times New Roman" pitchFamily="18" charset="0"/>
              </a:rPr>
              <a:t>= </a:t>
            </a:r>
            <a:endParaRPr lang="en-US" sz="2400"/>
          </a:p>
        </p:txBody>
      </p:sp>
      <p:graphicFrame>
        <p:nvGraphicFramePr>
          <p:cNvPr id="7175" name="Object 13"/>
          <p:cNvGraphicFramePr>
            <a:graphicFrameLocks noChangeAspect="1"/>
          </p:cNvGraphicFramePr>
          <p:nvPr/>
        </p:nvGraphicFramePr>
        <p:xfrm>
          <a:off x="5105400" y="2743200"/>
          <a:ext cx="739775" cy="977900"/>
        </p:xfrm>
        <a:graphic>
          <a:graphicData uri="http://schemas.openxmlformats.org/presentationml/2006/ole">
            <mc:AlternateContent xmlns:mc="http://schemas.openxmlformats.org/markup-compatibility/2006">
              <mc:Choice xmlns:v="urn:schemas-microsoft-com:vml" Requires="v">
                <p:oleObj spid="_x0000_s34271" r:id="rId14" imgW="291973" imgH="393529" progId="Equation.3">
                  <p:embed/>
                </p:oleObj>
              </mc:Choice>
              <mc:Fallback>
                <p:oleObj r:id="rId14" imgW="291973" imgH="393529" progId="Equation.3">
                  <p:embed/>
                  <p:pic>
                    <p:nvPicPr>
                      <p:cNvPr id="7175"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05400" y="2743200"/>
                        <a:ext cx="73977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7" name="Rectangle 17"/>
          <p:cNvSpPr>
            <a:spLocks noChangeArrowheads="1"/>
          </p:cNvSpPr>
          <p:nvPr/>
        </p:nvSpPr>
        <p:spPr bwMode="auto">
          <a:xfrm>
            <a:off x="5943600" y="2971800"/>
            <a:ext cx="1590675"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 250 mm</a:t>
            </a:r>
            <a:r>
              <a:rPr lang="en-US" sz="1200">
                <a:cs typeface="Times New Roman" pitchFamily="18" charset="0"/>
              </a:rPr>
              <a:t>.</a:t>
            </a:r>
            <a:endParaRPr lang="en-US" sz="1800"/>
          </a:p>
        </p:txBody>
      </p:sp>
      <p:sp>
        <p:nvSpPr>
          <p:cNvPr id="7188" name="Rectangle 19"/>
          <p:cNvSpPr>
            <a:spLocks noChangeArrowheads="1"/>
          </p:cNvSpPr>
          <p:nvPr/>
        </p:nvSpPr>
        <p:spPr bwMode="auto">
          <a:xfrm>
            <a:off x="228600" y="4191000"/>
            <a:ext cx="6254750" cy="457200"/>
          </a:xfrm>
          <a:prstGeom prst="rect">
            <a:avLst/>
          </a:prstGeom>
          <a:noFill/>
          <a:ln w="9525">
            <a:noFill/>
            <a:miter lim="800000"/>
            <a:headEnd/>
            <a:tailEnd/>
          </a:ln>
        </p:spPr>
        <p:txBody>
          <a:bodyPr wrap="none" anchor="ctr">
            <a:spAutoFit/>
          </a:bodyPr>
          <a:lstStyle/>
          <a:p>
            <a:pPr algn="just">
              <a:spcBef>
                <a:spcPct val="0"/>
              </a:spcBef>
            </a:pPr>
            <a:r>
              <a:rPr lang="en-US" sz="2400">
                <a:solidFill>
                  <a:srgbClr val="996633"/>
                </a:solidFill>
                <a:cs typeface="Times New Roman" pitchFamily="18" charset="0"/>
              </a:rPr>
              <a:t>Angle of lap on smaller pulley  </a:t>
            </a:r>
            <a:r>
              <a:rPr lang="en-US" sz="2400">
                <a:solidFill>
                  <a:srgbClr val="996633"/>
                </a:solidFill>
                <a:latin typeface="Times New Roman" pitchFamily="18" charset="0"/>
                <a:cs typeface="Times New Roman" pitchFamily="18" charset="0"/>
                <a:sym typeface="Symbol" pitchFamily="18" charset="2"/>
              </a:rPr>
              <a:t></a:t>
            </a:r>
            <a:r>
              <a:rPr lang="en-US" sz="2400">
                <a:solidFill>
                  <a:srgbClr val="996633"/>
                </a:solidFill>
                <a:cs typeface="Times New Roman" pitchFamily="18" charset="0"/>
              </a:rPr>
              <a:t> = </a:t>
            </a:r>
            <a:r>
              <a:rPr lang="en-US" sz="2400">
                <a:solidFill>
                  <a:srgbClr val="996633"/>
                </a:solidFill>
                <a:latin typeface="Times New Roman" pitchFamily="18" charset="0"/>
                <a:cs typeface="Times New Roman" pitchFamily="18" charset="0"/>
                <a:sym typeface="Symbol" pitchFamily="18" charset="2"/>
              </a:rPr>
              <a:t></a:t>
            </a:r>
            <a:r>
              <a:rPr lang="en-US" sz="2400">
                <a:solidFill>
                  <a:srgbClr val="996633"/>
                </a:solidFill>
                <a:cs typeface="Times New Roman" pitchFamily="18" charset="0"/>
              </a:rPr>
              <a:t> - 2 sin </a:t>
            </a:r>
            <a:r>
              <a:rPr lang="en-US" sz="2400" baseline="30000">
                <a:solidFill>
                  <a:srgbClr val="996633"/>
                </a:solidFill>
                <a:latin typeface="Times New Roman" pitchFamily="18" charset="0"/>
                <a:cs typeface="Times New Roman" pitchFamily="18" charset="0"/>
                <a:sym typeface="Symbol" pitchFamily="18" charset="2"/>
              </a:rPr>
              <a:t>-1</a:t>
            </a:r>
            <a:r>
              <a:rPr lang="en-US" sz="2400">
                <a:latin typeface="Times New Roman" pitchFamily="18" charset="0"/>
                <a:cs typeface="Times New Roman" pitchFamily="18" charset="0"/>
                <a:sym typeface="Symbol" pitchFamily="18" charset="2"/>
              </a:rPr>
              <a:t> </a:t>
            </a:r>
          </a:p>
        </p:txBody>
      </p:sp>
      <p:graphicFrame>
        <p:nvGraphicFramePr>
          <p:cNvPr id="7176" name="Object 18"/>
          <p:cNvGraphicFramePr>
            <a:graphicFrameLocks noChangeAspect="1"/>
          </p:cNvGraphicFramePr>
          <p:nvPr/>
        </p:nvGraphicFramePr>
        <p:xfrm>
          <a:off x="6324600" y="3962400"/>
          <a:ext cx="1206500" cy="981075"/>
        </p:xfrm>
        <a:graphic>
          <a:graphicData uri="http://schemas.openxmlformats.org/presentationml/2006/ole">
            <mc:AlternateContent xmlns:mc="http://schemas.openxmlformats.org/markup-compatibility/2006">
              <mc:Choice xmlns:v="urn:schemas-microsoft-com:vml" Requires="v">
                <p:oleObj spid="_x0000_s34272" r:id="rId16" imgW="558800" imgH="457200" progId="Equation.3">
                  <p:embed/>
                </p:oleObj>
              </mc:Choice>
              <mc:Fallback>
                <p:oleObj r:id="rId16" imgW="558800" imgH="457200" progId="Equation.3">
                  <p:embed/>
                  <p:pic>
                    <p:nvPicPr>
                      <p:cNvPr id="7176"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24600" y="3962400"/>
                        <a:ext cx="1206500"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9" name="Rectangle 20"/>
          <p:cNvSpPr>
            <a:spLocks noChangeArrowheads="1"/>
          </p:cNvSpPr>
          <p:nvPr/>
        </p:nvSpPr>
        <p:spPr bwMode="auto">
          <a:xfrm>
            <a:off x="6993947" y="4879253"/>
            <a:ext cx="2016125" cy="396875"/>
          </a:xfrm>
          <a:prstGeom prst="rect">
            <a:avLst/>
          </a:prstGeom>
          <a:noFill/>
          <a:ln w="9525">
            <a:noFill/>
            <a:miter lim="800000"/>
            <a:headEnd/>
            <a:tailEnd/>
          </a:ln>
        </p:spPr>
        <p:txBody>
          <a:bodyPr wrap="none" anchor="ctr">
            <a:spAutoFit/>
          </a:bodyPr>
          <a:lstStyle/>
          <a:p>
            <a:pPr algn="just">
              <a:spcBef>
                <a:spcPct val="0"/>
              </a:spcBef>
            </a:pPr>
            <a:r>
              <a:rPr lang="en-US" sz="2000" dirty="0">
                <a:cs typeface="Times New Roman" pitchFamily="18" charset="0"/>
              </a:rPr>
              <a:t>(because r</a:t>
            </a:r>
            <a:r>
              <a:rPr lang="en-US" sz="2000" baseline="-30000" dirty="0">
                <a:cs typeface="Times New Roman" pitchFamily="18" charset="0"/>
              </a:rPr>
              <a:t>2</a:t>
            </a:r>
            <a:r>
              <a:rPr lang="en-US" sz="2000" dirty="0">
                <a:cs typeface="Times New Roman" pitchFamily="18" charset="0"/>
              </a:rPr>
              <a:t> – r</a:t>
            </a:r>
            <a:r>
              <a:rPr lang="en-US" sz="2000" baseline="-30000" dirty="0">
                <a:cs typeface="Times New Roman" pitchFamily="18" charset="0"/>
              </a:rPr>
              <a:t>1</a:t>
            </a:r>
            <a:r>
              <a:rPr lang="en-US" sz="2000" dirty="0">
                <a:cs typeface="Times New Roman" pitchFamily="18" charset="0"/>
              </a:rPr>
              <a:t>)</a:t>
            </a:r>
            <a:endParaRPr lang="en-US" sz="2000" dirty="0"/>
          </a:p>
        </p:txBody>
      </p:sp>
      <p:sp>
        <p:nvSpPr>
          <p:cNvPr id="7190" name="Rectangle 21"/>
          <p:cNvSpPr>
            <a:spLocks noChangeArrowheads="1"/>
          </p:cNvSpPr>
          <p:nvPr/>
        </p:nvSpPr>
        <p:spPr bwMode="auto">
          <a:xfrm>
            <a:off x="623455" y="5063836"/>
            <a:ext cx="2419350" cy="457200"/>
          </a:xfrm>
          <a:prstGeom prst="rect">
            <a:avLst/>
          </a:prstGeom>
          <a:noFill/>
          <a:ln w="9525">
            <a:noFill/>
            <a:miter lim="800000"/>
            <a:headEnd/>
            <a:tailEnd/>
          </a:ln>
        </p:spPr>
        <p:txBody>
          <a:bodyPr wrap="none" anchor="ctr">
            <a:spAutoFit/>
          </a:bodyPr>
          <a:lstStyle/>
          <a:p>
            <a:pPr algn="just">
              <a:spcBef>
                <a:spcPct val="0"/>
              </a:spcBef>
              <a:buFont typeface="Symbol" pitchFamily="18" charset="2"/>
              <a:buChar char=""/>
            </a:pPr>
            <a:r>
              <a:rPr lang="en-US" sz="2400" dirty="0">
                <a:solidFill>
                  <a:srgbClr val="0000FF"/>
                </a:solidFill>
                <a:latin typeface="Times New Roman" pitchFamily="18" charset="0"/>
                <a:cs typeface="Times New Roman" pitchFamily="18" charset="0"/>
                <a:sym typeface="Symbol" pitchFamily="18" charset="2"/>
              </a:rPr>
              <a:t></a:t>
            </a:r>
            <a:r>
              <a:rPr lang="en-US" sz="2400" dirty="0">
                <a:solidFill>
                  <a:srgbClr val="0000FF"/>
                </a:solidFill>
                <a:cs typeface="Times New Roman" pitchFamily="18" charset="0"/>
              </a:rPr>
              <a:t> =</a:t>
            </a:r>
            <a:r>
              <a:rPr lang="en-US" sz="2400" dirty="0">
                <a:solidFill>
                  <a:srgbClr val="0000FF"/>
                </a:solidFill>
                <a:latin typeface="Times New Roman" pitchFamily="18" charset="0"/>
                <a:cs typeface="Times New Roman" pitchFamily="18" charset="0"/>
                <a:sym typeface="Symbol" pitchFamily="18" charset="2"/>
              </a:rPr>
              <a:t>  </a:t>
            </a:r>
            <a:r>
              <a:rPr lang="en-US" sz="2400" dirty="0">
                <a:solidFill>
                  <a:srgbClr val="0000FF"/>
                </a:solidFill>
                <a:cs typeface="Times New Roman" pitchFamily="18" charset="0"/>
              </a:rPr>
              <a:t> - 2</a:t>
            </a:r>
            <a:r>
              <a:rPr lang="en-US" sz="2400" dirty="0">
                <a:solidFill>
                  <a:srgbClr val="0000FF"/>
                </a:solidFill>
                <a:latin typeface="Times New Roman" pitchFamily="18" charset="0"/>
                <a:cs typeface="Times New Roman" pitchFamily="18" charset="0"/>
                <a:sym typeface="Symbol" pitchFamily="18" charset="2"/>
              </a:rPr>
              <a:t>  sin </a:t>
            </a:r>
            <a:r>
              <a:rPr lang="en-US" sz="2400" baseline="30000" dirty="0">
                <a:solidFill>
                  <a:srgbClr val="0000FF"/>
                </a:solidFill>
                <a:latin typeface="Times New Roman" pitchFamily="18" charset="0"/>
                <a:cs typeface="Times New Roman" pitchFamily="18" charset="0"/>
                <a:sym typeface="Symbol" pitchFamily="18" charset="2"/>
              </a:rPr>
              <a:t>-1</a:t>
            </a:r>
            <a:r>
              <a:rPr lang="en-US" sz="1200" dirty="0">
                <a:solidFill>
                  <a:srgbClr val="0000FF"/>
                </a:solidFill>
                <a:latin typeface="Times New Roman" pitchFamily="18" charset="0"/>
                <a:cs typeface="Times New Roman" pitchFamily="18" charset="0"/>
                <a:sym typeface="Symbol" pitchFamily="18" charset="2"/>
              </a:rPr>
              <a:t> </a:t>
            </a:r>
          </a:p>
        </p:txBody>
      </p:sp>
      <p:graphicFrame>
        <p:nvGraphicFramePr>
          <p:cNvPr id="7177" name="Object 22"/>
          <p:cNvGraphicFramePr>
            <a:graphicFrameLocks noGrp="1" noChangeAspect="1"/>
          </p:cNvGraphicFramePr>
          <p:nvPr>
            <p:ph/>
            <p:extLst>
              <p:ext uri="{D42A27DB-BD31-4B8C-83A1-F6EECF244321}">
                <p14:modId xmlns:p14="http://schemas.microsoft.com/office/powerpoint/2010/main" val="4178068851"/>
              </p:ext>
            </p:extLst>
          </p:nvPr>
        </p:nvGraphicFramePr>
        <p:xfrm>
          <a:off x="2955131" y="4920456"/>
          <a:ext cx="1755775" cy="979488"/>
        </p:xfrm>
        <a:graphic>
          <a:graphicData uri="http://schemas.openxmlformats.org/presentationml/2006/ole">
            <mc:AlternateContent xmlns:mc="http://schemas.openxmlformats.org/markup-compatibility/2006">
              <mc:Choice xmlns:v="urn:schemas-microsoft-com:vml" Requires="v">
                <p:oleObj spid="_x0000_s34273" r:id="rId18" imgW="774364" imgH="431613" progId="Equation.3">
                  <p:embed/>
                </p:oleObj>
              </mc:Choice>
              <mc:Fallback>
                <p:oleObj r:id="rId18" imgW="774364" imgH="431613" progId="Equation.3">
                  <p:embed/>
                  <p:pic>
                    <p:nvPicPr>
                      <p:cNvPr id="7177"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55131" y="4920456"/>
                        <a:ext cx="1755775"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1" name="Rectangle 24"/>
          <p:cNvSpPr>
            <a:spLocks noChangeArrowheads="1"/>
          </p:cNvSpPr>
          <p:nvPr/>
        </p:nvSpPr>
        <p:spPr bwMode="auto">
          <a:xfrm>
            <a:off x="4528343" y="5146675"/>
            <a:ext cx="1692275" cy="457200"/>
          </a:xfrm>
          <a:prstGeom prst="rect">
            <a:avLst/>
          </a:prstGeom>
          <a:noFill/>
          <a:ln w="9525">
            <a:noFill/>
            <a:miter lim="800000"/>
            <a:headEnd/>
            <a:tailEnd/>
          </a:ln>
        </p:spPr>
        <p:txBody>
          <a:bodyPr wrap="none" anchor="ctr">
            <a:spAutoFit/>
          </a:bodyPr>
          <a:lstStyle/>
          <a:p>
            <a:pPr algn="just">
              <a:spcBef>
                <a:spcPct val="0"/>
              </a:spcBef>
              <a:tabLst>
                <a:tab pos="914400" algn="l"/>
              </a:tabLst>
            </a:pPr>
            <a:r>
              <a:rPr lang="en-US" sz="1200" dirty="0">
                <a:cs typeface="Times New Roman" pitchFamily="18" charset="0"/>
              </a:rPr>
              <a:t> </a:t>
            </a:r>
            <a:r>
              <a:rPr lang="en-US" sz="2400" dirty="0">
                <a:solidFill>
                  <a:srgbClr val="0000FF"/>
                </a:solidFill>
                <a:cs typeface="Times New Roman" pitchFamily="18" charset="0"/>
              </a:rPr>
              <a:t>= 2.94 rad.</a:t>
            </a:r>
            <a:endParaRPr lang="en-US" sz="2400" dirty="0">
              <a:solidFill>
                <a:srgbClr val="0000FF"/>
              </a:solidFill>
            </a:endParaRPr>
          </a:p>
        </p:txBody>
      </p:sp>
    </p:spTree>
    <p:extLst>
      <p:ext uri="{BB962C8B-B14F-4D97-AF65-F5344CB8AC3E}">
        <p14:creationId xmlns:p14="http://schemas.microsoft.com/office/powerpoint/2010/main" val="306279535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Slide Number Placeholder 5"/>
          <p:cNvSpPr>
            <a:spLocks noGrp="1"/>
          </p:cNvSpPr>
          <p:nvPr>
            <p:ph type="sldNum" sz="quarter" idx="12"/>
          </p:nvPr>
        </p:nvSpPr>
        <p:spPr>
          <a:noFill/>
        </p:spPr>
        <p:txBody>
          <a:bodyPr/>
          <a:lstStyle/>
          <a:p>
            <a:fld id="{1E324559-4CB5-46DC-A8E3-69A0E251B1E4}" type="slidenum">
              <a:rPr lang="en-US"/>
              <a:pPr/>
              <a:t>172</a:t>
            </a:fld>
            <a:endParaRPr lang="en-US"/>
          </a:p>
        </p:txBody>
      </p:sp>
      <p:sp>
        <p:nvSpPr>
          <p:cNvPr id="8201" name="Rectangle 5"/>
          <p:cNvSpPr>
            <a:spLocks noChangeArrowheads="1"/>
          </p:cNvSpPr>
          <p:nvPr/>
        </p:nvSpPr>
        <p:spPr bwMode="auto">
          <a:xfrm>
            <a:off x="2686050" y="4194175"/>
            <a:ext cx="1768475" cy="457200"/>
          </a:xfrm>
          <a:prstGeom prst="rect">
            <a:avLst/>
          </a:prstGeom>
          <a:noFill/>
          <a:ln w="9525">
            <a:noFill/>
            <a:miter lim="800000"/>
            <a:headEnd/>
            <a:tailEnd/>
          </a:ln>
        </p:spPr>
        <p:txBody>
          <a:bodyPr anchor="ctr">
            <a:spAutoFit/>
          </a:bodyPr>
          <a:lstStyle/>
          <a:p>
            <a:pPr algn="just">
              <a:spcBef>
                <a:spcPct val="0"/>
              </a:spcBef>
            </a:pPr>
            <a:r>
              <a:rPr lang="en-US" sz="2400">
                <a:solidFill>
                  <a:srgbClr val="996633"/>
                </a:solidFill>
                <a:cs typeface="Times New Roman" pitchFamily="18" charset="0"/>
              </a:rPr>
              <a:t>Power  P =</a:t>
            </a:r>
            <a:r>
              <a:rPr lang="en-US" sz="1200">
                <a:solidFill>
                  <a:srgbClr val="996633"/>
                </a:solidFill>
                <a:cs typeface="Times New Roman" pitchFamily="18" charset="0"/>
              </a:rPr>
              <a:t>  </a:t>
            </a:r>
            <a:endParaRPr lang="en-US" sz="1800">
              <a:solidFill>
                <a:srgbClr val="996633"/>
              </a:solidFill>
            </a:endParaRPr>
          </a:p>
        </p:txBody>
      </p:sp>
      <p:graphicFrame>
        <p:nvGraphicFramePr>
          <p:cNvPr id="8194" name="Object 4"/>
          <p:cNvGraphicFramePr>
            <a:graphicFrameLocks noChangeAspect="1"/>
          </p:cNvGraphicFramePr>
          <p:nvPr/>
        </p:nvGraphicFramePr>
        <p:xfrm>
          <a:off x="4495800" y="3962400"/>
          <a:ext cx="1571625" cy="979488"/>
        </p:xfrm>
        <a:graphic>
          <a:graphicData uri="http://schemas.openxmlformats.org/presentationml/2006/ole">
            <mc:AlternateContent xmlns:mc="http://schemas.openxmlformats.org/markup-compatibility/2006">
              <mc:Choice xmlns:v="urn:schemas-microsoft-com:vml" Requires="v">
                <p:oleObj spid="_x0000_s35113" r:id="rId4" imgW="660113" imgH="406224" progId="Equation.3">
                  <p:embed/>
                </p:oleObj>
              </mc:Choice>
              <mc:Fallback>
                <p:oleObj r:id="rId4" imgW="660113" imgH="406224" progId="Equation.3">
                  <p:embed/>
                  <p:pic>
                    <p:nvPicPr>
                      <p:cNvPr id="819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962400"/>
                        <a:ext cx="1571625"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2" name="Rectangle 7"/>
          <p:cNvSpPr>
            <a:spLocks noChangeArrowheads="1"/>
          </p:cNvSpPr>
          <p:nvPr/>
        </p:nvSpPr>
        <p:spPr bwMode="auto">
          <a:xfrm>
            <a:off x="3352800" y="5270500"/>
            <a:ext cx="1192213" cy="457200"/>
          </a:xfrm>
          <a:prstGeom prst="rect">
            <a:avLst/>
          </a:prstGeom>
          <a:noFill/>
          <a:ln w="9525">
            <a:noFill/>
            <a:miter lim="800000"/>
            <a:headEnd/>
            <a:tailEnd/>
          </a:ln>
        </p:spPr>
        <p:txBody>
          <a:bodyPr wrap="none" anchor="ctr">
            <a:spAutoFit/>
          </a:bodyPr>
          <a:lstStyle/>
          <a:p>
            <a:pPr algn="just">
              <a:spcBef>
                <a:spcPct val="0"/>
              </a:spcBef>
            </a:pPr>
            <a:r>
              <a:rPr lang="en-US" sz="2400">
                <a:solidFill>
                  <a:srgbClr val="0000FF"/>
                </a:solidFill>
                <a:cs typeface="Times New Roman" pitchFamily="18" charset="0"/>
              </a:rPr>
              <a:t>P =</a:t>
            </a:r>
            <a:r>
              <a:rPr lang="en-US" sz="1200">
                <a:cs typeface="Times New Roman" pitchFamily="18" charset="0"/>
              </a:rPr>
              <a:t>  </a:t>
            </a:r>
            <a:endParaRPr lang="en-US" sz="1800"/>
          </a:p>
        </p:txBody>
      </p:sp>
      <p:graphicFrame>
        <p:nvGraphicFramePr>
          <p:cNvPr id="8195" name="Object 6"/>
          <p:cNvGraphicFramePr>
            <a:graphicFrameLocks noChangeAspect="1"/>
          </p:cNvGraphicFramePr>
          <p:nvPr/>
        </p:nvGraphicFramePr>
        <p:xfrm>
          <a:off x="4495800" y="5029200"/>
          <a:ext cx="3052763" cy="977900"/>
        </p:xfrm>
        <a:graphic>
          <a:graphicData uri="http://schemas.openxmlformats.org/presentationml/2006/ole">
            <mc:AlternateContent xmlns:mc="http://schemas.openxmlformats.org/markup-compatibility/2006">
              <mc:Choice xmlns:v="urn:schemas-microsoft-com:vml" Requires="v">
                <p:oleObj spid="_x0000_s35114" r:id="rId6" imgW="1218671" imgH="393529" progId="Equation.3">
                  <p:embed/>
                </p:oleObj>
              </mc:Choice>
              <mc:Fallback>
                <p:oleObj r:id="rId6" imgW="1218671" imgH="393529" progId="Equation.3">
                  <p:embed/>
                  <p:pic>
                    <p:nvPicPr>
                      <p:cNvPr id="819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5029200"/>
                        <a:ext cx="3052763"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4"/>
          <p:cNvGrpSpPr>
            <a:grpSpLocks/>
          </p:cNvGrpSpPr>
          <p:nvPr/>
        </p:nvGrpSpPr>
        <p:grpSpPr bwMode="auto">
          <a:xfrm>
            <a:off x="2895600" y="6096000"/>
            <a:ext cx="2609850" cy="533400"/>
            <a:chOff x="2336" y="3840"/>
            <a:chExt cx="1644" cy="336"/>
          </a:xfrm>
        </p:grpSpPr>
        <p:sp>
          <p:nvSpPr>
            <p:cNvPr id="8212" name="Rectangle 23"/>
            <p:cNvSpPr>
              <a:spLocks noChangeArrowheads="1"/>
            </p:cNvSpPr>
            <p:nvPr/>
          </p:nvSpPr>
          <p:spPr bwMode="auto">
            <a:xfrm>
              <a:off x="2528" y="3840"/>
              <a:ext cx="1392"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8213" name="Rectangle 8"/>
            <p:cNvSpPr>
              <a:spLocks noChangeArrowheads="1"/>
            </p:cNvSpPr>
            <p:nvPr/>
          </p:nvSpPr>
          <p:spPr bwMode="auto">
            <a:xfrm>
              <a:off x="2336" y="3888"/>
              <a:ext cx="1644" cy="288"/>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    P =    2.425 kW</a:t>
              </a:r>
              <a:endParaRPr lang="en-US" sz="2400"/>
            </a:p>
          </p:txBody>
        </p:sp>
      </p:grpSp>
      <p:sp>
        <p:nvSpPr>
          <p:cNvPr id="8204" name="Rectangle 11"/>
          <p:cNvSpPr>
            <a:spLocks noChangeArrowheads="1"/>
          </p:cNvSpPr>
          <p:nvPr/>
        </p:nvSpPr>
        <p:spPr bwMode="auto">
          <a:xfrm>
            <a:off x="304800" y="2165350"/>
            <a:ext cx="4184650" cy="457200"/>
          </a:xfrm>
          <a:prstGeom prst="rect">
            <a:avLst/>
          </a:prstGeom>
          <a:noFill/>
          <a:ln w="9525">
            <a:noFill/>
            <a:miter lim="800000"/>
            <a:headEnd/>
            <a:tailEnd/>
          </a:ln>
        </p:spPr>
        <p:txBody>
          <a:bodyPr wrap="none" anchor="ctr">
            <a:spAutoFit/>
          </a:bodyPr>
          <a:lstStyle/>
          <a:p>
            <a:pPr algn="just">
              <a:spcBef>
                <a:spcPct val="0"/>
              </a:spcBef>
            </a:pPr>
            <a:r>
              <a:rPr lang="en-US" sz="2400" b="1">
                <a:latin typeface="Times New Roman" pitchFamily="18" charset="0"/>
                <a:cs typeface="Times New Roman" pitchFamily="18" charset="0"/>
                <a:sym typeface="Symbol" pitchFamily="18" charset="2"/>
              </a:rPr>
              <a:t></a:t>
            </a:r>
            <a:r>
              <a:rPr lang="en-US" sz="2400">
                <a:cs typeface="Times New Roman" pitchFamily="18" charset="0"/>
              </a:rPr>
              <a:t>	</a:t>
            </a:r>
            <a:r>
              <a:rPr lang="en-US" sz="2400" b="1">
                <a:solidFill>
                  <a:srgbClr val="996633"/>
                </a:solidFill>
                <a:latin typeface="Times New Roman" pitchFamily="18" charset="0"/>
                <a:cs typeface="Times New Roman" pitchFamily="18" charset="0"/>
                <a:sym typeface="Symbol" pitchFamily="18" charset="2"/>
              </a:rPr>
              <a:t>Slack side tension T</a:t>
            </a:r>
            <a:r>
              <a:rPr lang="en-US" sz="2400" b="1" baseline="-30000">
                <a:solidFill>
                  <a:srgbClr val="996633"/>
                </a:solidFill>
                <a:latin typeface="Times New Roman" pitchFamily="18" charset="0"/>
                <a:cs typeface="Times New Roman" pitchFamily="18" charset="0"/>
                <a:sym typeface="Symbol" pitchFamily="18" charset="2"/>
              </a:rPr>
              <a:t>2</a:t>
            </a:r>
            <a:r>
              <a:rPr lang="en-US" sz="2400" b="1">
                <a:latin typeface="Times New Roman" pitchFamily="18" charset="0"/>
                <a:cs typeface="Times New Roman" pitchFamily="18" charset="0"/>
                <a:sym typeface="Symbol" pitchFamily="18" charset="2"/>
              </a:rPr>
              <a:t>  </a:t>
            </a:r>
            <a:r>
              <a:rPr lang="en-US" sz="2400" b="1">
                <a:solidFill>
                  <a:srgbClr val="996633"/>
                </a:solidFill>
                <a:latin typeface="Times New Roman" pitchFamily="18" charset="0"/>
                <a:cs typeface="Times New Roman" pitchFamily="18" charset="0"/>
                <a:sym typeface="Symbol" pitchFamily="18" charset="2"/>
              </a:rPr>
              <a:t>=</a:t>
            </a:r>
            <a:r>
              <a:rPr lang="en-US" sz="2400" b="1">
                <a:latin typeface="Times New Roman" pitchFamily="18" charset="0"/>
                <a:cs typeface="Times New Roman" pitchFamily="18" charset="0"/>
                <a:sym typeface="Symbol" pitchFamily="18" charset="2"/>
              </a:rPr>
              <a:t> </a:t>
            </a:r>
          </a:p>
        </p:txBody>
      </p:sp>
      <p:graphicFrame>
        <p:nvGraphicFramePr>
          <p:cNvPr id="8196" name="Object 10"/>
          <p:cNvGraphicFramePr>
            <a:graphicFrameLocks noChangeAspect="1"/>
          </p:cNvGraphicFramePr>
          <p:nvPr/>
        </p:nvGraphicFramePr>
        <p:xfrm>
          <a:off x="4343400" y="2025650"/>
          <a:ext cx="658813" cy="977900"/>
        </p:xfrm>
        <a:graphic>
          <a:graphicData uri="http://schemas.openxmlformats.org/presentationml/2006/ole">
            <mc:AlternateContent xmlns:mc="http://schemas.openxmlformats.org/markup-compatibility/2006">
              <mc:Choice xmlns:v="urn:schemas-microsoft-com:vml" Requires="v">
                <p:oleObj spid="_x0000_s35115" r:id="rId8" imgW="279279" imgH="406224" progId="Equation.3">
                  <p:embed/>
                </p:oleObj>
              </mc:Choice>
              <mc:Fallback>
                <p:oleObj r:id="rId8" imgW="279279" imgH="406224" progId="Equation.3">
                  <p:embed/>
                  <p:pic>
                    <p:nvPicPr>
                      <p:cNvPr id="8196"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3400" y="2025650"/>
                        <a:ext cx="658813"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5" name="Rectangle 12"/>
          <p:cNvSpPr>
            <a:spLocks noChangeArrowheads="1"/>
          </p:cNvSpPr>
          <p:nvPr/>
        </p:nvSpPr>
        <p:spPr bwMode="auto">
          <a:xfrm>
            <a:off x="3708400" y="3302000"/>
            <a:ext cx="1098550" cy="274638"/>
          </a:xfrm>
          <a:prstGeom prst="rect">
            <a:avLst/>
          </a:prstGeom>
          <a:noFill/>
          <a:ln w="9525">
            <a:noFill/>
            <a:miter lim="800000"/>
            <a:headEnd/>
            <a:tailEnd/>
          </a:ln>
        </p:spPr>
        <p:txBody>
          <a:bodyPr wrap="none" anchor="ctr">
            <a:spAutoFit/>
          </a:bodyPr>
          <a:lstStyle/>
          <a:p>
            <a:pPr algn="just">
              <a:spcBef>
                <a:spcPct val="0"/>
              </a:spcBef>
            </a:pPr>
            <a:r>
              <a:rPr lang="en-US" sz="1200">
                <a:cs typeface="Times New Roman" pitchFamily="18" charset="0"/>
              </a:rPr>
              <a:t>	</a:t>
            </a:r>
            <a:endParaRPr lang="en-US" sz="1800"/>
          </a:p>
        </p:txBody>
      </p:sp>
      <p:graphicFrame>
        <p:nvGraphicFramePr>
          <p:cNvPr id="8197" name="Object 9"/>
          <p:cNvGraphicFramePr>
            <a:graphicFrameLocks noChangeAspect="1"/>
          </p:cNvGraphicFramePr>
          <p:nvPr/>
        </p:nvGraphicFramePr>
        <p:xfrm>
          <a:off x="5105400" y="2038350"/>
          <a:ext cx="1050925" cy="979488"/>
        </p:xfrm>
        <a:graphic>
          <a:graphicData uri="http://schemas.openxmlformats.org/presentationml/2006/ole">
            <mc:AlternateContent xmlns:mc="http://schemas.openxmlformats.org/markup-compatibility/2006">
              <mc:Choice xmlns:v="urn:schemas-microsoft-com:vml" Requires="v">
                <p:oleObj spid="_x0000_s35116" r:id="rId10" imgW="418918" imgH="393529" progId="Equation.3">
                  <p:embed/>
                </p:oleObj>
              </mc:Choice>
              <mc:Fallback>
                <p:oleObj r:id="rId10" imgW="418918" imgH="393529" progId="Equation.3">
                  <p:embed/>
                  <p:pic>
                    <p:nvPicPr>
                      <p:cNvPr id="8197"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05400" y="2038350"/>
                        <a:ext cx="1050925"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2"/>
          <p:cNvGrpSpPr>
            <a:grpSpLocks/>
          </p:cNvGrpSpPr>
          <p:nvPr/>
        </p:nvGrpSpPr>
        <p:grpSpPr bwMode="auto">
          <a:xfrm>
            <a:off x="4038600" y="3124200"/>
            <a:ext cx="1676400" cy="685800"/>
            <a:chOff x="2544" y="1968"/>
            <a:chExt cx="1056" cy="432"/>
          </a:xfrm>
        </p:grpSpPr>
        <p:sp>
          <p:nvSpPr>
            <p:cNvPr id="8210" name="Rectangle 21"/>
            <p:cNvSpPr>
              <a:spLocks noChangeArrowheads="1"/>
            </p:cNvSpPr>
            <p:nvPr/>
          </p:nvSpPr>
          <p:spPr bwMode="auto">
            <a:xfrm>
              <a:off x="2544" y="1968"/>
              <a:ext cx="1056" cy="43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8211" name="Rectangle 13"/>
            <p:cNvSpPr>
              <a:spLocks noChangeArrowheads="1"/>
            </p:cNvSpPr>
            <p:nvPr/>
          </p:nvSpPr>
          <p:spPr bwMode="auto">
            <a:xfrm>
              <a:off x="2544" y="1968"/>
              <a:ext cx="981" cy="288"/>
            </a:xfrm>
            <a:prstGeom prst="rect">
              <a:avLst/>
            </a:prstGeom>
            <a:noFill/>
            <a:ln w="9525">
              <a:noFill/>
              <a:miter lim="800000"/>
              <a:headEnd/>
              <a:tailEnd/>
            </a:ln>
          </p:spPr>
          <p:txBody>
            <a:bodyPr wrap="none" anchor="ctr">
              <a:spAutoFit/>
            </a:bodyPr>
            <a:lstStyle/>
            <a:p>
              <a:pPr algn="just">
                <a:spcBef>
                  <a:spcPct val="0"/>
                </a:spcBef>
              </a:pPr>
              <a:r>
                <a:rPr lang="en-US" sz="1200">
                  <a:cs typeface="Times New Roman" pitchFamily="18" charset="0"/>
                </a:rPr>
                <a:t> </a:t>
              </a:r>
              <a:r>
                <a:rPr lang="en-US" sz="2400">
                  <a:cs typeface="Times New Roman" pitchFamily="18" charset="0"/>
                </a:rPr>
                <a:t>= 239.8 N</a:t>
              </a:r>
              <a:endParaRPr lang="en-US" sz="2400"/>
            </a:p>
          </p:txBody>
        </p:sp>
      </p:grpSp>
      <p:sp>
        <p:nvSpPr>
          <p:cNvPr id="8207" name="Rectangle 15"/>
          <p:cNvSpPr>
            <a:spLocks noChangeArrowheads="1"/>
          </p:cNvSpPr>
          <p:nvPr/>
        </p:nvSpPr>
        <p:spPr bwMode="auto">
          <a:xfrm>
            <a:off x="381000" y="533400"/>
            <a:ext cx="2913063" cy="457200"/>
          </a:xfrm>
          <a:prstGeom prst="rect">
            <a:avLst/>
          </a:prstGeom>
          <a:noFill/>
          <a:ln w="9525">
            <a:noFill/>
            <a:miter lim="800000"/>
            <a:headEnd/>
            <a:tailEnd/>
          </a:ln>
        </p:spPr>
        <p:txBody>
          <a:bodyPr wrap="none" anchor="ctr">
            <a:spAutoFit/>
          </a:bodyPr>
          <a:lstStyle/>
          <a:p>
            <a:pPr algn="just">
              <a:spcBef>
                <a:spcPct val="0"/>
              </a:spcBef>
            </a:pPr>
            <a:r>
              <a:rPr lang="en-US" sz="2400">
                <a:solidFill>
                  <a:srgbClr val="996633"/>
                </a:solidFill>
                <a:cs typeface="Times New Roman" pitchFamily="18" charset="0"/>
              </a:rPr>
              <a:t>Ratio of tensions</a:t>
            </a:r>
            <a:endParaRPr lang="en-US" sz="2400">
              <a:solidFill>
                <a:srgbClr val="996633"/>
              </a:solidFill>
            </a:endParaRPr>
          </a:p>
        </p:txBody>
      </p:sp>
      <p:graphicFrame>
        <p:nvGraphicFramePr>
          <p:cNvPr id="8198" name="Object 14"/>
          <p:cNvGraphicFramePr>
            <a:graphicFrameLocks noChangeAspect="1"/>
          </p:cNvGraphicFramePr>
          <p:nvPr/>
        </p:nvGraphicFramePr>
        <p:xfrm>
          <a:off x="3429000" y="304800"/>
          <a:ext cx="474663" cy="971550"/>
        </p:xfrm>
        <a:graphic>
          <a:graphicData uri="http://schemas.openxmlformats.org/presentationml/2006/ole">
            <mc:AlternateContent xmlns:mc="http://schemas.openxmlformats.org/markup-compatibility/2006">
              <mc:Choice xmlns:v="urn:schemas-microsoft-com:vml" Requires="v">
                <p:oleObj spid="_x0000_s35117" r:id="rId12" imgW="215713" imgH="444114" progId="Equation.3">
                  <p:embed/>
                </p:oleObj>
              </mc:Choice>
              <mc:Fallback>
                <p:oleObj r:id="rId12" imgW="215713" imgH="444114" progId="Equation.3">
                  <p:embed/>
                  <p:pic>
                    <p:nvPicPr>
                      <p:cNvPr id="8198"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29000" y="304800"/>
                        <a:ext cx="474663"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8" name="Rectangle 16"/>
          <p:cNvSpPr>
            <a:spLocks noChangeArrowheads="1"/>
          </p:cNvSpPr>
          <p:nvPr/>
        </p:nvSpPr>
        <p:spPr bwMode="auto">
          <a:xfrm>
            <a:off x="3505200" y="533400"/>
            <a:ext cx="1339850" cy="457200"/>
          </a:xfrm>
          <a:prstGeom prst="rect">
            <a:avLst/>
          </a:prstGeom>
          <a:noFill/>
          <a:ln w="9525">
            <a:noFill/>
            <a:miter lim="800000"/>
            <a:headEnd/>
            <a:tailEnd/>
          </a:ln>
        </p:spPr>
        <p:txBody>
          <a:bodyPr anchor="ctr">
            <a:spAutoFit/>
          </a:bodyPr>
          <a:lstStyle/>
          <a:p>
            <a:pPr algn="just">
              <a:spcBef>
                <a:spcPct val="0"/>
              </a:spcBef>
            </a:pPr>
            <a:r>
              <a:rPr lang="en-US" sz="2400">
                <a:solidFill>
                  <a:srgbClr val="996633"/>
                </a:solidFill>
                <a:cs typeface="Times New Roman" pitchFamily="18" charset="0"/>
              </a:rPr>
              <a:t>   = e</a:t>
            </a:r>
            <a:r>
              <a:rPr lang="en-US" sz="2400" b="1" baseline="30000">
                <a:solidFill>
                  <a:srgbClr val="996633"/>
                </a:solidFill>
                <a:latin typeface="Times New Roman" pitchFamily="18" charset="0"/>
                <a:cs typeface="Times New Roman" pitchFamily="18" charset="0"/>
                <a:sym typeface="Symbol" pitchFamily="18" charset="2"/>
              </a:rPr>
              <a:t></a:t>
            </a:r>
            <a:r>
              <a:rPr lang="en-US" sz="1200" b="1">
                <a:cs typeface="Times New Roman" pitchFamily="18" charset="0"/>
              </a:rPr>
              <a:t> </a:t>
            </a:r>
            <a:endParaRPr lang="en-US" sz="1200" b="1" baseline="30000">
              <a:latin typeface="Times New Roman" pitchFamily="18" charset="0"/>
              <a:cs typeface="Times New Roman" pitchFamily="18" charset="0"/>
              <a:sym typeface="Symbol" pitchFamily="18" charset="2"/>
            </a:endParaRPr>
          </a:p>
        </p:txBody>
      </p:sp>
      <p:sp>
        <p:nvSpPr>
          <p:cNvPr id="8209" name="Rectangle 17"/>
          <p:cNvSpPr>
            <a:spLocks noChangeArrowheads="1"/>
          </p:cNvSpPr>
          <p:nvPr/>
        </p:nvSpPr>
        <p:spPr bwMode="auto">
          <a:xfrm>
            <a:off x="4038600" y="1447800"/>
            <a:ext cx="3354388" cy="457200"/>
          </a:xfrm>
          <a:prstGeom prst="rect">
            <a:avLst/>
          </a:prstGeom>
          <a:noFill/>
          <a:ln w="9525">
            <a:noFill/>
            <a:miter lim="800000"/>
            <a:headEnd/>
            <a:tailEnd/>
          </a:ln>
        </p:spPr>
        <p:txBody>
          <a:bodyPr wrap="none" anchor="ctr">
            <a:spAutoFit/>
          </a:bodyPr>
          <a:lstStyle/>
          <a:p>
            <a:pPr>
              <a:spcBef>
                <a:spcPct val="0"/>
              </a:spcBef>
            </a:pPr>
            <a:r>
              <a:rPr lang="en-US" sz="2400">
                <a:solidFill>
                  <a:srgbClr val="0000FF"/>
                </a:solidFill>
              </a:rPr>
              <a:t>= e </a:t>
            </a:r>
            <a:r>
              <a:rPr lang="en-US" sz="2400" b="1" baseline="30000">
                <a:solidFill>
                  <a:srgbClr val="0000FF"/>
                </a:solidFill>
              </a:rPr>
              <a:t>(0.25 ) . (2.94)</a:t>
            </a:r>
            <a:r>
              <a:rPr lang="en-US" sz="2400">
                <a:solidFill>
                  <a:srgbClr val="0000FF"/>
                </a:solidFill>
              </a:rPr>
              <a:t>   = 2.085 </a:t>
            </a:r>
          </a:p>
        </p:txBody>
      </p:sp>
    </p:spTree>
    <p:extLst>
      <p:ext uri="{BB962C8B-B14F-4D97-AF65-F5344CB8AC3E}">
        <p14:creationId xmlns:p14="http://schemas.microsoft.com/office/powerpoint/2010/main" val="10213948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CA63A25F-239F-44CE-9AAB-7306A9823F29}" type="slidenum">
              <a:rPr lang="en-US"/>
              <a:pPr/>
              <a:t>173</a:t>
            </a:fld>
            <a:endParaRPr lang="en-US"/>
          </a:p>
        </p:txBody>
      </p:sp>
      <p:sp>
        <p:nvSpPr>
          <p:cNvPr id="27652" name="Rectangle 2"/>
          <p:cNvSpPr>
            <a:spLocks noGrp="1" noChangeArrowheads="1"/>
          </p:cNvSpPr>
          <p:nvPr>
            <p:ph type="title"/>
          </p:nvPr>
        </p:nvSpPr>
        <p:spPr>
          <a:xfrm>
            <a:off x="457200" y="1752600"/>
            <a:ext cx="8229600" cy="1143000"/>
          </a:xfrm>
        </p:spPr>
        <p:txBody>
          <a:bodyPr>
            <a:normAutofit fontScale="90000"/>
          </a:bodyPr>
          <a:lstStyle/>
          <a:p>
            <a:pPr algn="l" eaLnBrk="1" hangingPunct="1"/>
            <a:br>
              <a:rPr lang="en-US" sz="2400" b="1"/>
            </a:br>
            <a:br>
              <a:rPr lang="en-US" sz="2400" b="1"/>
            </a:br>
            <a:br>
              <a:rPr lang="en-US" sz="2400" b="1"/>
            </a:br>
            <a:br>
              <a:rPr lang="en-US" sz="2400" b="1"/>
            </a:br>
            <a:r>
              <a:rPr lang="en-US" sz="2400" b="1"/>
              <a:t>4) A shaft running at 160 rpm is to drive another shaft at 250 rpm and transmit 20 kw.The coefficient of friction between the belt and the pulley is 0.25. The diameter of the smaller pulley is 0.6m and the distance between the shaft centers is 2.75m.Determine the length of belt, tight side and slack side tension in i) Open belt and ii)cross belt connecting the two pulleys.</a:t>
            </a:r>
            <a:br>
              <a:rPr lang="en-US" sz="2400" b="1"/>
            </a:br>
            <a:endParaRPr lang="en-US" sz="2400" b="1"/>
          </a:p>
        </p:txBody>
      </p:sp>
      <p:sp>
        <p:nvSpPr>
          <p:cNvPr id="27653" name="Rectangle 3"/>
          <p:cNvSpPr>
            <a:spLocks noGrp="1" noChangeArrowheads="1"/>
          </p:cNvSpPr>
          <p:nvPr>
            <p:ph type="body" idx="1"/>
          </p:nvPr>
        </p:nvSpPr>
        <p:spPr/>
        <p:txBody>
          <a:bodyPr/>
          <a:lstStyle/>
          <a:p>
            <a:pPr eaLnBrk="1" hangingPunct="1"/>
            <a:endParaRPr lang="en-US" sz="1000"/>
          </a:p>
          <a:p>
            <a:pPr eaLnBrk="1" hangingPunct="1"/>
            <a:endParaRPr lang="en-US" sz="1000"/>
          </a:p>
          <a:p>
            <a:pPr eaLnBrk="1" hangingPunct="1">
              <a:buFontTx/>
              <a:buNone/>
            </a:pPr>
            <a:endParaRPr lang="en-US" sz="1000"/>
          </a:p>
        </p:txBody>
      </p:sp>
    </p:spTree>
    <p:extLst>
      <p:ext uri="{BB962C8B-B14F-4D97-AF65-F5344CB8AC3E}">
        <p14:creationId xmlns:p14="http://schemas.microsoft.com/office/powerpoint/2010/main" val="41113134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3795" name="Slide Number Placeholder 5"/>
          <p:cNvSpPr>
            <a:spLocks noGrp="1"/>
          </p:cNvSpPr>
          <p:nvPr>
            <p:ph type="sldNum" sz="quarter" idx="12"/>
          </p:nvPr>
        </p:nvSpPr>
        <p:spPr>
          <a:noFill/>
        </p:spPr>
        <p:txBody>
          <a:bodyPr/>
          <a:lstStyle/>
          <a:p>
            <a:fld id="{9E4742E6-BFCA-4BAF-AAF9-5475A9F1A3C4}" type="slidenum">
              <a:rPr lang="en-US" smtClean="0"/>
              <a:pPr/>
              <a:t>174</a:t>
            </a:fld>
            <a:endParaRPr lang="en-US"/>
          </a:p>
        </p:txBody>
      </p:sp>
      <p:sp>
        <p:nvSpPr>
          <p:cNvPr id="33796" name="Rectangle 2"/>
          <p:cNvSpPr>
            <a:spLocks noGrp="1" noChangeArrowheads="1"/>
          </p:cNvSpPr>
          <p:nvPr>
            <p:ph type="title"/>
          </p:nvPr>
        </p:nvSpPr>
        <p:spPr>
          <a:xfrm>
            <a:off x="1524000" y="2819400"/>
            <a:ext cx="6248400" cy="685800"/>
          </a:xfrm>
        </p:spPr>
        <p:txBody>
          <a:bodyPr>
            <a:normAutofit fontScale="90000"/>
          </a:bodyPr>
          <a:lstStyle/>
          <a:p>
            <a:pPr eaLnBrk="1" hangingPunct="1"/>
            <a:r>
              <a:rPr lang="en-US" sz="4000" b="1">
                <a:solidFill>
                  <a:srgbClr val="0000FF"/>
                </a:solidFill>
              </a:rPr>
              <a:t>Gear Drive Problems</a:t>
            </a:r>
          </a:p>
        </p:txBody>
      </p:sp>
      <p:sp>
        <p:nvSpPr>
          <p:cNvPr id="33797" name="Rectangle 3"/>
          <p:cNvSpPr>
            <a:spLocks noChangeArrowheads="1"/>
          </p:cNvSpPr>
          <p:nvPr/>
        </p:nvSpPr>
        <p:spPr bwMode="auto">
          <a:xfrm>
            <a:off x="3276600" y="3429000"/>
            <a:ext cx="3505200" cy="533400"/>
          </a:xfrm>
          <a:prstGeom prst="rect">
            <a:avLst/>
          </a:prstGeom>
          <a:noFill/>
          <a:ln w="9525">
            <a:noFill/>
            <a:miter lim="800000"/>
            <a:headEnd/>
            <a:tailEnd/>
          </a:ln>
        </p:spPr>
        <p:txBody>
          <a:bodyPr anchor="ctr"/>
          <a:lstStyle/>
          <a:p>
            <a:pPr>
              <a:spcBef>
                <a:spcPct val="0"/>
              </a:spcBef>
            </a:pPr>
            <a:endParaRPr lang="en-US" sz="4000" b="1">
              <a:solidFill>
                <a:schemeClr val="tx2"/>
              </a:solidFill>
            </a:endParaRPr>
          </a:p>
        </p:txBody>
      </p:sp>
    </p:spTree>
    <p:extLst>
      <p:ext uri="{BB962C8B-B14F-4D97-AF65-F5344CB8AC3E}">
        <p14:creationId xmlns:p14="http://schemas.microsoft.com/office/powerpoint/2010/main" val="27086378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5"/>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4819" name="Slide Number Placeholder 6"/>
          <p:cNvSpPr>
            <a:spLocks noGrp="1"/>
          </p:cNvSpPr>
          <p:nvPr>
            <p:ph type="sldNum" sz="quarter" idx="12"/>
          </p:nvPr>
        </p:nvSpPr>
        <p:spPr>
          <a:noFill/>
        </p:spPr>
        <p:txBody>
          <a:bodyPr/>
          <a:lstStyle/>
          <a:p>
            <a:fld id="{98B2E5EF-D93C-4645-BCD2-CE72790CAFA5}" type="slidenum">
              <a:rPr lang="en-US" smtClean="0"/>
              <a:pPr/>
              <a:t>175</a:t>
            </a:fld>
            <a:endParaRPr lang="en-US"/>
          </a:p>
        </p:txBody>
      </p:sp>
      <p:sp>
        <p:nvSpPr>
          <p:cNvPr id="34820" name="Text Box 2"/>
          <p:cNvSpPr txBox="1">
            <a:spLocks noChangeArrowheads="1"/>
          </p:cNvSpPr>
          <p:nvPr/>
        </p:nvSpPr>
        <p:spPr bwMode="auto">
          <a:xfrm>
            <a:off x="304800" y="457200"/>
            <a:ext cx="8305800" cy="1004888"/>
          </a:xfrm>
          <a:prstGeom prst="rect">
            <a:avLst/>
          </a:prstGeom>
          <a:noFill/>
          <a:ln w="9525" algn="ctr">
            <a:noFill/>
            <a:miter lim="800000"/>
            <a:headEnd/>
            <a:tailEnd/>
          </a:ln>
        </p:spPr>
        <p:txBody>
          <a:bodyPr>
            <a:spAutoFit/>
          </a:bodyPr>
          <a:lstStyle/>
          <a:p>
            <a:r>
              <a:rPr lang="en-US" sz="2400"/>
              <a:t>1) A gear wheel has 50 teeth of module 5mm. Find the pitch </a:t>
            </a:r>
          </a:p>
          <a:p>
            <a:r>
              <a:rPr lang="en-US" sz="2400"/>
              <a:t>    circle diameter and the circular pitch.</a:t>
            </a:r>
          </a:p>
        </p:txBody>
      </p:sp>
      <p:sp>
        <p:nvSpPr>
          <p:cNvPr id="310275" name="Text Box 3"/>
          <p:cNvSpPr txBox="1">
            <a:spLocks noChangeArrowheads="1"/>
          </p:cNvSpPr>
          <p:nvPr/>
        </p:nvSpPr>
        <p:spPr bwMode="auto">
          <a:xfrm>
            <a:off x="762000" y="1828800"/>
            <a:ext cx="3886200" cy="2647950"/>
          </a:xfrm>
          <a:prstGeom prst="rect">
            <a:avLst/>
          </a:prstGeom>
          <a:noFill/>
          <a:ln w="9525" algn="ctr">
            <a:noFill/>
            <a:miter lim="800000"/>
            <a:headEnd/>
            <a:tailEnd/>
          </a:ln>
        </p:spPr>
        <p:txBody>
          <a:bodyPr>
            <a:spAutoFit/>
          </a:bodyPr>
          <a:lstStyle/>
          <a:p>
            <a:r>
              <a:rPr lang="en-US" sz="2400" u="sng"/>
              <a:t>Given</a:t>
            </a:r>
            <a:r>
              <a:rPr lang="en-US" sz="2400"/>
              <a:t>:</a:t>
            </a:r>
          </a:p>
          <a:p>
            <a:r>
              <a:rPr lang="en-US" sz="2400"/>
              <a:t>module, m= 5mm</a:t>
            </a:r>
          </a:p>
          <a:p>
            <a:r>
              <a:rPr lang="en-US" sz="2400"/>
              <a:t>	   T= 50</a:t>
            </a:r>
          </a:p>
          <a:p>
            <a:r>
              <a:rPr lang="en-US" sz="2400"/>
              <a:t>	   P</a:t>
            </a:r>
            <a:r>
              <a:rPr lang="en-US" sz="2400" baseline="-25000"/>
              <a:t>c</a:t>
            </a:r>
            <a:r>
              <a:rPr lang="en-US" sz="2400"/>
              <a:t>=</a:t>
            </a:r>
            <a:r>
              <a:rPr lang="en-US" sz="2400">
                <a:cs typeface="Arial" charset="0"/>
              </a:rPr>
              <a:t>?</a:t>
            </a:r>
          </a:p>
          <a:p>
            <a:r>
              <a:rPr lang="en-US" sz="2400">
                <a:cs typeface="Arial" charset="0"/>
              </a:rPr>
              <a:t>	   d  =?  </a:t>
            </a:r>
          </a:p>
        </p:txBody>
      </p:sp>
      <p:sp>
        <p:nvSpPr>
          <p:cNvPr id="310276" name="Text Box 4"/>
          <p:cNvSpPr txBox="1">
            <a:spLocks noChangeArrowheads="1"/>
          </p:cNvSpPr>
          <p:nvPr/>
        </p:nvSpPr>
        <p:spPr bwMode="auto">
          <a:xfrm>
            <a:off x="4343400" y="1828800"/>
            <a:ext cx="3276600" cy="457200"/>
          </a:xfrm>
          <a:prstGeom prst="rect">
            <a:avLst/>
          </a:prstGeom>
          <a:noFill/>
          <a:ln w="9525" algn="ctr">
            <a:noFill/>
            <a:miter lim="800000"/>
            <a:headEnd/>
            <a:tailEnd/>
          </a:ln>
        </p:spPr>
        <p:txBody>
          <a:bodyPr>
            <a:spAutoFit/>
          </a:bodyPr>
          <a:lstStyle/>
          <a:p>
            <a:r>
              <a:rPr lang="en-US" sz="2400" u="sng">
                <a:solidFill>
                  <a:srgbClr val="0000FF"/>
                </a:solidFill>
              </a:rPr>
              <a:t>Solution</a:t>
            </a:r>
            <a:r>
              <a:rPr lang="en-US" sz="2400"/>
              <a:t>:</a:t>
            </a:r>
          </a:p>
        </p:txBody>
      </p:sp>
      <p:grpSp>
        <p:nvGrpSpPr>
          <p:cNvPr id="2" name="Group 5"/>
          <p:cNvGrpSpPr>
            <a:grpSpLocks/>
          </p:cNvGrpSpPr>
          <p:nvPr/>
        </p:nvGrpSpPr>
        <p:grpSpPr bwMode="auto">
          <a:xfrm>
            <a:off x="4495800" y="2590800"/>
            <a:ext cx="4343400" cy="731838"/>
            <a:chOff x="2832" y="1632"/>
            <a:chExt cx="2736" cy="461"/>
          </a:xfrm>
        </p:grpSpPr>
        <p:sp>
          <p:nvSpPr>
            <p:cNvPr id="34828" name="Text Box 6"/>
            <p:cNvSpPr txBox="1">
              <a:spLocks noChangeArrowheads="1"/>
            </p:cNvSpPr>
            <p:nvPr/>
          </p:nvSpPr>
          <p:spPr bwMode="auto">
            <a:xfrm>
              <a:off x="2832" y="1632"/>
              <a:ext cx="2736" cy="461"/>
            </a:xfrm>
            <a:prstGeom prst="rect">
              <a:avLst/>
            </a:prstGeom>
            <a:noFill/>
            <a:ln w="9525" algn="ctr">
              <a:noFill/>
              <a:miter lim="800000"/>
              <a:headEnd/>
              <a:tailEnd/>
            </a:ln>
          </p:spPr>
          <p:txBody>
            <a:bodyPr>
              <a:spAutoFit/>
            </a:bodyPr>
            <a:lstStyle/>
            <a:p>
              <a:pPr>
                <a:spcBef>
                  <a:spcPct val="0"/>
                </a:spcBef>
              </a:pPr>
              <a:r>
                <a:rPr lang="en-US" sz="2400" dirty="0">
                  <a:solidFill>
                    <a:srgbClr val="0000FF"/>
                  </a:solidFill>
                </a:rPr>
                <a:t> Module      m =   </a:t>
              </a:r>
              <a:r>
                <a:rPr lang="en-US" sz="2400" dirty="0">
                  <a:solidFill>
                    <a:srgbClr val="0000FF"/>
                  </a:solidFill>
                  <a:sym typeface="Symbol" pitchFamily="18" charset="2"/>
                </a:rPr>
                <a:t>d</a:t>
              </a:r>
            </a:p>
            <a:p>
              <a:pPr>
                <a:spcBef>
                  <a:spcPct val="0"/>
                </a:spcBef>
              </a:pPr>
              <a:r>
                <a:rPr lang="en-US" sz="1800" dirty="0">
                  <a:solidFill>
                    <a:srgbClr val="0000FF"/>
                  </a:solidFill>
                  <a:sym typeface="Symbol" pitchFamily="18" charset="2"/>
                </a:rPr>
                <a:t>                                         T</a:t>
              </a:r>
            </a:p>
          </p:txBody>
        </p:sp>
        <p:sp>
          <p:nvSpPr>
            <p:cNvPr id="34829" name="Line 7"/>
            <p:cNvSpPr>
              <a:spLocks noChangeShapeType="1"/>
            </p:cNvSpPr>
            <p:nvPr/>
          </p:nvSpPr>
          <p:spPr bwMode="auto">
            <a:xfrm>
              <a:off x="4128" y="1920"/>
              <a:ext cx="336" cy="0"/>
            </a:xfrm>
            <a:prstGeom prst="line">
              <a:avLst/>
            </a:prstGeom>
            <a:noFill/>
            <a:ln w="28575">
              <a:solidFill>
                <a:srgbClr val="996633"/>
              </a:solidFill>
              <a:round/>
              <a:headEnd/>
              <a:tailEnd/>
            </a:ln>
          </p:spPr>
          <p:txBody>
            <a:bodyPr/>
            <a:lstStyle/>
            <a:p>
              <a:endParaRPr lang="en-US"/>
            </a:p>
          </p:txBody>
        </p:sp>
      </p:grpSp>
      <p:grpSp>
        <p:nvGrpSpPr>
          <p:cNvPr id="3" name="Group 8"/>
          <p:cNvGrpSpPr>
            <a:grpSpLocks/>
          </p:cNvGrpSpPr>
          <p:nvPr/>
        </p:nvGrpSpPr>
        <p:grpSpPr bwMode="auto">
          <a:xfrm>
            <a:off x="4419600" y="3429000"/>
            <a:ext cx="4343400" cy="731838"/>
            <a:chOff x="2832" y="1632"/>
            <a:chExt cx="2736" cy="461"/>
          </a:xfrm>
        </p:grpSpPr>
        <p:sp>
          <p:nvSpPr>
            <p:cNvPr id="34826" name="Text Box 9"/>
            <p:cNvSpPr txBox="1">
              <a:spLocks noChangeArrowheads="1"/>
            </p:cNvSpPr>
            <p:nvPr/>
          </p:nvSpPr>
          <p:spPr bwMode="auto">
            <a:xfrm>
              <a:off x="2832" y="1632"/>
              <a:ext cx="2736" cy="461"/>
            </a:xfrm>
            <a:prstGeom prst="rect">
              <a:avLst/>
            </a:prstGeom>
            <a:noFill/>
            <a:ln w="9525" algn="ctr">
              <a:noFill/>
              <a:miter lim="800000"/>
              <a:headEnd/>
              <a:tailEnd/>
            </a:ln>
          </p:spPr>
          <p:txBody>
            <a:bodyPr>
              <a:spAutoFit/>
            </a:bodyPr>
            <a:lstStyle/>
            <a:p>
              <a:pPr>
                <a:spcBef>
                  <a:spcPct val="0"/>
                </a:spcBef>
              </a:pPr>
              <a:r>
                <a:rPr lang="en-US" sz="2400" dirty="0">
                  <a:solidFill>
                    <a:srgbClr val="0000FF"/>
                  </a:solidFill>
                </a:rPr>
                <a:t>	        5 =    </a:t>
              </a:r>
              <a:r>
                <a:rPr lang="en-US" sz="2400" dirty="0">
                  <a:solidFill>
                    <a:srgbClr val="0000FF"/>
                  </a:solidFill>
                  <a:sym typeface="Symbol" pitchFamily="18" charset="2"/>
                </a:rPr>
                <a:t>d</a:t>
              </a:r>
            </a:p>
            <a:p>
              <a:pPr>
                <a:spcBef>
                  <a:spcPct val="0"/>
                </a:spcBef>
              </a:pPr>
              <a:r>
                <a:rPr lang="en-US" sz="1800" dirty="0">
                  <a:solidFill>
                    <a:srgbClr val="0000FF"/>
                  </a:solidFill>
                  <a:sym typeface="Symbol" pitchFamily="18" charset="2"/>
                </a:rPr>
                <a:t>                                         50</a:t>
              </a:r>
            </a:p>
          </p:txBody>
        </p:sp>
        <p:sp>
          <p:nvSpPr>
            <p:cNvPr id="34827" name="Line 10"/>
            <p:cNvSpPr>
              <a:spLocks noChangeShapeType="1"/>
            </p:cNvSpPr>
            <p:nvPr/>
          </p:nvSpPr>
          <p:spPr bwMode="auto">
            <a:xfrm>
              <a:off x="4128" y="1872"/>
              <a:ext cx="336" cy="0"/>
            </a:xfrm>
            <a:prstGeom prst="line">
              <a:avLst/>
            </a:prstGeom>
            <a:noFill/>
            <a:ln w="28575">
              <a:solidFill>
                <a:srgbClr val="996633"/>
              </a:solidFill>
              <a:round/>
              <a:headEnd/>
              <a:tailEnd/>
            </a:ln>
          </p:spPr>
          <p:txBody>
            <a:bodyPr/>
            <a:lstStyle/>
            <a:p>
              <a:endParaRPr lang="en-US"/>
            </a:p>
          </p:txBody>
        </p:sp>
      </p:grpSp>
      <p:sp>
        <p:nvSpPr>
          <p:cNvPr id="310283" name="Text Box 11"/>
          <p:cNvSpPr txBox="1">
            <a:spLocks noChangeArrowheads="1"/>
          </p:cNvSpPr>
          <p:nvPr/>
        </p:nvSpPr>
        <p:spPr bwMode="auto">
          <a:xfrm>
            <a:off x="6248400" y="4267200"/>
            <a:ext cx="2057400" cy="466725"/>
          </a:xfrm>
          <a:prstGeom prst="rect">
            <a:avLst/>
          </a:prstGeom>
          <a:noFill/>
          <a:ln w="9525" algn="ctr">
            <a:solidFill>
              <a:schemeClr val="tx1"/>
            </a:solidFill>
            <a:miter lim="800000"/>
            <a:headEnd/>
            <a:tailEnd/>
          </a:ln>
        </p:spPr>
        <p:txBody>
          <a:bodyPr>
            <a:spAutoFit/>
          </a:bodyPr>
          <a:lstStyle/>
          <a:p>
            <a:pPr>
              <a:spcBef>
                <a:spcPct val="0"/>
              </a:spcBef>
            </a:pPr>
            <a:r>
              <a:rPr lang="en-US" sz="2400">
                <a:solidFill>
                  <a:srgbClr val="0000FF"/>
                </a:solidFill>
              </a:rPr>
              <a:t>d=250 mm</a:t>
            </a:r>
            <a:r>
              <a:rPr lang="en-US" sz="1800">
                <a:solidFill>
                  <a:srgbClr val="0000FF"/>
                </a:solidFill>
                <a:sym typeface="Symbol" pitchFamily="18" charset="2"/>
              </a:rPr>
              <a:t>                                            </a:t>
            </a:r>
          </a:p>
        </p:txBody>
      </p:sp>
    </p:spTree>
    <p:extLst>
      <p:ext uri="{BB962C8B-B14F-4D97-AF65-F5344CB8AC3E}">
        <p14:creationId xmlns:p14="http://schemas.microsoft.com/office/powerpoint/2010/main" val="243939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27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1027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10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p:bldP spid="310276" grpId="0"/>
      <p:bldP spid="310283"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5843" name="Slide Number Placeholder 5"/>
          <p:cNvSpPr>
            <a:spLocks noGrp="1"/>
          </p:cNvSpPr>
          <p:nvPr>
            <p:ph type="sldNum" sz="quarter" idx="12"/>
          </p:nvPr>
        </p:nvSpPr>
        <p:spPr>
          <a:noFill/>
        </p:spPr>
        <p:txBody>
          <a:bodyPr/>
          <a:lstStyle/>
          <a:p>
            <a:fld id="{79888887-27C2-42A5-81E7-2F777493D9B4}" type="slidenum">
              <a:rPr lang="en-US" smtClean="0"/>
              <a:pPr/>
              <a:t>176</a:t>
            </a:fld>
            <a:endParaRPr lang="en-US"/>
          </a:p>
        </p:txBody>
      </p:sp>
      <p:grpSp>
        <p:nvGrpSpPr>
          <p:cNvPr id="2" name="Group 2"/>
          <p:cNvGrpSpPr>
            <a:grpSpLocks/>
          </p:cNvGrpSpPr>
          <p:nvPr/>
        </p:nvGrpSpPr>
        <p:grpSpPr bwMode="auto">
          <a:xfrm>
            <a:off x="990600" y="990600"/>
            <a:ext cx="4343400" cy="731838"/>
            <a:chOff x="2880" y="2304"/>
            <a:chExt cx="2736" cy="461"/>
          </a:xfrm>
        </p:grpSpPr>
        <p:sp>
          <p:nvSpPr>
            <p:cNvPr id="35849" name="Text Box 3"/>
            <p:cNvSpPr txBox="1">
              <a:spLocks noChangeArrowheads="1"/>
            </p:cNvSpPr>
            <p:nvPr/>
          </p:nvSpPr>
          <p:spPr bwMode="auto">
            <a:xfrm>
              <a:off x="2880" y="2304"/>
              <a:ext cx="2736" cy="461"/>
            </a:xfrm>
            <a:prstGeom prst="rect">
              <a:avLst/>
            </a:prstGeom>
            <a:noFill/>
            <a:ln w="9525" algn="ctr">
              <a:noFill/>
              <a:miter lim="800000"/>
              <a:headEnd/>
              <a:tailEnd/>
            </a:ln>
          </p:spPr>
          <p:txBody>
            <a:bodyPr>
              <a:spAutoFit/>
            </a:bodyPr>
            <a:lstStyle/>
            <a:p>
              <a:pPr>
                <a:spcBef>
                  <a:spcPct val="0"/>
                </a:spcBef>
              </a:pPr>
              <a:r>
                <a:rPr lang="en-US" sz="2400">
                  <a:solidFill>
                    <a:srgbClr val="0000FF"/>
                  </a:solidFill>
                </a:rPr>
                <a:t>Circular pitch,   P</a:t>
              </a:r>
              <a:r>
                <a:rPr lang="en-US" sz="2400" baseline="-25000">
                  <a:solidFill>
                    <a:srgbClr val="0000FF"/>
                  </a:solidFill>
                </a:rPr>
                <a:t>c</a:t>
              </a:r>
              <a:r>
                <a:rPr lang="en-US" sz="2400">
                  <a:solidFill>
                    <a:srgbClr val="0000FF"/>
                  </a:solidFill>
                </a:rPr>
                <a:t>= </a:t>
              </a:r>
              <a:r>
                <a:rPr lang="en-US" sz="2400">
                  <a:solidFill>
                    <a:srgbClr val="0000FF"/>
                  </a:solidFill>
                  <a:sym typeface="Symbol" pitchFamily="18" charset="2"/>
                </a:rPr>
                <a:t>d</a:t>
              </a:r>
            </a:p>
            <a:p>
              <a:pPr>
                <a:spcBef>
                  <a:spcPct val="0"/>
                </a:spcBef>
              </a:pPr>
              <a:r>
                <a:rPr lang="en-US" sz="1800">
                  <a:solidFill>
                    <a:srgbClr val="0000FF"/>
                  </a:solidFill>
                  <a:sym typeface="Symbol" pitchFamily="18" charset="2"/>
                </a:rPr>
                <a:t>                                             T</a:t>
              </a:r>
            </a:p>
          </p:txBody>
        </p:sp>
        <p:sp>
          <p:nvSpPr>
            <p:cNvPr id="35850" name="Line 4"/>
            <p:cNvSpPr>
              <a:spLocks noChangeShapeType="1"/>
            </p:cNvSpPr>
            <p:nvPr/>
          </p:nvSpPr>
          <p:spPr bwMode="auto">
            <a:xfrm>
              <a:off x="4608" y="2565"/>
              <a:ext cx="336" cy="0"/>
            </a:xfrm>
            <a:prstGeom prst="line">
              <a:avLst/>
            </a:prstGeom>
            <a:noFill/>
            <a:ln w="28575">
              <a:solidFill>
                <a:srgbClr val="996633"/>
              </a:solidFill>
              <a:round/>
              <a:headEnd/>
              <a:tailEnd/>
            </a:ln>
          </p:spPr>
          <p:txBody>
            <a:bodyPr/>
            <a:lstStyle/>
            <a:p>
              <a:endParaRPr lang="en-US"/>
            </a:p>
          </p:txBody>
        </p:sp>
      </p:grpSp>
      <p:grpSp>
        <p:nvGrpSpPr>
          <p:cNvPr id="3" name="Group 5"/>
          <p:cNvGrpSpPr>
            <a:grpSpLocks/>
          </p:cNvGrpSpPr>
          <p:nvPr/>
        </p:nvGrpSpPr>
        <p:grpSpPr bwMode="auto">
          <a:xfrm>
            <a:off x="1143000" y="1981200"/>
            <a:ext cx="4343400" cy="822325"/>
            <a:chOff x="2880" y="2304"/>
            <a:chExt cx="2736" cy="518"/>
          </a:xfrm>
        </p:grpSpPr>
        <p:sp>
          <p:nvSpPr>
            <p:cNvPr id="35847" name="Text Box 6"/>
            <p:cNvSpPr txBox="1">
              <a:spLocks noChangeArrowheads="1"/>
            </p:cNvSpPr>
            <p:nvPr/>
          </p:nvSpPr>
          <p:spPr bwMode="auto">
            <a:xfrm>
              <a:off x="2880" y="2304"/>
              <a:ext cx="2736" cy="518"/>
            </a:xfrm>
            <a:prstGeom prst="rect">
              <a:avLst/>
            </a:prstGeom>
            <a:noFill/>
            <a:ln w="9525" algn="ctr">
              <a:noFill/>
              <a:miter lim="800000"/>
              <a:headEnd/>
              <a:tailEnd/>
            </a:ln>
          </p:spPr>
          <p:txBody>
            <a:bodyPr>
              <a:spAutoFit/>
            </a:bodyPr>
            <a:lstStyle/>
            <a:p>
              <a:pPr>
                <a:spcBef>
                  <a:spcPct val="0"/>
                </a:spcBef>
              </a:pPr>
              <a:r>
                <a:rPr lang="en-US" sz="2400">
                  <a:solidFill>
                    <a:srgbClr val="0000FF"/>
                  </a:solidFill>
                </a:rPr>
                <a:t>   		P</a:t>
              </a:r>
              <a:r>
                <a:rPr lang="en-US" sz="2400" baseline="-25000">
                  <a:solidFill>
                    <a:srgbClr val="0000FF"/>
                  </a:solidFill>
                </a:rPr>
                <a:t>c</a:t>
              </a:r>
              <a:r>
                <a:rPr lang="en-US" sz="2400">
                  <a:solidFill>
                    <a:srgbClr val="0000FF"/>
                  </a:solidFill>
                </a:rPr>
                <a:t>= </a:t>
              </a:r>
              <a:r>
                <a:rPr lang="en-US" sz="2400">
                  <a:solidFill>
                    <a:srgbClr val="0000FF"/>
                  </a:solidFill>
                  <a:sym typeface="Symbol" pitchFamily="18" charset="2"/>
                </a:rPr>
                <a:t>250</a:t>
              </a:r>
            </a:p>
            <a:p>
              <a:pPr>
                <a:spcBef>
                  <a:spcPct val="0"/>
                </a:spcBef>
              </a:pPr>
              <a:r>
                <a:rPr lang="en-US" sz="1800">
                  <a:solidFill>
                    <a:srgbClr val="0000FF"/>
                  </a:solidFill>
                  <a:sym typeface="Symbol" pitchFamily="18" charset="2"/>
                </a:rPr>
                <a:t>                                             </a:t>
              </a:r>
              <a:r>
                <a:rPr lang="en-US" sz="2400">
                  <a:solidFill>
                    <a:srgbClr val="0000FF"/>
                  </a:solidFill>
                  <a:sym typeface="Symbol" pitchFamily="18" charset="2"/>
                </a:rPr>
                <a:t>50</a:t>
              </a:r>
            </a:p>
          </p:txBody>
        </p:sp>
        <p:sp>
          <p:nvSpPr>
            <p:cNvPr id="35848" name="Line 7"/>
            <p:cNvSpPr>
              <a:spLocks noChangeShapeType="1"/>
            </p:cNvSpPr>
            <p:nvPr/>
          </p:nvSpPr>
          <p:spPr bwMode="auto">
            <a:xfrm>
              <a:off x="4608" y="2565"/>
              <a:ext cx="336" cy="0"/>
            </a:xfrm>
            <a:prstGeom prst="line">
              <a:avLst/>
            </a:prstGeom>
            <a:noFill/>
            <a:ln w="28575">
              <a:solidFill>
                <a:srgbClr val="996633"/>
              </a:solidFill>
              <a:round/>
              <a:headEnd/>
              <a:tailEnd/>
            </a:ln>
          </p:spPr>
          <p:txBody>
            <a:bodyPr/>
            <a:lstStyle/>
            <a:p>
              <a:endParaRPr lang="en-US"/>
            </a:p>
          </p:txBody>
        </p:sp>
      </p:grpSp>
      <p:sp>
        <p:nvSpPr>
          <p:cNvPr id="312328" name="Text Box 8"/>
          <p:cNvSpPr txBox="1">
            <a:spLocks noChangeArrowheads="1"/>
          </p:cNvSpPr>
          <p:nvPr/>
        </p:nvSpPr>
        <p:spPr bwMode="auto">
          <a:xfrm>
            <a:off x="2895600" y="3200400"/>
            <a:ext cx="2278063" cy="558800"/>
          </a:xfrm>
          <a:prstGeom prst="rect">
            <a:avLst/>
          </a:prstGeom>
          <a:noFill/>
          <a:ln w="9525" algn="ctr">
            <a:solidFill>
              <a:schemeClr val="tx1"/>
            </a:solidFill>
            <a:miter lim="800000"/>
            <a:headEnd/>
            <a:tailEnd/>
          </a:ln>
        </p:spPr>
        <p:txBody>
          <a:bodyPr wrap="none">
            <a:spAutoFit/>
          </a:bodyPr>
          <a:lstStyle/>
          <a:p>
            <a:r>
              <a:rPr lang="en-US">
                <a:solidFill>
                  <a:srgbClr val="FF3399"/>
                </a:solidFill>
              </a:rPr>
              <a:t>P</a:t>
            </a:r>
            <a:r>
              <a:rPr lang="en-US" baseline="-25000">
                <a:solidFill>
                  <a:srgbClr val="FF3399"/>
                </a:solidFill>
              </a:rPr>
              <a:t>c</a:t>
            </a:r>
            <a:r>
              <a:rPr lang="en-US">
                <a:solidFill>
                  <a:srgbClr val="FF3399"/>
                </a:solidFill>
              </a:rPr>
              <a:t>=15.7 mm</a:t>
            </a:r>
          </a:p>
        </p:txBody>
      </p:sp>
    </p:spTree>
    <p:extLst>
      <p:ext uri="{BB962C8B-B14F-4D97-AF65-F5344CB8AC3E}">
        <p14:creationId xmlns:p14="http://schemas.microsoft.com/office/powerpoint/2010/main" val="90627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8"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6867" name="Slide Number Placeholder 5"/>
          <p:cNvSpPr>
            <a:spLocks noGrp="1"/>
          </p:cNvSpPr>
          <p:nvPr>
            <p:ph type="sldNum" sz="quarter" idx="12"/>
          </p:nvPr>
        </p:nvSpPr>
        <p:spPr>
          <a:noFill/>
        </p:spPr>
        <p:txBody>
          <a:bodyPr/>
          <a:lstStyle/>
          <a:p>
            <a:fld id="{B53B51D1-C897-4C8E-AF52-0A527C10A0EE}" type="slidenum">
              <a:rPr lang="en-US" smtClean="0"/>
              <a:pPr/>
              <a:t>177</a:t>
            </a:fld>
            <a:endParaRPr lang="en-US"/>
          </a:p>
        </p:txBody>
      </p:sp>
      <p:sp>
        <p:nvSpPr>
          <p:cNvPr id="36868" name="Rectangle 2"/>
          <p:cNvSpPr>
            <a:spLocks noGrp="1" noChangeArrowheads="1"/>
          </p:cNvSpPr>
          <p:nvPr>
            <p:ph type="body" idx="1"/>
          </p:nvPr>
        </p:nvSpPr>
        <p:spPr>
          <a:xfrm>
            <a:off x="457200" y="609600"/>
            <a:ext cx="8305800" cy="2819400"/>
          </a:xfrm>
        </p:spPr>
        <p:txBody>
          <a:bodyPr/>
          <a:lstStyle/>
          <a:p>
            <a:pPr eaLnBrk="1" hangingPunct="1">
              <a:lnSpc>
                <a:spcPct val="200000"/>
              </a:lnSpc>
              <a:buFontTx/>
              <a:buNone/>
            </a:pPr>
            <a:r>
              <a:rPr lang="en-US" sz="2500"/>
              <a:t>2) Two gear wheels having 80 teeth and 30 teeth mesh </a:t>
            </a:r>
          </a:p>
          <a:p>
            <a:pPr eaLnBrk="1" hangingPunct="1">
              <a:lnSpc>
                <a:spcPct val="200000"/>
              </a:lnSpc>
              <a:buFontTx/>
              <a:buNone/>
            </a:pPr>
            <a:r>
              <a:rPr lang="en-US" sz="2500"/>
              <a:t>    with each other. If the smaller gear wheel runs at 480 </a:t>
            </a:r>
          </a:p>
          <a:p>
            <a:pPr eaLnBrk="1" hangingPunct="1">
              <a:lnSpc>
                <a:spcPct val="200000"/>
              </a:lnSpc>
              <a:buFontTx/>
              <a:buNone/>
            </a:pPr>
            <a:r>
              <a:rPr lang="en-US" sz="2500"/>
              <a:t>    rpm, find the speed of the larger wheel.</a:t>
            </a:r>
          </a:p>
        </p:txBody>
      </p:sp>
      <p:sp>
        <p:nvSpPr>
          <p:cNvPr id="314371" name="Text Box 3"/>
          <p:cNvSpPr txBox="1">
            <a:spLocks noChangeArrowheads="1"/>
          </p:cNvSpPr>
          <p:nvPr/>
        </p:nvSpPr>
        <p:spPr bwMode="auto">
          <a:xfrm>
            <a:off x="762000" y="3200400"/>
            <a:ext cx="7239000" cy="2100263"/>
          </a:xfrm>
          <a:prstGeom prst="rect">
            <a:avLst/>
          </a:prstGeom>
          <a:noFill/>
          <a:ln w="9525" algn="ctr">
            <a:noFill/>
            <a:miter lim="800000"/>
            <a:headEnd/>
            <a:tailEnd/>
          </a:ln>
        </p:spPr>
        <p:txBody>
          <a:bodyPr>
            <a:spAutoFit/>
          </a:bodyPr>
          <a:lstStyle/>
          <a:p>
            <a:r>
              <a:rPr lang="en-US" sz="2400" u="sng">
                <a:solidFill>
                  <a:srgbClr val="0000FF"/>
                </a:solidFill>
              </a:rPr>
              <a:t>Given</a:t>
            </a:r>
            <a:r>
              <a:rPr lang="en-US" sz="2400">
                <a:solidFill>
                  <a:srgbClr val="0000FF"/>
                </a:solidFill>
              </a:rPr>
              <a:t>:</a:t>
            </a:r>
          </a:p>
          <a:p>
            <a:r>
              <a:rPr lang="en-US" sz="2400">
                <a:solidFill>
                  <a:srgbClr val="0000FF"/>
                </a:solidFill>
              </a:rPr>
              <a:t>Larger Gear wheel		    Smaller Gear Wheel</a:t>
            </a:r>
          </a:p>
          <a:p>
            <a:r>
              <a:rPr lang="en-US" sz="2400">
                <a:solidFill>
                  <a:srgbClr val="0000FF"/>
                </a:solidFill>
              </a:rPr>
              <a:t>	   T</a:t>
            </a:r>
            <a:r>
              <a:rPr lang="en-US" sz="2400" baseline="-25000">
                <a:solidFill>
                  <a:srgbClr val="0000FF"/>
                </a:solidFill>
              </a:rPr>
              <a:t>1</a:t>
            </a:r>
            <a:r>
              <a:rPr lang="en-US" sz="2400">
                <a:solidFill>
                  <a:srgbClr val="0000FF"/>
                </a:solidFill>
              </a:rPr>
              <a:t>= 80		    T</a:t>
            </a:r>
            <a:r>
              <a:rPr lang="en-US" sz="2400" baseline="-25000">
                <a:solidFill>
                  <a:srgbClr val="0000FF"/>
                </a:solidFill>
              </a:rPr>
              <a:t>2</a:t>
            </a:r>
            <a:r>
              <a:rPr lang="en-US" sz="2400">
                <a:solidFill>
                  <a:srgbClr val="0000FF"/>
                </a:solidFill>
              </a:rPr>
              <a:t>= 30</a:t>
            </a:r>
          </a:p>
          <a:p>
            <a:r>
              <a:rPr lang="en-US" sz="2400">
                <a:solidFill>
                  <a:srgbClr val="0000FF"/>
                </a:solidFill>
              </a:rPr>
              <a:t>	   N</a:t>
            </a:r>
            <a:r>
              <a:rPr lang="en-US" sz="2400" baseline="-25000">
                <a:solidFill>
                  <a:srgbClr val="0000FF"/>
                </a:solidFill>
              </a:rPr>
              <a:t>1</a:t>
            </a:r>
            <a:r>
              <a:rPr lang="en-US" sz="2400">
                <a:solidFill>
                  <a:srgbClr val="0000FF"/>
                </a:solidFill>
              </a:rPr>
              <a:t>=</a:t>
            </a:r>
            <a:r>
              <a:rPr lang="en-US" sz="2400">
                <a:solidFill>
                  <a:srgbClr val="0000FF"/>
                </a:solidFill>
                <a:cs typeface="Arial" charset="0"/>
              </a:rPr>
              <a:t>?		    N</a:t>
            </a:r>
            <a:r>
              <a:rPr lang="en-US" sz="2400" baseline="-25000">
                <a:solidFill>
                  <a:srgbClr val="0000FF"/>
                </a:solidFill>
                <a:cs typeface="Arial" charset="0"/>
              </a:rPr>
              <a:t>2</a:t>
            </a:r>
            <a:r>
              <a:rPr lang="en-US" sz="2400">
                <a:solidFill>
                  <a:srgbClr val="0000FF"/>
                </a:solidFill>
                <a:cs typeface="Arial" charset="0"/>
              </a:rPr>
              <a:t>=480 rpm</a:t>
            </a:r>
          </a:p>
        </p:txBody>
      </p:sp>
    </p:spTree>
    <p:extLst>
      <p:ext uri="{BB962C8B-B14F-4D97-AF65-F5344CB8AC3E}">
        <p14:creationId xmlns:p14="http://schemas.microsoft.com/office/powerpoint/2010/main" val="67409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lt">
                                    <p:tmPct val="0"/>
                                  </p:iterate>
                                  <p:childTnLst>
                                    <p:set>
                                      <p:cBhvr>
                                        <p:cTn id="6" dur="1" fill="hold">
                                          <p:stCondLst>
                                            <p:cond delay="0"/>
                                          </p:stCondLst>
                                        </p:cTn>
                                        <p:tgtEl>
                                          <p:spTgt spid="314371"/>
                                        </p:tgtEl>
                                        <p:attrNameLst>
                                          <p:attrName>style.visibility</p:attrName>
                                        </p:attrNameLst>
                                      </p:cBhvr>
                                      <p:to>
                                        <p:strVal val="visible"/>
                                      </p:to>
                                    </p:set>
                                    <p:animEffect transition="in" filter="fade">
                                      <p:cBhvr>
                                        <p:cTn id="7" dur="1000"/>
                                        <p:tgtEl>
                                          <p:spTgt spid="314371"/>
                                        </p:tgtEl>
                                      </p:cBhvr>
                                    </p:animEffect>
                                    <p:anim calcmode="lin" valueType="num">
                                      <p:cBhvr>
                                        <p:cTn id="8" dur="1000" fill="hold"/>
                                        <p:tgtEl>
                                          <p:spTgt spid="314371"/>
                                        </p:tgtEl>
                                        <p:attrNameLst>
                                          <p:attrName>ppt_x</p:attrName>
                                        </p:attrNameLst>
                                      </p:cBhvr>
                                      <p:tavLst>
                                        <p:tav tm="0">
                                          <p:val>
                                            <p:strVal val="#ppt_x"/>
                                          </p:val>
                                        </p:tav>
                                        <p:tav tm="100000">
                                          <p:val>
                                            <p:strVal val="#ppt_x"/>
                                          </p:val>
                                        </p:tav>
                                      </p:tavLst>
                                    </p:anim>
                                    <p:anim calcmode="lin" valueType="num">
                                      <p:cBhvr>
                                        <p:cTn id="9" dur="1000" fill="hold"/>
                                        <p:tgtEl>
                                          <p:spTgt spid="3143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1"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7891" name="Slide Number Placeholder 5"/>
          <p:cNvSpPr>
            <a:spLocks noGrp="1"/>
          </p:cNvSpPr>
          <p:nvPr>
            <p:ph type="sldNum" sz="quarter" idx="12"/>
          </p:nvPr>
        </p:nvSpPr>
        <p:spPr>
          <a:noFill/>
        </p:spPr>
        <p:txBody>
          <a:bodyPr/>
          <a:lstStyle/>
          <a:p>
            <a:fld id="{666B4718-9397-4DE0-A6D2-CC4F6BF2A398}" type="slidenum">
              <a:rPr lang="en-US" smtClean="0"/>
              <a:pPr/>
              <a:t>178</a:t>
            </a:fld>
            <a:endParaRPr lang="en-US"/>
          </a:p>
        </p:txBody>
      </p:sp>
      <p:sp>
        <p:nvSpPr>
          <p:cNvPr id="37892" name="Rectangle 2"/>
          <p:cNvSpPr>
            <a:spLocks noGrp="1" noChangeArrowheads="1"/>
          </p:cNvSpPr>
          <p:nvPr>
            <p:ph type="body" idx="1"/>
          </p:nvPr>
        </p:nvSpPr>
        <p:spPr>
          <a:xfrm>
            <a:off x="990600" y="1066800"/>
            <a:ext cx="4343400" cy="457200"/>
          </a:xfrm>
        </p:spPr>
        <p:txBody>
          <a:bodyPr/>
          <a:lstStyle/>
          <a:p>
            <a:pPr eaLnBrk="1" hangingPunct="1">
              <a:buFontTx/>
              <a:buNone/>
            </a:pPr>
            <a:r>
              <a:rPr lang="en-US" sz="2400"/>
              <a:t>Velocity ratio of a gear drive,</a:t>
            </a:r>
          </a:p>
          <a:p>
            <a:pPr eaLnBrk="1" hangingPunct="1">
              <a:buFontTx/>
              <a:buNone/>
            </a:pPr>
            <a:endParaRPr lang="en-US" sz="2400"/>
          </a:p>
        </p:txBody>
      </p:sp>
      <p:grpSp>
        <p:nvGrpSpPr>
          <p:cNvPr id="2" name="Group 3"/>
          <p:cNvGrpSpPr>
            <a:grpSpLocks/>
          </p:cNvGrpSpPr>
          <p:nvPr/>
        </p:nvGrpSpPr>
        <p:grpSpPr bwMode="auto">
          <a:xfrm>
            <a:off x="2147888" y="1447800"/>
            <a:ext cx="1814512" cy="1158875"/>
            <a:chOff x="1353" y="912"/>
            <a:chExt cx="1143" cy="730"/>
          </a:xfrm>
        </p:grpSpPr>
        <p:sp>
          <p:nvSpPr>
            <p:cNvPr id="37912" name="Text Box 4"/>
            <p:cNvSpPr txBox="1">
              <a:spLocks noChangeArrowheads="1"/>
            </p:cNvSpPr>
            <p:nvPr/>
          </p:nvSpPr>
          <p:spPr bwMode="auto">
            <a:xfrm>
              <a:off x="1797" y="1056"/>
              <a:ext cx="288" cy="346"/>
            </a:xfrm>
            <a:prstGeom prst="rect">
              <a:avLst/>
            </a:prstGeom>
            <a:noFill/>
            <a:ln w="9525" algn="ctr">
              <a:noFill/>
              <a:miter lim="800000"/>
              <a:headEnd/>
              <a:tailEnd/>
            </a:ln>
          </p:spPr>
          <p:txBody>
            <a:bodyPr>
              <a:spAutoFit/>
            </a:bodyPr>
            <a:lstStyle/>
            <a:p>
              <a:r>
                <a:rPr lang="en-US">
                  <a:solidFill>
                    <a:srgbClr val="0000FF"/>
                  </a:solidFill>
                </a:rPr>
                <a:t>=</a:t>
              </a:r>
            </a:p>
          </p:txBody>
        </p:sp>
        <p:sp>
          <p:nvSpPr>
            <p:cNvPr id="37913" name="Rectangle 5"/>
            <p:cNvSpPr>
              <a:spLocks noChangeArrowheads="1"/>
            </p:cNvSpPr>
            <p:nvPr/>
          </p:nvSpPr>
          <p:spPr bwMode="auto">
            <a:xfrm>
              <a:off x="1353" y="1280"/>
              <a:ext cx="445" cy="346"/>
            </a:xfrm>
            <a:prstGeom prst="rect">
              <a:avLst/>
            </a:prstGeom>
            <a:noFill/>
            <a:ln w="9525" algn="ctr">
              <a:noFill/>
              <a:miter lim="800000"/>
              <a:headEnd/>
              <a:tailEnd/>
            </a:ln>
          </p:spPr>
          <p:txBody>
            <a:bodyPr wrap="none">
              <a:spAutoFit/>
            </a:bodyPr>
            <a:lstStyle/>
            <a:p>
              <a:r>
                <a:rPr lang="en-US">
                  <a:solidFill>
                    <a:srgbClr val="0000FF"/>
                  </a:solidFill>
                </a:rPr>
                <a:t> N</a:t>
              </a:r>
              <a:r>
                <a:rPr lang="en-US" baseline="-25000">
                  <a:solidFill>
                    <a:srgbClr val="0000FF"/>
                  </a:solidFill>
                </a:rPr>
                <a:t>1</a:t>
              </a:r>
            </a:p>
          </p:txBody>
        </p:sp>
        <p:sp>
          <p:nvSpPr>
            <p:cNvPr id="37914" name="Text Box 6"/>
            <p:cNvSpPr txBox="1">
              <a:spLocks noChangeArrowheads="1"/>
            </p:cNvSpPr>
            <p:nvPr/>
          </p:nvSpPr>
          <p:spPr bwMode="auto">
            <a:xfrm>
              <a:off x="2064" y="1296"/>
              <a:ext cx="432" cy="346"/>
            </a:xfrm>
            <a:prstGeom prst="rect">
              <a:avLst/>
            </a:prstGeom>
            <a:noFill/>
            <a:ln w="9525" algn="ctr">
              <a:noFill/>
              <a:miter lim="800000"/>
              <a:headEnd/>
              <a:tailEnd/>
            </a:ln>
          </p:spPr>
          <p:txBody>
            <a:bodyPr>
              <a:spAutoFit/>
            </a:bodyPr>
            <a:lstStyle/>
            <a:p>
              <a:r>
                <a:rPr lang="en-US">
                  <a:solidFill>
                    <a:srgbClr val="0000FF"/>
                  </a:solidFill>
                </a:rPr>
                <a:t>T</a:t>
              </a:r>
              <a:r>
                <a:rPr lang="en-US" baseline="-25000">
                  <a:solidFill>
                    <a:srgbClr val="0000FF"/>
                  </a:solidFill>
                </a:rPr>
                <a:t>2</a:t>
              </a:r>
            </a:p>
          </p:txBody>
        </p:sp>
        <p:sp>
          <p:nvSpPr>
            <p:cNvPr id="37915" name="Text Box 7"/>
            <p:cNvSpPr txBox="1">
              <a:spLocks noChangeArrowheads="1"/>
            </p:cNvSpPr>
            <p:nvPr/>
          </p:nvSpPr>
          <p:spPr bwMode="auto">
            <a:xfrm>
              <a:off x="2052" y="912"/>
              <a:ext cx="432" cy="346"/>
            </a:xfrm>
            <a:prstGeom prst="rect">
              <a:avLst/>
            </a:prstGeom>
            <a:noFill/>
            <a:ln w="9525" algn="ctr">
              <a:noFill/>
              <a:miter lim="800000"/>
              <a:headEnd/>
              <a:tailEnd/>
            </a:ln>
          </p:spPr>
          <p:txBody>
            <a:bodyPr>
              <a:spAutoFit/>
            </a:bodyPr>
            <a:lstStyle/>
            <a:p>
              <a:r>
                <a:rPr lang="en-US">
                  <a:solidFill>
                    <a:srgbClr val="0000FF"/>
                  </a:solidFill>
                </a:rPr>
                <a:t>T</a:t>
              </a:r>
              <a:r>
                <a:rPr lang="en-US" baseline="-25000">
                  <a:solidFill>
                    <a:srgbClr val="0000FF"/>
                  </a:solidFill>
                </a:rPr>
                <a:t>1</a:t>
              </a:r>
            </a:p>
          </p:txBody>
        </p:sp>
        <p:sp>
          <p:nvSpPr>
            <p:cNvPr id="37916" name="Text Box 8"/>
            <p:cNvSpPr txBox="1">
              <a:spLocks noChangeArrowheads="1"/>
            </p:cNvSpPr>
            <p:nvPr/>
          </p:nvSpPr>
          <p:spPr bwMode="auto">
            <a:xfrm>
              <a:off x="1392" y="912"/>
              <a:ext cx="432" cy="346"/>
            </a:xfrm>
            <a:prstGeom prst="rect">
              <a:avLst/>
            </a:prstGeom>
            <a:noFill/>
            <a:ln w="9525" algn="ctr">
              <a:noFill/>
              <a:miter lim="800000"/>
              <a:headEnd/>
              <a:tailEnd/>
            </a:ln>
          </p:spPr>
          <p:txBody>
            <a:bodyPr>
              <a:spAutoFit/>
            </a:bodyPr>
            <a:lstStyle/>
            <a:p>
              <a:r>
                <a:rPr lang="en-US">
                  <a:solidFill>
                    <a:srgbClr val="0000FF"/>
                  </a:solidFill>
                </a:rPr>
                <a:t>N</a:t>
              </a:r>
              <a:r>
                <a:rPr lang="en-US" baseline="-25000">
                  <a:solidFill>
                    <a:srgbClr val="0000FF"/>
                  </a:solidFill>
                </a:rPr>
                <a:t>2</a:t>
              </a:r>
            </a:p>
          </p:txBody>
        </p:sp>
        <p:sp>
          <p:nvSpPr>
            <p:cNvPr id="37917" name="Line 9"/>
            <p:cNvSpPr>
              <a:spLocks noChangeShapeType="1"/>
            </p:cNvSpPr>
            <p:nvPr/>
          </p:nvSpPr>
          <p:spPr bwMode="auto">
            <a:xfrm>
              <a:off x="1440" y="1248"/>
              <a:ext cx="282" cy="0"/>
            </a:xfrm>
            <a:prstGeom prst="line">
              <a:avLst/>
            </a:prstGeom>
            <a:noFill/>
            <a:ln w="28575">
              <a:solidFill>
                <a:srgbClr val="996633"/>
              </a:solidFill>
              <a:round/>
              <a:headEnd/>
              <a:tailEnd/>
            </a:ln>
          </p:spPr>
          <p:txBody>
            <a:bodyPr>
              <a:spAutoFit/>
            </a:bodyPr>
            <a:lstStyle/>
            <a:p>
              <a:endParaRPr lang="en-US"/>
            </a:p>
          </p:txBody>
        </p:sp>
        <p:sp>
          <p:nvSpPr>
            <p:cNvPr id="37918" name="Line 10"/>
            <p:cNvSpPr>
              <a:spLocks noChangeShapeType="1"/>
            </p:cNvSpPr>
            <p:nvPr/>
          </p:nvSpPr>
          <p:spPr bwMode="auto">
            <a:xfrm>
              <a:off x="2109" y="1248"/>
              <a:ext cx="282" cy="0"/>
            </a:xfrm>
            <a:prstGeom prst="line">
              <a:avLst/>
            </a:prstGeom>
            <a:noFill/>
            <a:ln w="28575">
              <a:solidFill>
                <a:srgbClr val="996633"/>
              </a:solidFill>
              <a:round/>
              <a:headEnd/>
              <a:tailEnd/>
            </a:ln>
          </p:spPr>
          <p:txBody>
            <a:bodyPr>
              <a:spAutoFit/>
            </a:bodyPr>
            <a:lstStyle/>
            <a:p>
              <a:endParaRPr lang="en-US"/>
            </a:p>
          </p:txBody>
        </p:sp>
      </p:grpSp>
      <p:grpSp>
        <p:nvGrpSpPr>
          <p:cNvPr id="3" name="Group 11"/>
          <p:cNvGrpSpPr>
            <a:grpSpLocks/>
          </p:cNvGrpSpPr>
          <p:nvPr/>
        </p:nvGrpSpPr>
        <p:grpSpPr bwMode="auto">
          <a:xfrm>
            <a:off x="2281238" y="2590800"/>
            <a:ext cx="2844800" cy="1077913"/>
            <a:chOff x="1437" y="1632"/>
            <a:chExt cx="1792" cy="679"/>
          </a:xfrm>
        </p:grpSpPr>
        <p:sp>
          <p:nvSpPr>
            <p:cNvPr id="37905" name="Text Box 12"/>
            <p:cNvSpPr txBox="1">
              <a:spLocks noChangeArrowheads="1"/>
            </p:cNvSpPr>
            <p:nvPr/>
          </p:nvSpPr>
          <p:spPr bwMode="auto">
            <a:xfrm>
              <a:off x="1842" y="1776"/>
              <a:ext cx="288" cy="346"/>
            </a:xfrm>
            <a:prstGeom prst="rect">
              <a:avLst/>
            </a:prstGeom>
            <a:noFill/>
            <a:ln w="9525" algn="ctr">
              <a:noFill/>
              <a:miter lim="800000"/>
              <a:headEnd/>
              <a:tailEnd/>
            </a:ln>
          </p:spPr>
          <p:txBody>
            <a:bodyPr>
              <a:spAutoFit/>
            </a:bodyPr>
            <a:lstStyle/>
            <a:p>
              <a:r>
                <a:rPr lang="en-US">
                  <a:solidFill>
                    <a:srgbClr val="0000FF"/>
                  </a:solidFill>
                </a:rPr>
                <a:t>=</a:t>
              </a:r>
            </a:p>
          </p:txBody>
        </p:sp>
        <p:sp>
          <p:nvSpPr>
            <p:cNvPr id="37906" name="Rectangle 13"/>
            <p:cNvSpPr>
              <a:spLocks noChangeArrowheads="1"/>
            </p:cNvSpPr>
            <p:nvPr/>
          </p:nvSpPr>
          <p:spPr bwMode="auto">
            <a:xfrm>
              <a:off x="2784" y="1728"/>
              <a:ext cx="445" cy="346"/>
            </a:xfrm>
            <a:prstGeom prst="rect">
              <a:avLst/>
            </a:prstGeom>
            <a:noFill/>
            <a:ln w="9525" algn="ctr">
              <a:noFill/>
              <a:miter lim="800000"/>
              <a:headEnd/>
              <a:tailEnd/>
            </a:ln>
          </p:spPr>
          <p:txBody>
            <a:bodyPr wrap="none">
              <a:spAutoFit/>
            </a:bodyPr>
            <a:lstStyle/>
            <a:p>
              <a:r>
                <a:rPr lang="en-US">
                  <a:solidFill>
                    <a:srgbClr val="0000FF"/>
                  </a:solidFill>
                </a:rPr>
                <a:t> N</a:t>
              </a:r>
              <a:r>
                <a:rPr lang="en-US" baseline="-25000">
                  <a:solidFill>
                    <a:srgbClr val="0000FF"/>
                  </a:solidFill>
                </a:rPr>
                <a:t>2</a:t>
              </a:r>
            </a:p>
          </p:txBody>
        </p:sp>
        <p:sp>
          <p:nvSpPr>
            <p:cNvPr id="37907" name="Text Box 14"/>
            <p:cNvSpPr txBox="1">
              <a:spLocks noChangeArrowheads="1"/>
            </p:cNvSpPr>
            <p:nvPr/>
          </p:nvSpPr>
          <p:spPr bwMode="auto">
            <a:xfrm>
              <a:off x="2112" y="1965"/>
              <a:ext cx="432" cy="346"/>
            </a:xfrm>
            <a:prstGeom prst="rect">
              <a:avLst/>
            </a:prstGeom>
            <a:noFill/>
            <a:ln w="9525" algn="ctr">
              <a:noFill/>
              <a:miter lim="800000"/>
              <a:headEnd/>
              <a:tailEnd/>
            </a:ln>
          </p:spPr>
          <p:txBody>
            <a:bodyPr>
              <a:spAutoFit/>
            </a:bodyPr>
            <a:lstStyle/>
            <a:p>
              <a:r>
                <a:rPr lang="en-US">
                  <a:solidFill>
                    <a:srgbClr val="0000FF"/>
                  </a:solidFill>
                </a:rPr>
                <a:t>T</a:t>
              </a:r>
              <a:r>
                <a:rPr lang="en-US" baseline="-25000">
                  <a:solidFill>
                    <a:srgbClr val="0000FF"/>
                  </a:solidFill>
                </a:rPr>
                <a:t>1</a:t>
              </a:r>
            </a:p>
          </p:txBody>
        </p:sp>
        <p:sp>
          <p:nvSpPr>
            <p:cNvPr id="37908" name="Text Box 15"/>
            <p:cNvSpPr txBox="1">
              <a:spLocks noChangeArrowheads="1"/>
            </p:cNvSpPr>
            <p:nvPr/>
          </p:nvSpPr>
          <p:spPr bwMode="auto">
            <a:xfrm>
              <a:off x="2061" y="1632"/>
              <a:ext cx="432" cy="346"/>
            </a:xfrm>
            <a:prstGeom prst="rect">
              <a:avLst/>
            </a:prstGeom>
            <a:noFill/>
            <a:ln w="9525" algn="ctr">
              <a:noFill/>
              <a:miter lim="800000"/>
              <a:headEnd/>
              <a:tailEnd/>
            </a:ln>
          </p:spPr>
          <p:txBody>
            <a:bodyPr>
              <a:spAutoFit/>
            </a:bodyPr>
            <a:lstStyle/>
            <a:p>
              <a:r>
                <a:rPr lang="en-US">
                  <a:solidFill>
                    <a:srgbClr val="0000FF"/>
                  </a:solidFill>
                </a:rPr>
                <a:t>T</a:t>
              </a:r>
              <a:r>
                <a:rPr lang="en-US" baseline="-25000">
                  <a:solidFill>
                    <a:srgbClr val="0000FF"/>
                  </a:solidFill>
                </a:rPr>
                <a:t>2</a:t>
              </a:r>
            </a:p>
          </p:txBody>
        </p:sp>
        <p:sp>
          <p:nvSpPr>
            <p:cNvPr id="37909" name="Text Box 16"/>
            <p:cNvSpPr txBox="1">
              <a:spLocks noChangeArrowheads="1"/>
            </p:cNvSpPr>
            <p:nvPr/>
          </p:nvSpPr>
          <p:spPr bwMode="auto">
            <a:xfrm>
              <a:off x="1437" y="1731"/>
              <a:ext cx="432" cy="346"/>
            </a:xfrm>
            <a:prstGeom prst="rect">
              <a:avLst/>
            </a:prstGeom>
            <a:noFill/>
            <a:ln w="9525" algn="ctr">
              <a:noFill/>
              <a:miter lim="800000"/>
              <a:headEnd/>
              <a:tailEnd/>
            </a:ln>
          </p:spPr>
          <p:txBody>
            <a:bodyPr>
              <a:spAutoFit/>
            </a:bodyPr>
            <a:lstStyle/>
            <a:p>
              <a:r>
                <a:rPr lang="en-US">
                  <a:solidFill>
                    <a:srgbClr val="0000FF"/>
                  </a:solidFill>
                </a:rPr>
                <a:t>N</a:t>
              </a:r>
              <a:r>
                <a:rPr lang="en-US" baseline="-25000">
                  <a:solidFill>
                    <a:srgbClr val="0000FF"/>
                  </a:solidFill>
                </a:rPr>
                <a:t>1</a:t>
              </a:r>
            </a:p>
          </p:txBody>
        </p:sp>
        <p:sp>
          <p:nvSpPr>
            <p:cNvPr id="37910" name="Text Box 17"/>
            <p:cNvSpPr txBox="1">
              <a:spLocks noChangeArrowheads="1"/>
            </p:cNvSpPr>
            <p:nvPr/>
          </p:nvSpPr>
          <p:spPr bwMode="auto">
            <a:xfrm>
              <a:off x="2592" y="1776"/>
              <a:ext cx="288" cy="288"/>
            </a:xfrm>
            <a:prstGeom prst="rect">
              <a:avLst/>
            </a:prstGeom>
            <a:noFill/>
            <a:ln w="9525" algn="ctr">
              <a:noFill/>
              <a:miter lim="800000"/>
              <a:headEnd/>
              <a:tailEnd/>
            </a:ln>
          </p:spPr>
          <p:txBody>
            <a:bodyPr>
              <a:spAutoFit/>
            </a:bodyPr>
            <a:lstStyle/>
            <a:p>
              <a:r>
                <a:rPr lang="en-US" sz="2400">
                  <a:cs typeface="Arial" charset="0"/>
                </a:rPr>
                <a:t>X</a:t>
              </a:r>
            </a:p>
          </p:txBody>
        </p:sp>
        <p:sp>
          <p:nvSpPr>
            <p:cNvPr id="37911" name="Line 18"/>
            <p:cNvSpPr>
              <a:spLocks noChangeShapeType="1"/>
            </p:cNvSpPr>
            <p:nvPr/>
          </p:nvSpPr>
          <p:spPr bwMode="auto">
            <a:xfrm>
              <a:off x="2139" y="1977"/>
              <a:ext cx="282" cy="0"/>
            </a:xfrm>
            <a:prstGeom prst="line">
              <a:avLst/>
            </a:prstGeom>
            <a:noFill/>
            <a:ln w="28575">
              <a:solidFill>
                <a:srgbClr val="996633"/>
              </a:solidFill>
              <a:round/>
              <a:headEnd/>
              <a:tailEnd/>
            </a:ln>
          </p:spPr>
          <p:txBody>
            <a:bodyPr>
              <a:spAutoFit/>
            </a:bodyPr>
            <a:lstStyle/>
            <a:p>
              <a:endParaRPr lang="en-US"/>
            </a:p>
          </p:txBody>
        </p:sp>
      </p:grpSp>
      <p:grpSp>
        <p:nvGrpSpPr>
          <p:cNvPr id="4" name="Group 19"/>
          <p:cNvGrpSpPr>
            <a:grpSpLocks/>
          </p:cNvGrpSpPr>
          <p:nvPr/>
        </p:nvGrpSpPr>
        <p:grpSpPr bwMode="auto">
          <a:xfrm>
            <a:off x="2362200" y="3681413"/>
            <a:ext cx="3062288" cy="1077912"/>
            <a:chOff x="1437" y="1632"/>
            <a:chExt cx="1929" cy="679"/>
          </a:xfrm>
        </p:grpSpPr>
        <p:sp>
          <p:nvSpPr>
            <p:cNvPr id="37898" name="Text Box 20"/>
            <p:cNvSpPr txBox="1">
              <a:spLocks noChangeArrowheads="1"/>
            </p:cNvSpPr>
            <p:nvPr/>
          </p:nvSpPr>
          <p:spPr bwMode="auto">
            <a:xfrm>
              <a:off x="1842" y="1776"/>
              <a:ext cx="288" cy="346"/>
            </a:xfrm>
            <a:prstGeom prst="rect">
              <a:avLst/>
            </a:prstGeom>
            <a:noFill/>
            <a:ln w="9525" algn="ctr">
              <a:noFill/>
              <a:miter lim="800000"/>
              <a:headEnd/>
              <a:tailEnd/>
            </a:ln>
          </p:spPr>
          <p:txBody>
            <a:bodyPr>
              <a:spAutoFit/>
            </a:bodyPr>
            <a:lstStyle/>
            <a:p>
              <a:r>
                <a:rPr lang="en-US">
                  <a:solidFill>
                    <a:srgbClr val="0000FF"/>
                  </a:solidFill>
                </a:rPr>
                <a:t>=</a:t>
              </a:r>
            </a:p>
          </p:txBody>
        </p:sp>
        <p:sp>
          <p:nvSpPr>
            <p:cNvPr id="37899" name="Rectangle 21"/>
            <p:cNvSpPr>
              <a:spLocks noChangeArrowheads="1"/>
            </p:cNvSpPr>
            <p:nvPr/>
          </p:nvSpPr>
          <p:spPr bwMode="auto">
            <a:xfrm>
              <a:off x="2784" y="1728"/>
              <a:ext cx="582" cy="346"/>
            </a:xfrm>
            <a:prstGeom prst="rect">
              <a:avLst/>
            </a:prstGeom>
            <a:noFill/>
            <a:ln w="9525" algn="ctr">
              <a:noFill/>
              <a:miter lim="800000"/>
              <a:headEnd/>
              <a:tailEnd/>
            </a:ln>
          </p:spPr>
          <p:txBody>
            <a:bodyPr wrap="none">
              <a:spAutoFit/>
            </a:bodyPr>
            <a:lstStyle/>
            <a:p>
              <a:r>
                <a:rPr lang="en-US">
                  <a:solidFill>
                    <a:srgbClr val="0000FF"/>
                  </a:solidFill>
                </a:rPr>
                <a:t> 480</a:t>
              </a:r>
              <a:endParaRPr lang="en-US" baseline="-25000">
                <a:solidFill>
                  <a:srgbClr val="0000FF"/>
                </a:solidFill>
              </a:endParaRPr>
            </a:p>
          </p:txBody>
        </p:sp>
        <p:sp>
          <p:nvSpPr>
            <p:cNvPr id="37900" name="Text Box 22"/>
            <p:cNvSpPr txBox="1">
              <a:spLocks noChangeArrowheads="1"/>
            </p:cNvSpPr>
            <p:nvPr/>
          </p:nvSpPr>
          <p:spPr bwMode="auto">
            <a:xfrm>
              <a:off x="2112" y="1965"/>
              <a:ext cx="432" cy="346"/>
            </a:xfrm>
            <a:prstGeom prst="rect">
              <a:avLst/>
            </a:prstGeom>
            <a:noFill/>
            <a:ln w="9525" algn="ctr">
              <a:noFill/>
              <a:miter lim="800000"/>
              <a:headEnd/>
              <a:tailEnd/>
            </a:ln>
          </p:spPr>
          <p:txBody>
            <a:bodyPr>
              <a:spAutoFit/>
            </a:bodyPr>
            <a:lstStyle/>
            <a:p>
              <a:r>
                <a:rPr lang="en-US">
                  <a:solidFill>
                    <a:srgbClr val="0000FF"/>
                  </a:solidFill>
                </a:rPr>
                <a:t>80</a:t>
              </a:r>
              <a:endParaRPr lang="en-US" baseline="-25000">
                <a:solidFill>
                  <a:srgbClr val="0000FF"/>
                </a:solidFill>
              </a:endParaRPr>
            </a:p>
          </p:txBody>
        </p:sp>
        <p:sp>
          <p:nvSpPr>
            <p:cNvPr id="37901" name="Text Box 23"/>
            <p:cNvSpPr txBox="1">
              <a:spLocks noChangeArrowheads="1"/>
            </p:cNvSpPr>
            <p:nvPr/>
          </p:nvSpPr>
          <p:spPr bwMode="auto">
            <a:xfrm>
              <a:off x="2061" y="1632"/>
              <a:ext cx="432" cy="346"/>
            </a:xfrm>
            <a:prstGeom prst="rect">
              <a:avLst/>
            </a:prstGeom>
            <a:noFill/>
            <a:ln w="9525" algn="ctr">
              <a:noFill/>
              <a:miter lim="800000"/>
              <a:headEnd/>
              <a:tailEnd/>
            </a:ln>
          </p:spPr>
          <p:txBody>
            <a:bodyPr>
              <a:spAutoFit/>
            </a:bodyPr>
            <a:lstStyle/>
            <a:p>
              <a:r>
                <a:rPr lang="en-US">
                  <a:solidFill>
                    <a:srgbClr val="0000FF"/>
                  </a:solidFill>
                </a:rPr>
                <a:t>30</a:t>
              </a:r>
              <a:endParaRPr lang="en-US" baseline="-25000">
                <a:solidFill>
                  <a:srgbClr val="0000FF"/>
                </a:solidFill>
              </a:endParaRPr>
            </a:p>
          </p:txBody>
        </p:sp>
        <p:sp>
          <p:nvSpPr>
            <p:cNvPr id="37902" name="Text Box 24"/>
            <p:cNvSpPr txBox="1">
              <a:spLocks noChangeArrowheads="1"/>
            </p:cNvSpPr>
            <p:nvPr/>
          </p:nvSpPr>
          <p:spPr bwMode="auto">
            <a:xfrm>
              <a:off x="1437" y="1731"/>
              <a:ext cx="432" cy="250"/>
            </a:xfrm>
            <a:prstGeom prst="rect">
              <a:avLst/>
            </a:prstGeom>
            <a:noFill/>
            <a:ln w="9525" algn="ctr">
              <a:noFill/>
              <a:miter lim="800000"/>
              <a:headEnd/>
              <a:tailEnd/>
            </a:ln>
          </p:spPr>
          <p:txBody>
            <a:bodyPr>
              <a:spAutoFit/>
            </a:bodyPr>
            <a:lstStyle/>
            <a:p>
              <a:endParaRPr lang="en-US" baseline="-25000">
                <a:solidFill>
                  <a:srgbClr val="0000FF"/>
                </a:solidFill>
              </a:endParaRPr>
            </a:p>
          </p:txBody>
        </p:sp>
        <p:sp>
          <p:nvSpPr>
            <p:cNvPr id="37903" name="Text Box 25"/>
            <p:cNvSpPr txBox="1">
              <a:spLocks noChangeArrowheads="1"/>
            </p:cNvSpPr>
            <p:nvPr/>
          </p:nvSpPr>
          <p:spPr bwMode="auto">
            <a:xfrm>
              <a:off x="2592" y="1776"/>
              <a:ext cx="288" cy="288"/>
            </a:xfrm>
            <a:prstGeom prst="rect">
              <a:avLst/>
            </a:prstGeom>
            <a:noFill/>
            <a:ln w="9525" algn="ctr">
              <a:noFill/>
              <a:miter lim="800000"/>
              <a:headEnd/>
              <a:tailEnd/>
            </a:ln>
          </p:spPr>
          <p:txBody>
            <a:bodyPr>
              <a:spAutoFit/>
            </a:bodyPr>
            <a:lstStyle/>
            <a:p>
              <a:r>
                <a:rPr lang="en-US" sz="2400">
                  <a:cs typeface="Arial" charset="0"/>
                </a:rPr>
                <a:t>X</a:t>
              </a:r>
            </a:p>
          </p:txBody>
        </p:sp>
        <p:sp>
          <p:nvSpPr>
            <p:cNvPr id="37904" name="Line 26"/>
            <p:cNvSpPr>
              <a:spLocks noChangeShapeType="1"/>
            </p:cNvSpPr>
            <p:nvPr/>
          </p:nvSpPr>
          <p:spPr bwMode="auto">
            <a:xfrm>
              <a:off x="2139" y="1977"/>
              <a:ext cx="282" cy="0"/>
            </a:xfrm>
            <a:prstGeom prst="line">
              <a:avLst/>
            </a:prstGeom>
            <a:noFill/>
            <a:ln w="28575">
              <a:solidFill>
                <a:srgbClr val="996633"/>
              </a:solidFill>
              <a:round/>
              <a:headEnd/>
              <a:tailEnd/>
            </a:ln>
          </p:spPr>
          <p:txBody>
            <a:bodyPr>
              <a:spAutoFit/>
            </a:bodyPr>
            <a:lstStyle/>
            <a:p>
              <a:endParaRPr lang="en-US"/>
            </a:p>
          </p:txBody>
        </p:sp>
      </p:grpSp>
      <p:sp>
        <p:nvSpPr>
          <p:cNvPr id="316443" name="Text Box 27"/>
          <p:cNvSpPr txBox="1">
            <a:spLocks noChangeArrowheads="1"/>
          </p:cNvSpPr>
          <p:nvPr/>
        </p:nvSpPr>
        <p:spPr bwMode="auto">
          <a:xfrm>
            <a:off x="3048000" y="5105400"/>
            <a:ext cx="2286000" cy="549275"/>
          </a:xfrm>
          <a:prstGeom prst="rect">
            <a:avLst/>
          </a:prstGeom>
          <a:noFill/>
          <a:ln w="9525" algn="ctr">
            <a:noFill/>
            <a:miter lim="800000"/>
            <a:headEnd/>
            <a:tailEnd/>
          </a:ln>
        </p:spPr>
        <p:txBody>
          <a:bodyPr>
            <a:spAutoFit/>
          </a:bodyPr>
          <a:lstStyle/>
          <a:p>
            <a:r>
              <a:rPr lang="en-US">
                <a:solidFill>
                  <a:srgbClr val="0000FF"/>
                </a:solidFill>
              </a:rPr>
              <a:t>= 180 </a:t>
            </a:r>
            <a:r>
              <a:rPr lang="en-US"/>
              <a:t>rpm</a:t>
            </a:r>
          </a:p>
        </p:txBody>
      </p:sp>
      <p:sp>
        <p:nvSpPr>
          <p:cNvPr id="37897" name="Text Box 28"/>
          <p:cNvSpPr txBox="1">
            <a:spLocks noChangeArrowheads="1"/>
          </p:cNvSpPr>
          <p:nvPr/>
        </p:nvSpPr>
        <p:spPr bwMode="auto">
          <a:xfrm>
            <a:off x="609600" y="457200"/>
            <a:ext cx="3276600" cy="457200"/>
          </a:xfrm>
          <a:prstGeom prst="rect">
            <a:avLst/>
          </a:prstGeom>
          <a:noFill/>
          <a:ln w="9525" algn="ctr">
            <a:noFill/>
            <a:miter lim="800000"/>
            <a:headEnd/>
            <a:tailEnd/>
          </a:ln>
        </p:spPr>
        <p:txBody>
          <a:bodyPr>
            <a:spAutoFit/>
          </a:bodyPr>
          <a:lstStyle/>
          <a:p>
            <a:r>
              <a:rPr lang="en-US" sz="2400" u="sng">
                <a:solidFill>
                  <a:srgbClr val="FF3399"/>
                </a:solidFill>
              </a:rPr>
              <a:t>Solution</a:t>
            </a:r>
            <a:r>
              <a:rPr lang="en-US" sz="2400">
                <a:solidFill>
                  <a:srgbClr val="FF3399"/>
                </a:solidFill>
              </a:rPr>
              <a:t>:</a:t>
            </a:r>
          </a:p>
        </p:txBody>
      </p:sp>
    </p:spTree>
    <p:extLst>
      <p:ext uri="{BB962C8B-B14F-4D97-AF65-F5344CB8AC3E}">
        <p14:creationId xmlns:p14="http://schemas.microsoft.com/office/powerpoint/2010/main" val="22961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16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43"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8915" name="Slide Number Placeholder 5"/>
          <p:cNvSpPr>
            <a:spLocks noGrp="1"/>
          </p:cNvSpPr>
          <p:nvPr>
            <p:ph type="sldNum" sz="quarter" idx="12"/>
          </p:nvPr>
        </p:nvSpPr>
        <p:spPr>
          <a:noFill/>
        </p:spPr>
        <p:txBody>
          <a:bodyPr/>
          <a:lstStyle/>
          <a:p>
            <a:fld id="{02919FD1-EFB6-4F80-ABA3-77D8236DCF4A}" type="slidenum">
              <a:rPr lang="en-US" smtClean="0"/>
              <a:pPr/>
              <a:t>179</a:t>
            </a:fld>
            <a:endParaRPr lang="en-US"/>
          </a:p>
        </p:txBody>
      </p:sp>
      <p:sp>
        <p:nvSpPr>
          <p:cNvPr id="38916" name="Rectangle 2"/>
          <p:cNvSpPr>
            <a:spLocks noGrp="1" noChangeArrowheads="1"/>
          </p:cNvSpPr>
          <p:nvPr>
            <p:ph type="body" idx="1"/>
          </p:nvPr>
        </p:nvSpPr>
        <p:spPr>
          <a:xfrm>
            <a:off x="457200" y="381000"/>
            <a:ext cx="8229600" cy="2514600"/>
          </a:xfrm>
          <a:noFill/>
        </p:spPr>
        <p:txBody>
          <a:bodyPr/>
          <a:lstStyle/>
          <a:p>
            <a:pPr eaLnBrk="1" hangingPunct="1">
              <a:lnSpc>
                <a:spcPct val="200000"/>
              </a:lnSpc>
              <a:buFontTx/>
              <a:buNone/>
            </a:pPr>
            <a:r>
              <a:rPr lang="en-US" sz="2600"/>
              <a:t>3) A gear wheel of 20 teeth drives another gear wheel having 36 teeth running at 200 rpm. Find the speed of the driving wheel and the velocity ratio.</a:t>
            </a:r>
          </a:p>
        </p:txBody>
      </p:sp>
      <p:sp>
        <p:nvSpPr>
          <p:cNvPr id="318467" name="Text Box 3"/>
          <p:cNvSpPr txBox="1">
            <a:spLocks noChangeArrowheads="1"/>
          </p:cNvSpPr>
          <p:nvPr/>
        </p:nvSpPr>
        <p:spPr bwMode="auto">
          <a:xfrm>
            <a:off x="762000" y="3200400"/>
            <a:ext cx="7239000" cy="2786063"/>
          </a:xfrm>
          <a:prstGeom prst="rect">
            <a:avLst/>
          </a:prstGeom>
          <a:noFill/>
          <a:ln w="9525" algn="ctr">
            <a:noFill/>
            <a:miter lim="800000"/>
            <a:headEnd/>
            <a:tailEnd/>
          </a:ln>
        </p:spPr>
        <p:txBody>
          <a:bodyPr>
            <a:spAutoFit/>
          </a:bodyPr>
          <a:lstStyle/>
          <a:p>
            <a:r>
              <a:rPr lang="en-US" sz="2400" u="sng">
                <a:solidFill>
                  <a:srgbClr val="0000FF"/>
                </a:solidFill>
              </a:rPr>
              <a:t>Given</a:t>
            </a:r>
            <a:r>
              <a:rPr lang="en-US" sz="2400">
                <a:solidFill>
                  <a:srgbClr val="0000FF"/>
                </a:solidFill>
              </a:rPr>
              <a:t>:</a:t>
            </a:r>
          </a:p>
          <a:p>
            <a:r>
              <a:rPr lang="en-US" sz="2400">
                <a:solidFill>
                  <a:srgbClr val="FF3399"/>
                </a:solidFill>
              </a:rPr>
              <a:t>Driving wheel		    Driven Wheel</a:t>
            </a:r>
          </a:p>
          <a:p>
            <a:r>
              <a:rPr lang="en-US" sz="2400">
                <a:solidFill>
                  <a:srgbClr val="0000FF"/>
                </a:solidFill>
              </a:rPr>
              <a:t>	   T</a:t>
            </a:r>
            <a:r>
              <a:rPr lang="en-US" sz="2400" baseline="-25000">
                <a:solidFill>
                  <a:srgbClr val="0000FF"/>
                </a:solidFill>
              </a:rPr>
              <a:t>1</a:t>
            </a:r>
            <a:r>
              <a:rPr lang="en-US" sz="2400">
                <a:solidFill>
                  <a:srgbClr val="0000FF"/>
                </a:solidFill>
              </a:rPr>
              <a:t>= 20		    T</a:t>
            </a:r>
            <a:r>
              <a:rPr lang="en-US" sz="2400" baseline="-25000">
                <a:solidFill>
                  <a:srgbClr val="0000FF"/>
                </a:solidFill>
              </a:rPr>
              <a:t>2</a:t>
            </a:r>
            <a:r>
              <a:rPr lang="en-US" sz="2400">
                <a:solidFill>
                  <a:srgbClr val="0000FF"/>
                </a:solidFill>
              </a:rPr>
              <a:t>= 36</a:t>
            </a:r>
          </a:p>
          <a:p>
            <a:r>
              <a:rPr lang="en-US" sz="2400">
                <a:solidFill>
                  <a:srgbClr val="0000FF"/>
                </a:solidFill>
              </a:rPr>
              <a:t>	   N</a:t>
            </a:r>
            <a:r>
              <a:rPr lang="en-US" sz="2400" baseline="-25000">
                <a:solidFill>
                  <a:srgbClr val="0000FF"/>
                </a:solidFill>
              </a:rPr>
              <a:t>1</a:t>
            </a:r>
            <a:r>
              <a:rPr lang="en-US" sz="2400">
                <a:solidFill>
                  <a:srgbClr val="0000FF"/>
                </a:solidFill>
              </a:rPr>
              <a:t>=</a:t>
            </a:r>
            <a:r>
              <a:rPr lang="en-US" sz="2400">
                <a:solidFill>
                  <a:srgbClr val="0000FF"/>
                </a:solidFill>
                <a:cs typeface="Arial" charset="0"/>
              </a:rPr>
              <a:t>?		    N</a:t>
            </a:r>
            <a:r>
              <a:rPr lang="en-US" sz="2400" baseline="-25000">
                <a:solidFill>
                  <a:srgbClr val="0000FF"/>
                </a:solidFill>
                <a:cs typeface="Arial" charset="0"/>
              </a:rPr>
              <a:t>2</a:t>
            </a:r>
            <a:r>
              <a:rPr lang="en-US" sz="2400">
                <a:solidFill>
                  <a:srgbClr val="0000FF"/>
                </a:solidFill>
                <a:cs typeface="Arial" charset="0"/>
              </a:rPr>
              <a:t>=200 rpm</a:t>
            </a:r>
          </a:p>
          <a:p>
            <a:r>
              <a:rPr lang="en-US" sz="2400">
                <a:solidFill>
                  <a:srgbClr val="0000FF"/>
                </a:solidFill>
                <a:cs typeface="Arial" charset="0"/>
              </a:rPr>
              <a:t>	   velocity Ratio = </a:t>
            </a:r>
            <a:r>
              <a:rPr lang="en-US">
                <a:solidFill>
                  <a:srgbClr val="0000FF"/>
                </a:solidFill>
              </a:rPr>
              <a:t>?</a:t>
            </a:r>
          </a:p>
        </p:txBody>
      </p:sp>
    </p:spTree>
    <p:extLst>
      <p:ext uri="{BB962C8B-B14F-4D97-AF65-F5344CB8AC3E}">
        <p14:creationId xmlns:p14="http://schemas.microsoft.com/office/powerpoint/2010/main" val="410006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iterate type="lt">
                                    <p:tmPct val="0"/>
                                  </p:iterate>
                                  <p:childTnLst>
                                    <p:set>
                                      <p:cBhvr>
                                        <p:cTn id="6" dur="1" fill="hold">
                                          <p:stCondLst>
                                            <p:cond delay="0"/>
                                          </p:stCondLst>
                                        </p:cTn>
                                        <p:tgtEl>
                                          <p:spTgt spid="318467"/>
                                        </p:tgtEl>
                                        <p:attrNameLst>
                                          <p:attrName>style.visibility</p:attrName>
                                        </p:attrNameLst>
                                      </p:cBhvr>
                                      <p:to>
                                        <p:strVal val="visible"/>
                                      </p:to>
                                    </p:set>
                                    <p:animEffect transition="in" filter="fade">
                                      <p:cBhvr>
                                        <p:cTn id="7" dur="1000"/>
                                        <p:tgtEl>
                                          <p:spTgt spid="318467"/>
                                        </p:tgtEl>
                                      </p:cBhvr>
                                    </p:animEffect>
                                    <p:anim calcmode="lin" valueType="num">
                                      <p:cBhvr>
                                        <p:cTn id="8" dur="1000" fill="hold"/>
                                        <p:tgtEl>
                                          <p:spTgt spid="318467"/>
                                        </p:tgtEl>
                                        <p:attrNameLst>
                                          <p:attrName>ppt_x</p:attrName>
                                        </p:attrNameLst>
                                      </p:cBhvr>
                                      <p:tavLst>
                                        <p:tav tm="0">
                                          <p:val>
                                            <p:strVal val="#ppt_x"/>
                                          </p:val>
                                        </p:tav>
                                        <p:tav tm="100000">
                                          <p:val>
                                            <p:strVal val="#ppt_x"/>
                                          </p:val>
                                        </p:tav>
                                      </p:tavLst>
                                    </p:anim>
                                    <p:anim calcmode="lin" valueType="num">
                                      <p:cBhvr>
                                        <p:cTn id="9" dur="900" decel="100000" fill="hold"/>
                                        <p:tgtEl>
                                          <p:spTgt spid="31846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1846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0C54B6-5788-45AA-AB7F-D246A6179702}"/>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9C63B7B1-3E10-471B-A3DB-96BAE7F4485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4034" name="Picture 2" descr="Advantages and Disadvantages of belt drives - tec-science">
            <a:extLst>
              <a:ext uri="{FF2B5EF4-FFF2-40B4-BE49-F238E27FC236}">
                <a16:creationId xmlns:a16="http://schemas.microsoft.com/office/drawing/2014/main" id="{15E74717-B9F9-4245-8942-97D19B6DE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297" y="1045292"/>
            <a:ext cx="8475406" cy="476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63189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9939" name="Slide Number Placeholder 5"/>
          <p:cNvSpPr>
            <a:spLocks noGrp="1"/>
          </p:cNvSpPr>
          <p:nvPr>
            <p:ph type="sldNum" sz="quarter" idx="12"/>
          </p:nvPr>
        </p:nvSpPr>
        <p:spPr>
          <a:noFill/>
        </p:spPr>
        <p:txBody>
          <a:bodyPr/>
          <a:lstStyle/>
          <a:p>
            <a:fld id="{8E34FC0E-0824-41D1-BC7B-6797B58AFAA4}" type="slidenum">
              <a:rPr lang="en-US" smtClean="0"/>
              <a:pPr/>
              <a:t>180</a:t>
            </a:fld>
            <a:endParaRPr lang="en-US"/>
          </a:p>
        </p:txBody>
      </p:sp>
      <p:grpSp>
        <p:nvGrpSpPr>
          <p:cNvPr id="2" name="Group 2"/>
          <p:cNvGrpSpPr>
            <a:grpSpLocks/>
          </p:cNvGrpSpPr>
          <p:nvPr/>
        </p:nvGrpSpPr>
        <p:grpSpPr bwMode="auto">
          <a:xfrm>
            <a:off x="3048000" y="547688"/>
            <a:ext cx="1814513" cy="1158875"/>
            <a:chOff x="1920" y="345"/>
            <a:chExt cx="1143" cy="730"/>
          </a:xfrm>
        </p:grpSpPr>
        <p:sp>
          <p:nvSpPr>
            <p:cNvPr id="39957" name="Text Box 3"/>
            <p:cNvSpPr txBox="1">
              <a:spLocks noChangeArrowheads="1"/>
            </p:cNvSpPr>
            <p:nvPr/>
          </p:nvSpPr>
          <p:spPr bwMode="auto">
            <a:xfrm>
              <a:off x="2364" y="489"/>
              <a:ext cx="288" cy="346"/>
            </a:xfrm>
            <a:prstGeom prst="rect">
              <a:avLst/>
            </a:prstGeom>
            <a:noFill/>
            <a:ln w="9525" algn="ctr">
              <a:noFill/>
              <a:miter lim="800000"/>
              <a:headEnd/>
              <a:tailEnd/>
            </a:ln>
          </p:spPr>
          <p:txBody>
            <a:bodyPr>
              <a:spAutoFit/>
            </a:bodyPr>
            <a:lstStyle/>
            <a:p>
              <a:pPr algn="ctr"/>
              <a:r>
                <a:rPr lang="en-US">
                  <a:solidFill>
                    <a:srgbClr val="0000FF"/>
                  </a:solidFill>
                </a:rPr>
                <a:t>=</a:t>
              </a:r>
            </a:p>
          </p:txBody>
        </p:sp>
        <p:sp>
          <p:nvSpPr>
            <p:cNvPr id="39958" name="Text Box 4"/>
            <p:cNvSpPr txBox="1">
              <a:spLocks noChangeArrowheads="1"/>
            </p:cNvSpPr>
            <p:nvPr/>
          </p:nvSpPr>
          <p:spPr bwMode="auto">
            <a:xfrm>
              <a:off x="2631" y="729"/>
              <a:ext cx="432" cy="346"/>
            </a:xfrm>
            <a:prstGeom prst="rect">
              <a:avLst/>
            </a:prstGeom>
            <a:noFill/>
            <a:ln w="9525" algn="ctr">
              <a:noFill/>
              <a:miter lim="800000"/>
              <a:headEnd/>
              <a:tailEnd/>
            </a:ln>
          </p:spPr>
          <p:txBody>
            <a:bodyPr>
              <a:spAutoFit/>
            </a:bodyPr>
            <a:lstStyle/>
            <a:p>
              <a:pPr algn="ctr"/>
              <a:r>
                <a:rPr lang="en-US">
                  <a:solidFill>
                    <a:srgbClr val="0000FF"/>
                  </a:solidFill>
                </a:rPr>
                <a:t>T</a:t>
              </a:r>
              <a:r>
                <a:rPr lang="en-US" baseline="-25000">
                  <a:solidFill>
                    <a:srgbClr val="0000FF"/>
                  </a:solidFill>
                </a:rPr>
                <a:t>2</a:t>
              </a:r>
            </a:p>
          </p:txBody>
        </p:sp>
        <p:sp>
          <p:nvSpPr>
            <p:cNvPr id="39959" name="Text Box 5"/>
            <p:cNvSpPr txBox="1">
              <a:spLocks noChangeArrowheads="1"/>
            </p:cNvSpPr>
            <p:nvPr/>
          </p:nvSpPr>
          <p:spPr bwMode="auto">
            <a:xfrm>
              <a:off x="2619" y="345"/>
              <a:ext cx="432" cy="346"/>
            </a:xfrm>
            <a:prstGeom prst="rect">
              <a:avLst/>
            </a:prstGeom>
            <a:noFill/>
            <a:ln w="9525" algn="ctr">
              <a:noFill/>
              <a:miter lim="800000"/>
              <a:headEnd/>
              <a:tailEnd/>
            </a:ln>
          </p:spPr>
          <p:txBody>
            <a:bodyPr>
              <a:spAutoFit/>
            </a:bodyPr>
            <a:lstStyle/>
            <a:p>
              <a:pPr algn="ctr"/>
              <a:r>
                <a:rPr lang="en-US">
                  <a:solidFill>
                    <a:srgbClr val="0000FF"/>
                  </a:solidFill>
                </a:rPr>
                <a:t>T</a:t>
              </a:r>
              <a:r>
                <a:rPr lang="en-US" baseline="-25000">
                  <a:solidFill>
                    <a:srgbClr val="0000FF"/>
                  </a:solidFill>
                </a:rPr>
                <a:t>1</a:t>
              </a:r>
            </a:p>
          </p:txBody>
        </p:sp>
        <p:grpSp>
          <p:nvGrpSpPr>
            <p:cNvPr id="3" name="Group 6"/>
            <p:cNvGrpSpPr>
              <a:grpSpLocks/>
            </p:cNvGrpSpPr>
            <p:nvPr/>
          </p:nvGrpSpPr>
          <p:grpSpPr bwMode="auto">
            <a:xfrm>
              <a:off x="1920" y="345"/>
              <a:ext cx="471" cy="714"/>
              <a:chOff x="1920" y="345"/>
              <a:chExt cx="471" cy="714"/>
            </a:xfrm>
          </p:grpSpPr>
          <p:sp>
            <p:nvSpPr>
              <p:cNvPr id="39962" name="Rectangle 7"/>
              <p:cNvSpPr>
                <a:spLocks noChangeArrowheads="1"/>
              </p:cNvSpPr>
              <p:nvPr/>
            </p:nvSpPr>
            <p:spPr bwMode="auto">
              <a:xfrm>
                <a:off x="1920" y="713"/>
                <a:ext cx="445" cy="346"/>
              </a:xfrm>
              <a:prstGeom prst="rect">
                <a:avLst/>
              </a:prstGeom>
              <a:noFill/>
              <a:ln w="9525" algn="ctr">
                <a:noFill/>
                <a:miter lim="800000"/>
                <a:headEnd/>
                <a:tailEnd/>
              </a:ln>
            </p:spPr>
            <p:txBody>
              <a:bodyPr wrap="none">
                <a:spAutoFit/>
              </a:bodyPr>
              <a:lstStyle/>
              <a:p>
                <a:pPr algn="ctr"/>
                <a:r>
                  <a:rPr lang="en-US">
                    <a:solidFill>
                      <a:srgbClr val="0000FF"/>
                    </a:solidFill>
                  </a:rPr>
                  <a:t> N</a:t>
                </a:r>
                <a:r>
                  <a:rPr lang="en-US" baseline="-25000">
                    <a:solidFill>
                      <a:srgbClr val="0000FF"/>
                    </a:solidFill>
                  </a:rPr>
                  <a:t>1</a:t>
                </a:r>
              </a:p>
            </p:txBody>
          </p:sp>
          <p:sp>
            <p:nvSpPr>
              <p:cNvPr id="39963" name="Text Box 8"/>
              <p:cNvSpPr txBox="1">
                <a:spLocks noChangeArrowheads="1"/>
              </p:cNvSpPr>
              <p:nvPr/>
            </p:nvSpPr>
            <p:spPr bwMode="auto">
              <a:xfrm>
                <a:off x="1959" y="345"/>
                <a:ext cx="432" cy="346"/>
              </a:xfrm>
              <a:prstGeom prst="rect">
                <a:avLst/>
              </a:prstGeom>
              <a:noFill/>
              <a:ln w="9525" algn="ctr">
                <a:noFill/>
                <a:miter lim="800000"/>
                <a:headEnd/>
                <a:tailEnd/>
              </a:ln>
            </p:spPr>
            <p:txBody>
              <a:bodyPr>
                <a:spAutoFit/>
              </a:bodyPr>
              <a:lstStyle/>
              <a:p>
                <a:pPr algn="ctr"/>
                <a:r>
                  <a:rPr lang="en-US">
                    <a:solidFill>
                      <a:srgbClr val="0000FF"/>
                    </a:solidFill>
                  </a:rPr>
                  <a:t>N</a:t>
                </a:r>
                <a:r>
                  <a:rPr lang="en-US" baseline="-25000">
                    <a:solidFill>
                      <a:srgbClr val="0000FF"/>
                    </a:solidFill>
                  </a:rPr>
                  <a:t>2</a:t>
                </a:r>
              </a:p>
            </p:txBody>
          </p:sp>
          <p:sp>
            <p:nvSpPr>
              <p:cNvPr id="39964" name="Line 9"/>
              <p:cNvSpPr>
                <a:spLocks noChangeShapeType="1"/>
              </p:cNvSpPr>
              <p:nvPr/>
            </p:nvSpPr>
            <p:spPr bwMode="auto">
              <a:xfrm>
                <a:off x="2007" y="681"/>
                <a:ext cx="282" cy="0"/>
              </a:xfrm>
              <a:prstGeom prst="line">
                <a:avLst/>
              </a:prstGeom>
              <a:noFill/>
              <a:ln w="28575">
                <a:solidFill>
                  <a:srgbClr val="996633"/>
                </a:solidFill>
                <a:round/>
                <a:headEnd/>
                <a:tailEnd/>
              </a:ln>
            </p:spPr>
            <p:txBody>
              <a:bodyPr>
                <a:spAutoFit/>
              </a:bodyPr>
              <a:lstStyle/>
              <a:p>
                <a:endParaRPr lang="en-US"/>
              </a:p>
            </p:txBody>
          </p:sp>
        </p:grpSp>
        <p:sp>
          <p:nvSpPr>
            <p:cNvPr id="39961" name="Line 10"/>
            <p:cNvSpPr>
              <a:spLocks noChangeShapeType="1"/>
            </p:cNvSpPr>
            <p:nvPr/>
          </p:nvSpPr>
          <p:spPr bwMode="auto">
            <a:xfrm>
              <a:off x="2676" y="681"/>
              <a:ext cx="282" cy="0"/>
            </a:xfrm>
            <a:prstGeom prst="line">
              <a:avLst/>
            </a:prstGeom>
            <a:noFill/>
            <a:ln w="28575">
              <a:solidFill>
                <a:srgbClr val="996633"/>
              </a:solidFill>
              <a:round/>
              <a:headEnd/>
              <a:tailEnd/>
            </a:ln>
          </p:spPr>
          <p:txBody>
            <a:bodyPr>
              <a:spAutoFit/>
            </a:bodyPr>
            <a:lstStyle/>
            <a:p>
              <a:endParaRPr lang="en-US"/>
            </a:p>
          </p:txBody>
        </p:sp>
      </p:grpSp>
      <p:grpSp>
        <p:nvGrpSpPr>
          <p:cNvPr id="4" name="Group 11"/>
          <p:cNvGrpSpPr>
            <a:grpSpLocks/>
          </p:cNvGrpSpPr>
          <p:nvPr/>
        </p:nvGrpSpPr>
        <p:grpSpPr bwMode="auto">
          <a:xfrm>
            <a:off x="3124200" y="1776413"/>
            <a:ext cx="2844800" cy="1077912"/>
            <a:chOff x="1437" y="1632"/>
            <a:chExt cx="1792" cy="679"/>
          </a:xfrm>
        </p:grpSpPr>
        <p:sp>
          <p:nvSpPr>
            <p:cNvPr id="39950" name="Text Box 12"/>
            <p:cNvSpPr txBox="1">
              <a:spLocks noChangeArrowheads="1"/>
            </p:cNvSpPr>
            <p:nvPr/>
          </p:nvSpPr>
          <p:spPr bwMode="auto">
            <a:xfrm>
              <a:off x="1842" y="1776"/>
              <a:ext cx="288" cy="346"/>
            </a:xfrm>
            <a:prstGeom prst="rect">
              <a:avLst/>
            </a:prstGeom>
            <a:noFill/>
            <a:ln w="9525" algn="ctr">
              <a:noFill/>
              <a:miter lim="800000"/>
              <a:headEnd/>
              <a:tailEnd/>
            </a:ln>
          </p:spPr>
          <p:txBody>
            <a:bodyPr>
              <a:spAutoFit/>
            </a:bodyPr>
            <a:lstStyle/>
            <a:p>
              <a:pPr algn="ctr"/>
              <a:r>
                <a:rPr lang="en-US">
                  <a:solidFill>
                    <a:srgbClr val="0000FF"/>
                  </a:solidFill>
                </a:rPr>
                <a:t>=</a:t>
              </a:r>
            </a:p>
          </p:txBody>
        </p:sp>
        <p:sp>
          <p:nvSpPr>
            <p:cNvPr id="39951" name="Rectangle 13"/>
            <p:cNvSpPr>
              <a:spLocks noChangeArrowheads="1"/>
            </p:cNvSpPr>
            <p:nvPr/>
          </p:nvSpPr>
          <p:spPr bwMode="auto">
            <a:xfrm>
              <a:off x="2784" y="1728"/>
              <a:ext cx="445" cy="346"/>
            </a:xfrm>
            <a:prstGeom prst="rect">
              <a:avLst/>
            </a:prstGeom>
            <a:noFill/>
            <a:ln w="9525" algn="ctr">
              <a:noFill/>
              <a:miter lim="800000"/>
              <a:headEnd/>
              <a:tailEnd/>
            </a:ln>
          </p:spPr>
          <p:txBody>
            <a:bodyPr wrap="none">
              <a:spAutoFit/>
            </a:bodyPr>
            <a:lstStyle/>
            <a:p>
              <a:pPr algn="ctr"/>
              <a:r>
                <a:rPr lang="en-US">
                  <a:solidFill>
                    <a:srgbClr val="0000FF"/>
                  </a:solidFill>
                </a:rPr>
                <a:t> N</a:t>
              </a:r>
              <a:r>
                <a:rPr lang="en-US" baseline="-25000">
                  <a:solidFill>
                    <a:srgbClr val="0000FF"/>
                  </a:solidFill>
                </a:rPr>
                <a:t>2</a:t>
              </a:r>
            </a:p>
          </p:txBody>
        </p:sp>
        <p:sp>
          <p:nvSpPr>
            <p:cNvPr id="39952" name="Text Box 14"/>
            <p:cNvSpPr txBox="1">
              <a:spLocks noChangeArrowheads="1"/>
            </p:cNvSpPr>
            <p:nvPr/>
          </p:nvSpPr>
          <p:spPr bwMode="auto">
            <a:xfrm>
              <a:off x="2112" y="1965"/>
              <a:ext cx="432" cy="346"/>
            </a:xfrm>
            <a:prstGeom prst="rect">
              <a:avLst/>
            </a:prstGeom>
            <a:noFill/>
            <a:ln w="9525" algn="ctr">
              <a:noFill/>
              <a:miter lim="800000"/>
              <a:headEnd/>
              <a:tailEnd/>
            </a:ln>
          </p:spPr>
          <p:txBody>
            <a:bodyPr>
              <a:spAutoFit/>
            </a:bodyPr>
            <a:lstStyle/>
            <a:p>
              <a:pPr algn="ctr"/>
              <a:r>
                <a:rPr lang="en-US">
                  <a:solidFill>
                    <a:srgbClr val="0000FF"/>
                  </a:solidFill>
                </a:rPr>
                <a:t>T</a:t>
              </a:r>
              <a:r>
                <a:rPr lang="en-US" baseline="-25000">
                  <a:solidFill>
                    <a:srgbClr val="0000FF"/>
                  </a:solidFill>
                </a:rPr>
                <a:t>1</a:t>
              </a:r>
            </a:p>
          </p:txBody>
        </p:sp>
        <p:sp>
          <p:nvSpPr>
            <p:cNvPr id="39953" name="Text Box 15"/>
            <p:cNvSpPr txBox="1">
              <a:spLocks noChangeArrowheads="1"/>
            </p:cNvSpPr>
            <p:nvPr/>
          </p:nvSpPr>
          <p:spPr bwMode="auto">
            <a:xfrm>
              <a:off x="2061" y="1632"/>
              <a:ext cx="432" cy="346"/>
            </a:xfrm>
            <a:prstGeom prst="rect">
              <a:avLst/>
            </a:prstGeom>
            <a:noFill/>
            <a:ln w="9525" algn="ctr">
              <a:noFill/>
              <a:miter lim="800000"/>
              <a:headEnd/>
              <a:tailEnd/>
            </a:ln>
          </p:spPr>
          <p:txBody>
            <a:bodyPr>
              <a:spAutoFit/>
            </a:bodyPr>
            <a:lstStyle/>
            <a:p>
              <a:pPr algn="ctr"/>
              <a:r>
                <a:rPr lang="en-US">
                  <a:solidFill>
                    <a:srgbClr val="0000FF"/>
                  </a:solidFill>
                </a:rPr>
                <a:t>T</a:t>
              </a:r>
              <a:r>
                <a:rPr lang="en-US" baseline="-25000">
                  <a:solidFill>
                    <a:srgbClr val="0000FF"/>
                  </a:solidFill>
                </a:rPr>
                <a:t>2</a:t>
              </a:r>
            </a:p>
          </p:txBody>
        </p:sp>
        <p:sp>
          <p:nvSpPr>
            <p:cNvPr id="39954" name="Text Box 16"/>
            <p:cNvSpPr txBox="1">
              <a:spLocks noChangeArrowheads="1"/>
            </p:cNvSpPr>
            <p:nvPr/>
          </p:nvSpPr>
          <p:spPr bwMode="auto">
            <a:xfrm>
              <a:off x="1437" y="1731"/>
              <a:ext cx="432" cy="346"/>
            </a:xfrm>
            <a:prstGeom prst="rect">
              <a:avLst/>
            </a:prstGeom>
            <a:noFill/>
            <a:ln w="9525" algn="ctr">
              <a:noFill/>
              <a:miter lim="800000"/>
              <a:headEnd/>
              <a:tailEnd/>
            </a:ln>
          </p:spPr>
          <p:txBody>
            <a:bodyPr>
              <a:spAutoFit/>
            </a:bodyPr>
            <a:lstStyle/>
            <a:p>
              <a:pPr algn="ctr"/>
              <a:r>
                <a:rPr lang="en-US">
                  <a:solidFill>
                    <a:srgbClr val="0000FF"/>
                  </a:solidFill>
                </a:rPr>
                <a:t>N</a:t>
              </a:r>
              <a:r>
                <a:rPr lang="en-US" baseline="-25000">
                  <a:solidFill>
                    <a:srgbClr val="0000FF"/>
                  </a:solidFill>
                </a:rPr>
                <a:t>1</a:t>
              </a:r>
            </a:p>
          </p:txBody>
        </p:sp>
        <p:sp>
          <p:nvSpPr>
            <p:cNvPr id="39955" name="Text Box 17"/>
            <p:cNvSpPr txBox="1">
              <a:spLocks noChangeArrowheads="1"/>
            </p:cNvSpPr>
            <p:nvPr/>
          </p:nvSpPr>
          <p:spPr bwMode="auto">
            <a:xfrm>
              <a:off x="2592" y="1776"/>
              <a:ext cx="288" cy="288"/>
            </a:xfrm>
            <a:prstGeom prst="rect">
              <a:avLst/>
            </a:prstGeom>
            <a:noFill/>
            <a:ln w="9525" algn="ctr">
              <a:noFill/>
              <a:miter lim="800000"/>
              <a:headEnd/>
              <a:tailEnd/>
            </a:ln>
          </p:spPr>
          <p:txBody>
            <a:bodyPr>
              <a:spAutoFit/>
            </a:bodyPr>
            <a:lstStyle/>
            <a:p>
              <a:pPr algn="ctr"/>
              <a:r>
                <a:rPr lang="en-US" sz="2400">
                  <a:cs typeface="Arial" charset="0"/>
                </a:rPr>
                <a:t>X</a:t>
              </a:r>
            </a:p>
          </p:txBody>
        </p:sp>
        <p:sp>
          <p:nvSpPr>
            <p:cNvPr id="39956" name="Line 18"/>
            <p:cNvSpPr>
              <a:spLocks noChangeShapeType="1"/>
            </p:cNvSpPr>
            <p:nvPr/>
          </p:nvSpPr>
          <p:spPr bwMode="auto">
            <a:xfrm>
              <a:off x="2139" y="1977"/>
              <a:ext cx="282" cy="0"/>
            </a:xfrm>
            <a:prstGeom prst="line">
              <a:avLst/>
            </a:prstGeom>
            <a:noFill/>
            <a:ln w="28575">
              <a:solidFill>
                <a:srgbClr val="996633"/>
              </a:solidFill>
              <a:round/>
              <a:headEnd/>
              <a:tailEnd/>
            </a:ln>
          </p:spPr>
          <p:txBody>
            <a:bodyPr>
              <a:spAutoFit/>
            </a:bodyPr>
            <a:lstStyle/>
            <a:p>
              <a:endParaRPr lang="en-US"/>
            </a:p>
          </p:txBody>
        </p:sp>
      </p:grpSp>
      <p:sp>
        <p:nvSpPr>
          <p:cNvPr id="320531" name="Text Box 19"/>
          <p:cNvSpPr txBox="1">
            <a:spLocks noChangeArrowheads="1"/>
          </p:cNvSpPr>
          <p:nvPr/>
        </p:nvSpPr>
        <p:spPr bwMode="auto">
          <a:xfrm>
            <a:off x="3638550" y="2957513"/>
            <a:ext cx="2286000" cy="558800"/>
          </a:xfrm>
          <a:prstGeom prst="rect">
            <a:avLst/>
          </a:prstGeom>
          <a:noFill/>
          <a:ln w="9525" algn="ctr">
            <a:solidFill>
              <a:srgbClr val="996633"/>
            </a:solidFill>
            <a:miter lim="800000"/>
            <a:headEnd/>
            <a:tailEnd/>
          </a:ln>
        </p:spPr>
        <p:txBody>
          <a:bodyPr>
            <a:spAutoFit/>
          </a:bodyPr>
          <a:lstStyle/>
          <a:p>
            <a:pPr algn="ctr"/>
            <a:r>
              <a:rPr lang="en-US">
                <a:solidFill>
                  <a:srgbClr val="0000FF"/>
                </a:solidFill>
              </a:rPr>
              <a:t>= 360 </a:t>
            </a:r>
            <a:r>
              <a:rPr lang="en-US"/>
              <a:t>rpm</a:t>
            </a:r>
          </a:p>
        </p:txBody>
      </p:sp>
      <p:sp>
        <p:nvSpPr>
          <p:cNvPr id="320532" name="Text Box 20"/>
          <p:cNvSpPr txBox="1">
            <a:spLocks noChangeArrowheads="1"/>
          </p:cNvSpPr>
          <p:nvPr/>
        </p:nvSpPr>
        <p:spPr bwMode="auto">
          <a:xfrm>
            <a:off x="1414463" y="3810000"/>
            <a:ext cx="2547937" cy="473075"/>
          </a:xfrm>
          <a:prstGeom prst="rect">
            <a:avLst/>
          </a:prstGeom>
          <a:noFill/>
          <a:ln w="9525" algn="ctr">
            <a:noFill/>
            <a:miter lim="800000"/>
            <a:headEnd/>
            <a:tailEnd/>
          </a:ln>
        </p:spPr>
        <p:txBody>
          <a:bodyPr>
            <a:spAutoFit/>
          </a:bodyPr>
          <a:lstStyle/>
          <a:p>
            <a:r>
              <a:rPr lang="en-US" sz="2500"/>
              <a:t>Velocity Ratio  =</a:t>
            </a:r>
          </a:p>
        </p:txBody>
      </p:sp>
      <p:grpSp>
        <p:nvGrpSpPr>
          <p:cNvPr id="5" name="Group 21"/>
          <p:cNvGrpSpPr>
            <a:grpSpLocks/>
          </p:cNvGrpSpPr>
          <p:nvPr/>
        </p:nvGrpSpPr>
        <p:grpSpPr bwMode="auto">
          <a:xfrm>
            <a:off x="3962400" y="3505200"/>
            <a:ext cx="747713" cy="1133475"/>
            <a:chOff x="1920" y="345"/>
            <a:chExt cx="471" cy="714"/>
          </a:xfrm>
        </p:grpSpPr>
        <p:sp>
          <p:nvSpPr>
            <p:cNvPr id="39947" name="Rectangle 22"/>
            <p:cNvSpPr>
              <a:spLocks noChangeArrowheads="1"/>
            </p:cNvSpPr>
            <p:nvPr/>
          </p:nvSpPr>
          <p:spPr bwMode="auto">
            <a:xfrm>
              <a:off x="1920" y="713"/>
              <a:ext cx="445" cy="346"/>
            </a:xfrm>
            <a:prstGeom prst="rect">
              <a:avLst/>
            </a:prstGeom>
            <a:noFill/>
            <a:ln w="9525" algn="ctr">
              <a:noFill/>
              <a:miter lim="800000"/>
              <a:headEnd/>
              <a:tailEnd/>
            </a:ln>
          </p:spPr>
          <p:txBody>
            <a:bodyPr wrap="none">
              <a:spAutoFit/>
            </a:bodyPr>
            <a:lstStyle/>
            <a:p>
              <a:pPr algn="ctr"/>
              <a:r>
                <a:rPr lang="en-US">
                  <a:solidFill>
                    <a:srgbClr val="0000FF"/>
                  </a:solidFill>
                </a:rPr>
                <a:t> N</a:t>
              </a:r>
              <a:r>
                <a:rPr lang="en-US" baseline="-25000">
                  <a:solidFill>
                    <a:srgbClr val="0000FF"/>
                  </a:solidFill>
                </a:rPr>
                <a:t>1</a:t>
              </a:r>
            </a:p>
          </p:txBody>
        </p:sp>
        <p:sp>
          <p:nvSpPr>
            <p:cNvPr id="39948" name="Text Box 23"/>
            <p:cNvSpPr txBox="1">
              <a:spLocks noChangeArrowheads="1"/>
            </p:cNvSpPr>
            <p:nvPr/>
          </p:nvSpPr>
          <p:spPr bwMode="auto">
            <a:xfrm>
              <a:off x="1959" y="345"/>
              <a:ext cx="432" cy="346"/>
            </a:xfrm>
            <a:prstGeom prst="rect">
              <a:avLst/>
            </a:prstGeom>
            <a:noFill/>
            <a:ln w="9525" algn="ctr">
              <a:noFill/>
              <a:miter lim="800000"/>
              <a:headEnd/>
              <a:tailEnd/>
            </a:ln>
          </p:spPr>
          <p:txBody>
            <a:bodyPr>
              <a:spAutoFit/>
            </a:bodyPr>
            <a:lstStyle/>
            <a:p>
              <a:pPr algn="ctr"/>
              <a:r>
                <a:rPr lang="en-US">
                  <a:solidFill>
                    <a:srgbClr val="0000FF"/>
                  </a:solidFill>
                </a:rPr>
                <a:t>N</a:t>
              </a:r>
              <a:r>
                <a:rPr lang="en-US" baseline="-25000">
                  <a:solidFill>
                    <a:srgbClr val="0000FF"/>
                  </a:solidFill>
                </a:rPr>
                <a:t>2</a:t>
              </a:r>
            </a:p>
          </p:txBody>
        </p:sp>
        <p:sp>
          <p:nvSpPr>
            <p:cNvPr id="39949" name="Line 24"/>
            <p:cNvSpPr>
              <a:spLocks noChangeShapeType="1"/>
            </p:cNvSpPr>
            <p:nvPr/>
          </p:nvSpPr>
          <p:spPr bwMode="auto">
            <a:xfrm>
              <a:off x="2007" y="681"/>
              <a:ext cx="282" cy="0"/>
            </a:xfrm>
            <a:prstGeom prst="line">
              <a:avLst/>
            </a:prstGeom>
            <a:noFill/>
            <a:ln w="28575">
              <a:solidFill>
                <a:srgbClr val="996633"/>
              </a:solidFill>
              <a:round/>
              <a:headEnd/>
              <a:tailEnd/>
            </a:ln>
          </p:spPr>
          <p:txBody>
            <a:bodyPr>
              <a:spAutoFit/>
            </a:bodyPr>
            <a:lstStyle/>
            <a:p>
              <a:endParaRPr lang="en-US"/>
            </a:p>
          </p:txBody>
        </p:sp>
      </p:grpSp>
      <p:sp>
        <p:nvSpPr>
          <p:cNvPr id="320537" name="Text Box 25"/>
          <p:cNvSpPr txBox="1">
            <a:spLocks noChangeArrowheads="1"/>
          </p:cNvSpPr>
          <p:nvPr/>
        </p:nvSpPr>
        <p:spPr bwMode="auto">
          <a:xfrm>
            <a:off x="3352800" y="4876800"/>
            <a:ext cx="2286000" cy="558800"/>
          </a:xfrm>
          <a:prstGeom prst="rect">
            <a:avLst/>
          </a:prstGeom>
          <a:noFill/>
          <a:ln w="9525" algn="ctr">
            <a:solidFill>
              <a:srgbClr val="996633"/>
            </a:solidFill>
            <a:miter lim="800000"/>
            <a:headEnd/>
            <a:tailEnd/>
          </a:ln>
        </p:spPr>
        <p:txBody>
          <a:bodyPr>
            <a:spAutoFit/>
          </a:bodyPr>
          <a:lstStyle/>
          <a:p>
            <a:pPr algn="ctr"/>
            <a:r>
              <a:rPr lang="en-US">
                <a:solidFill>
                  <a:srgbClr val="0000FF"/>
                </a:solidFill>
              </a:rPr>
              <a:t>= 1:1.8</a:t>
            </a:r>
            <a:endParaRPr lang="en-US"/>
          </a:p>
        </p:txBody>
      </p:sp>
      <p:sp>
        <p:nvSpPr>
          <p:cNvPr id="39946" name="Text Box 26"/>
          <p:cNvSpPr txBox="1">
            <a:spLocks noChangeArrowheads="1"/>
          </p:cNvSpPr>
          <p:nvPr/>
        </p:nvSpPr>
        <p:spPr bwMode="auto">
          <a:xfrm>
            <a:off x="762000" y="228600"/>
            <a:ext cx="3276600" cy="457200"/>
          </a:xfrm>
          <a:prstGeom prst="rect">
            <a:avLst/>
          </a:prstGeom>
          <a:noFill/>
          <a:ln w="9525" algn="ctr">
            <a:noFill/>
            <a:miter lim="800000"/>
            <a:headEnd/>
            <a:tailEnd/>
          </a:ln>
        </p:spPr>
        <p:txBody>
          <a:bodyPr>
            <a:spAutoFit/>
          </a:bodyPr>
          <a:lstStyle/>
          <a:p>
            <a:r>
              <a:rPr lang="en-US" sz="2400" u="sng">
                <a:solidFill>
                  <a:srgbClr val="FF3399"/>
                </a:solidFill>
              </a:rPr>
              <a:t>Solution</a:t>
            </a:r>
            <a:r>
              <a:rPr lang="en-US" sz="2400">
                <a:solidFill>
                  <a:srgbClr val="FF3399"/>
                </a:solidFill>
              </a:rPr>
              <a:t>:</a:t>
            </a:r>
          </a:p>
        </p:txBody>
      </p:sp>
    </p:spTree>
    <p:extLst>
      <p:ext uri="{BB962C8B-B14F-4D97-AF65-F5344CB8AC3E}">
        <p14:creationId xmlns:p14="http://schemas.microsoft.com/office/powerpoint/2010/main" val="5728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05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05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0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31" grpId="0" animBg="1"/>
      <p:bldP spid="320532" grpId="0"/>
      <p:bldP spid="320537"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40963" name="Slide Number Placeholder 5"/>
          <p:cNvSpPr>
            <a:spLocks noGrp="1"/>
          </p:cNvSpPr>
          <p:nvPr>
            <p:ph type="sldNum" sz="quarter" idx="12"/>
          </p:nvPr>
        </p:nvSpPr>
        <p:spPr>
          <a:noFill/>
        </p:spPr>
        <p:txBody>
          <a:bodyPr/>
          <a:lstStyle/>
          <a:p>
            <a:fld id="{37ACB311-9C3A-44A4-92AF-A78F52BEB459}" type="slidenum">
              <a:rPr lang="en-US" smtClean="0"/>
              <a:pPr/>
              <a:t>181</a:t>
            </a:fld>
            <a:endParaRPr lang="en-US"/>
          </a:p>
        </p:txBody>
      </p:sp>
      <p:sp>
        <p:nvSpPr>
          <p:cNvPr id="40964" name="Rectangle 2"/>
          <p:cNvSpPr>
            <a:spLocks noGrp="1" noChangeArrowheads="1"/>
          </p:cNvSpPr>
          <p:nvPr>
            <p:ph type="body" idx="1"/>
          </p:nvPr>
        </p:nvSpPr>
        <p:spPr>
          <a:xfrm>
            <a:off x="304800" y="381000"/>
            <a:ext cx="8305800" cy="2590800"/>
          </a:xfrm>
        </p:spPr>
        <p:txBody>
          <a:bodyPr/>
          <a:lstStyle/>
          <a:p>
            <a:pPr eaLnBrk="1" hangingPunct="1">
              <a:lnSpc>
                <a:spcPct val="200000"/>
              </a:lnSpc>
              <a:buFontTx/>
              <a:buNone/>
            </a:pPr>
            <a:r>
              <a:rPr lang="en-US" sz="2500"/>
              <a:t>4) In a simple train of gears, A has 30 teeth, B has 40 </a:t>
            </a:r>
          </a:p>
          <a:p>
            <a:pPr eaLnBrk="1" hangingPunct="1">
              <a:lnSpc>
                <a:spcPct val="200000"/>
              </a:lnSpc>
              <a:buFontTx/>
              <a:buNone/>
            </a:pPr>
            <a:r>
              <a:rPr lang="en-US" sz="2500"/>
              <a:t>     teeth, C has 60 teeth and D has 40 teeth. If A makes</a:t>
            </a:r>
          </a:p>
          <a:p>
            <a:pPr eaLnBrk="1" hangingPunct="1">
              <a:lnSpc>
                <a:spcPct val="200000"/>
              </a:lnSpc>
              <a:buFontTx/>
              <a:buNone/>
            </a:pPr>
            <a:r>
              <a:rPr lang="en-US" sz="2500"/>
              <a:t>     36 rpm, find the rpm of the gear C and D.</a:t>
            </a:r>
          </a:p>
        </p:txBody>
      </p:sp>
      <p:sp>
        <p:nvSpPr>
          <p:cNvPr id="322563" name="Text Box 3"/>
          <p:cNvSpPr txBox="1">
            <a:spLocks noChangeArrowheads="1"/>
          </p:cNvSpPr>
          <p:nvPr/>
        </p:nvSpPr>
        <p:spPr bwMode="auto">
          <a:xfrm>
            <a:off x="381000" y="2971800"/>
            <a:ext cx="8077200" cy="1917700"/>
          </a:xfrm>
          <a:prstGeom prst="rect">
            <a:avLst/>
          </a:prstGeom>
          <a:noFill/>
          <a:ln w="9525" algn="ctr">
            <a:noFill/>
            <a:miter lim="800000"/>
            <a:headEnd/>
            <a:tailEnd/>
          </a:ln>
        </p:spPr>
        <p:txBody>
          <a:bodyPr>
            <a:spAutoFit/>
          </a:bodyPr>
          <a:lstStyle/>
          <a:p>
            <a:r>
              <a:rPr lang="en-US" sz="2400" u="sng">
                <a:solidFill>
                  <a:srgbClr val="0000FF"/>
                </a:solidFill>
              </a:rPr>
              <a:t>Given</a:t>
            </a:r>
            <a:r>
              <a:rPr lang="en-US" sz="2400">
                <a:solidFill>
                  <a:srgbClr val="0000FF"/>
                </a:solidFill>
              </a:rPr>
              <a:t>:</a:t>
            </a:r>
          </a:p>
          <a:p>
            <a:r>
              <a:rPr lang="en-US" sz="2400">
                <a:solidFill>
                  <a:srgbClr val="0000FF"/>
                </a:solidFill>
              </a:rPr>
              <a:t> T</a:t>
            </a:r>
            <a:r>
              <a:rPr lang="en-US" sz="2400" baseline="-25000">
                <a:solidFill>
                  <a:srgbClr val="0000FF"/>
                </a:solidFill>
              </a:rPr>
              <a:t>A</a:t>
            </a:r>
            <a:r>
              <a:rPr lang="en-US" sz="2400">
                <a:solidFill>
                  <a:srgbClr val="0000FF"/>
                </a:solidFill>
              </a:rPr>
              <a:t>= 30,     T</a:t>
            </a:r>
            <a:r>
              <a:rPr lang="en-US" sz="2400" baseline="-25000">
                <a:solidFill>
                  <a:srgbClr val="0000FF"/>
                </a:solidFill>
              </a:rPr>
              <a:t>B</a:t>
            </a:r>
            <a:r>
              <a:rPr lang="en-US" sz="2400">
                <a:solidFill>
                  <a:srgbClr val="0000FF"/>
                </a:solidFill>
              </a:rPr>
              <a:t>= 40,    T</a:t>
            </a:r>
            <a:r>
              <a:rPr lang="en-US" sz="2400" baseline="-25000">
                <a:solidFill>
                  <a:srgbClr val="0000FF"/>
                </a:solidFill>
              </a:rPr>
              <a:t>C</a:t>
            </a:r>
            <a:r>
              <a:rPr lang="en-US" sz="2400">
                <a:solidFill>
                  <a:srgbClr val="0000FF"/>
                </a:solidFill>
              </a:rPr>
              <a:t>= 60,    T</a:t>
            </a:r>
            <a:r>
              <a:rPr lang="en-US" sz="2400" baseline="-25000">
                <a:solidFill>
                  <a:srgbClr val="0000FF"/>
                </a:solidFill>
              </a:rPr>
              <a:t>D</a:t>
            </a:r>
            <a:r>
              <a:rPr lang="en-US" sz="2400">
                <a:solidFill>
                  <a:srgbClr val="0000FF"/>
                </a:solidFill>
              </a:rPr>
              <a:t>= 40,    N</a:t>
            </a:r>
            <a:r>
              <a:rPr lang="en-US" sz="2400" baseline="-25000">
                <a:solidFill>
                  <a:srgbClr val="0000FF"/>
                </a:solidFill>
              </a:rPr>
              <a:t>A</a:t>
            </a:r>
            <a:r>
              <a:rPr lang="en-US" sz="2400">
                <a:solidFill>
                  <a:srgbClr val="0000FF"/>
                </a:solidFill>
              </a:rPr>
              <a:t>=36 rpm</a:t>
            </a:r>
          </a:p>
          <a:p>
            <a:pPr>
              <a:lnSpc>
                <a:spcPct val="200000"/>
              </a:lnSpc>
            </a:pPr>
            <a:r>
              <a:rPr lang="en-US" sz="2400">
                <a:solidFill>
                  <a:srgbClr val="FF3399"/>
                </a:solidFill>
              </a:rPr>
              <a:t>N</a:t>
            </a:r>
            <a:r>
              <a:rPr lang="en-US" sz="2400" baseline="-25000">
                <a:solidFill>
                  <a:srgbClr val="FF3399"/>
                </a:solidFill>
              </a:rPr>
              <a:t>C</a:t>
            </a:r>
            <a:r>
              <a:rPr lang="en-US" sz="2400">
                <a:solidFill>
                  <a:srgbClr val="FF3399"/>
                </a:solidFill>
              </a:rPr>
              <a:t>=</a:t>
            </a:r>
            <a:r>
              <a:rPr lang="en-US" sz="2400">
                <a:solidFill>
                  <a:srgbClr val="FF3399"/>
                </a:solidFill>
                <a:cs typeface="Arial" charset="0"/>
              </a:rPr>
              <a:t>?	N</a:t>
            </a:r>
            <a:r>
              <a:rPr lang="en-US" sz="2400" baseline="-25000">
                <a:solidFill>
                  <a:srgbClr val="FF3399"/>
                </a:solidFill>
                <a:cs typeface="Arial" charset="0"/>
              </a:rPr>
              <a:t>D</a:t>
            </a:r>
            <a:r>
              <a:rPr lang="en-US" sz="2400">
                <a:solidFill>
                  <a:srgbClr val="FF3399"/>
                </a:solidFill>
                <a:cs typeface="Arial" charset="0"/>
              </a:rPr>
              <a:t>=?	</a:t>
            </a:r>
          </a:p>
        </p:txBody>
      </p:sp>
    </p:spTree>
    <p:extLst>
      <p:ext uri="{BB962C8B-B14F-4D97-AF65-F5344CB8AC3E}">
        <p14:creationId xmlns:p14="http://schemas.microsoft.com/office/powerpoint/2010/main" val="270379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iterate type="lt">
                                    <p:tmPct val="0"/>
                                  </p:iterate>
                                  <p:childTnLst>
                                    <p:set>
                                      <p:cBhvr>
                                        <p:cTn id="6" dur="1" fill="hold">
                                          <p:stCondLst>
                                            <p:cond delay="0"/>
                                          </p:stCondLst>
                                        </p:cTn>
                                        <p:tgtEl>
                                          <p:spTgt spid="322563"/>
                                        </p:tgtEl>
                                        <p:attrNameLst>
                                          <p:attrName>style.visibility</p:attrName>
                                        </p:attrNameLst>
                                      </p:cBhvr>
                                      <p:to>
                                        <p:strVal val="visible"/>
                                      </p:to>
                                    </p:set>
                                    <p:animEffect transition="in" filter="fade">
                                      <p:cBhvr>
                                        <p:cTn id="7" dur="1000"/>
                                        <p:tgtEl>
                                          <p:spTgt spid="322563"/>
                                        </p:tgtEl>
                                      </p:cBhvr>
                                    </p:animEffect>
                                    <p:anim calcmode="lin" valueType="num">
                                      <p:cBhvr>
                                        <p:cTn id="8" dur="1000" fill="hold"/>
                                        <p:tgtEl>
                                          <p:spTgt spid="322563"/>
                                        </p:tgtEl>
                                        <p:attrNameLst>
                                          <p:attrName>ppt_x</p:attrName>
                                        </p:attrNameLst>
                                      </p:cBhvr>
                                      <p:tavLst>
                                        <p:tav tm="0">
                                          <p:val>
                                            <p:strVal val="#ppt_x"/>
                                          </p:val>
                                        </p:tav>
                                        <p:tav tm="100000">
                                          <p:val>
                                            <p:strVal val="#ppt_x"/>
                                          </p:val>
                                        </p:tav>
                                      </p:tavLst>
                                    </p:anim>
                                    <p:anim calcmode="lin" valueType="num">
                                      <p:cBhvr>
                                        <p:cTn id="9" dur="900" decel="100000" fill="hold"/>
                                        <p:tgtEl>
                                          <p:spTgt spid="32256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2256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41987" name="Slide Number Placeholder 5"/>
          <p:cNvSpPr>
            <a:spLocks noGrp="1"/>
          </p:cNvSpPr>
          <p:nvPr>
            <p:ph type="sldNum" sz="quarter" idx="12"/>
          </p:nvPr>
        </p:nvSpPr>
        <p:spPr>
          <a:noFill/>
        </p:spPr>
        <p:txBody>
          <a:bodyPr/>
          <a:lstStyle/>
          <a:p>
            <a:fld id="{F03E4DA9-E0CB-45F3-877D-A0C0ECCF481A}" type="slidenum">
              <a:rPr lang="en-US" smtClean="0"/>
              <a:pPr/>
              <a:t>182</a:t>
            </a:fld>
            <a:endParaRPr lang="en-US"/>
          </a:p>
        </p:txBody>
      </p:sp>
      <p:sp>
        <p:nvSpPr>
          <p:cNvPr id="41988" name="Text Box 2"/>
          <p:cNvSpPr txBox="1">
            <a:spLocks noChangeArrowheads="1"/>
          </p:cNvSpPr>
          <p:nvPr/>
        </p:nvSpPr>
        <p:spPr bwMode="auto">
          <a:xfrm>
            <a:off x="457200" y="228600"/>
            <a:ext cx="8077200" cy="1768475"/>
          </a:xfrm>
          <a:prstGeom prst="rect">
            <a:avLst/>
          </a:prstGeom>
          <a:noFill/>
          <a:ln w="9525" algn="ctr">
            <a:noFill/>
            <a:miter lim="800000"/>
            <a:headEnd/>
            <a:tailEnd/>
          </a:ln>
        </p:spPr>
        <p:txBody>
          <a:bodyPr>
            <a:spAutoFit/>
          </a:bodyPr>
          <a:lstStyle/>
          <a:p>
            <a:r>
              <a:rPr lang="en-US" sz="2200" u="sng">
                <a:solidFill>
                  <a:srgbClr val="0000FF"/>
                </a:solidFill>
              </a:rPr>
              <a:t>Given</a:t>
            </a:r>
            <a:r>
              <a:rPr lang="en-US" sz="2200">
                <a:solidFill>
                  <a:srgbClr val="0000FF"/>
                </a:solidFill>
              </a:rPr>
              <a:t>:</a:t>
            </a:r>
          </a:p>
          <a:p>
            <a:r>
              <a:rPr lang="en-US" sz="2200">
                <a:solidFill>
                  <a:srgbClr val="0000FF"/>
                </a:solidFill>
              </a:rPr>
              <a:t> T</a:t>
            </a:r>
            <a:r>
              <a:rPr lang="en-US" sz="2200" baseline="-25000">
                <a:solidFill>
                  <a:srgbClr val="0000FF"/>
                </a:solidFill>
              </a:rPr>
              <a:t>A</a:t>
            </a:r>
            <a:r>
              <a:rPr lang="en-US" sz="2200">
                <a:solidFill>
                  <a:srgbClr val="0000FF"/>
                </a:solidFill>
              </a:rPr>
              <a:t>= 30,     T</a:t>
            </a:r>
            <a:r>
              <a:rPr lang="en-US" sz="2200" baseline="-25000">
                <a:solidFill>
                  <a:srgbClr val="0000FF"/>
                </a:solidFill>
              </a:rPr>
              <a:t>B</a:t>
            </a:r>
            <a:r>
              <a:rPr lang="en-US" sz="2200">
                <a:solidFill>
                  <a:srgbClr val="0000FF"/>
                </a:solidFill>
              </a:rPr>
              <a:t>= 40,    T</a:t>
            </a:r>
            <a:r>
              <a:rPr lang="en-US" sz="2200" baseline="-25000">
                <a:solidFill>
                  <a:srgbClr val="0000FF"/>
                </a:solidFill>
              </a:rPr>
              <a:t>C</a:t>
            </a:r>
            <a:r>
              <a:rPr lang="en-US" sz="2200">
                <a:solidFill>
                  <a:srgbClr val="0000FF"/>
                </a:solidFill>
              </a:rPr>
              <a:t>= 60,    T</a:t>
            </a:r>
            <a:r>
              <a:rPr lang="en-US" sz="2200" baseline="-25000">
                <a:solidFill>
                  <a:srgbClr val="0000FF"/>
                </a:solidFill>
              </a:rPr>
              <a:t>D</a:t>
            </a:r>
            <a:r>
              <a:rPr lang="en-US" sz="2200">
                <a:solidFill>
                  <a:srgbClr val="0000FF"/>
                </a:solidFill>
              </a:rPr>
              <a:t>= 40,    N</a:t>
            </a:r>
            <a:r>
              <a:rPr lang="en-US" sz="2200" baseline="-25000">
                <a:solidFill>
                  <a:srgbClr val="0000FF"/>
                </a:solidFill>
              </a:rPr>
              <a:t>A</a:t>
            </a:r>
            <a:r>
              <a:rPr lang="en-US" sz="2200">
                <a:solidFill>
                  <a:srgbClr val="0000FF"/>
                </a:solidFill>
              </a:rPr>
              <a:t>=36 rpm</a:t>
            </a:r>
          </a:p>
          <a:p>
            <a:pPr>
              <a:lnSpc>
                <a:spcPct val="200000"/>
              </a:lnSpc>
            </a:pPr>
            <a:r>
              <a:rPr lang="en-US" sz="2200">
                <a:solidFill>
                  <a:srgbClr val="FF3399"/>
                </a:solidFill>
              </a:rPr>
              <a:t>N</a:t>
            </a:r>
            <a:r>
              <a:rPr lang="en-US" sz="2200" baseline="-25000">
                <a:solidFill>
                  <a:srgbClr val="FF3399"/>
                </a:solidFill>
              </a:rPr>
              <a:t>C</a:t>
            </a:r>
            <a:r>
              <a:rPr lang="en-US" sz="2200">
                <a:solidFill>
                  <a:srgbClr val="FF3399"/>
                </a:solidFill>
              </a:rPr>
              <a:t>=</a:t>
            </a:r>
            <a:r>
              <a:rPr lang="en-US" sz="2200">
                <a:solidFill>
                  <a:srgbClr val="FF3399"/>
                </a:solidFill>
                <a:cs typeface="Arial" charset="0"/>
              </a:rPr>
              <a:t>?	N</a:t>
            </a:r>
            <a:r>
              <a:rPr lang="en-US" sz="2200" baseline="-25000">
                <a:solidFill>
                  <a:srgbClr val="FF3399"/>
                </a:solidFill>
                <a:cs typeface="Arial" charset="0"/>
              </a:rPr>
              <a:t>D</a:t>
            </a:r>
            <a:r>
              <a:rPr lang="en-US" sz="2200">
                <a:solidFill>
                  <a:srgbClr val="FF3399"/>
                </a:solidFill>
                <a:cs typeface="Arial" charset="0"/>
              </a:rPr>
              <a:t>=?	</a:t>
            </a:r>
          </a:p>
        </p:txBody>
      </p:sp>
      <p:grpSp>
        <p:nvGrpSpPr>
          <p:cNvPr id="2" name="Group 3"/>
          <p:cNvGrpSpPr>
            <a:grpSpLocks/>
          </p:cNvGrpSpPr>
          <p:nvPr/>
        </p:nvGrpSpPr>
        <p:grpSpPr bwMode="auto">
          <a:xfrm>
            <a:off x="609600" y="2743200"/>
            <a:ext cx="1814513" cy="1158875"/>
            <a:chOff x="1353" y="912"/>
            <a:chExt cx="1143" cy="730"/>
          </a:xfrm>
        </p:grpSpPr>
        <p:sp>
          <p:nvSpPr>
            <p:cNvPr id="42017" name="Text Box 4"/>
            <p:cNvSpPr txBox="1">
              <a:spLocks noChangeArrowheads="1"/>
            </p:cNvSpPr>
            <p:nvPr/>
          </p:nvSpPr>
          <p:spPr bwMode="auto">
            <a:xfrm>
              <a:off x="1797" y="1056"/>
              <a:ext cx="288" cy="346"/>
            </a:xfrm>
            <a:prstGeom prst="rect">
              <a:avLst/>
            </a:prstGeom>
            <a:noFill/>
            <a:ln w="9525" algn="ctr">
              <a:noFill/>
              <a:miter lim="800000"/>
              <a:headEnd/>
              <a:tailEnd/>
            </a:ln>
          </p:spPr>
          <p:txBody>
            <a:bodyPr>
              <a:spAutoFit/>
            </a:bodyPr>
            <a:lstStyle/>
            <a:p>
              <a:r>
                <a:rPr lang="en-US">
                  <a:solidFill>
                    <a:srgbClr val="0000FF"/>
                  </a:solidFill>
                </a:rPr>
                <a:t>=</a:t>
              </a:r>
            </a:p>
          </p:txBody>
        </p:sp>
        <p:sp>
          <p:nvSpPr>
            <p:cNvPr id="42018" name="Rectangle 5"/>
            <p:cNvSpPr>
              <a:spLocks noChangeArrowheads="1"/>
            </p:cNvSpPr>
            <p:nvPr/>
          </p:nvSpPr>
          <p:spPr bwMode="auto">
            <a:xfrm>
              <a:off x="1353" y="1280"/>
              <a:ext cx="463" cy="346"/>
            </a:xfrm>
            <a:prstGeom prst="rect">
              <a:avLst/>
            </a:prstGeom>
            <a:noFill/>
            <a:ln w="9525" algn="ctr">
              <a:noFill/>
              <a:miter lim="800000"/>
              <a:headEnd/>
              <a:tailEnd/>
            </a:ln>
          </p:spPr>
          <p:txBody>
            <a:bodyPr wrap="none">
              <a:spAutoFit/>
            </a:bodyPr>
            <a:lstStyle/>
            <a:p>
              <a:r>
                <a:rPr lang="en-US">
                  <a:solidFill>
                    <a:srgbClr val="0000FF"/>
                  </a:solidFill>
                </a:rPr>
                <a:t> N</a:t>
              </a:r>
              <a:r>
                <a:rPr lang="en-US" baseline="-25000">
                  <a:solidFill>
                    <a:srgbClr val="0000FF"/>
                  </a:solidFill>
                </a:rPr>
                <a:t>A</a:t>
              </a:r>
            </a:p>
          </p:txBody>
        </p:sp>
        <p:sp>
          <p:nvSpPr>
            <p:cNvPr id="42019" name="Text Box 6"/>
            <p:cNvSpPr txBox="1">
              <a:spLocks noChangeArrowheads="1"/>
            </p:cNvSpPr>
            <p:nvPr/>
          </p:nvSpPr>
          <p:spPr bwMode="auto">
            <a:xfrm>
              <a:off x="2064" y="1296"/>
              <a:ext cx="432" cy="346"/>
            </a:xfrm>
            <a:prstGeom prst="rect">
              <a:avLst/>
            </a:prstGeom>
            <a:noFill/>
            <a:ln w="9525" algn="ctr">
              <a:noFill/>
              <a:miter lim="800000"/>
              <a:headEnd/>
              <a:tailEnd/>
            </a:ln>
          </p:spPr>
          <p:txBody>
            <a:bodyPr>
              <a:spAutoFit/>
            </a:bodyPr>
            <a:lstStyle/>
            <a:p>
              <a:r>
                <a:rPr lang="en-US">
                  <a:solidFill>
                    <a:srgbClr val="0000FF"/>
                  </a:solidFill>
                </a:rPr>
                <a:t>T</a:t>
              </a:r>
              <a:r>
                <a:rPr lang="en-US" baseline="-25000">
                  <a:solidFill>
                    <a:srgbClr val="0000FF"/>
                  </a:solidFill>
                </a:rPr>
                <a:t>C</a:t>
              </a:r>
            </a:p>
          </p:txBody>
        </p:sp>
        <p:sp>
          <p:nvSpPr>
            <p:cNvPr id="42020" name="Text Box 7"/>
            <p:cNvSpPr txBox="1">
              <a:spLocks noChangeArrowheads="1"/>
            </p:cNvSpPr>
            <p:nvPr/>
          </p:nvSpPr>
          <p:spPr bwMode="auto">
            <a:xfrm>
              <a:off x="2052" y="912"/>
              <a:ext cx="432" cy="346"/>
            </a:xfrm>
            <a:prstGeom prst="rect">
              <a:avLst/>
            </a:prstGeom>
            <a:noFill/>
            <a:ln w="9525" algn="ctr">
              <a:noFill/>
              <a:miter lim="800000"/>
              <a:headEnd/>
              <a:tailEnd/>
            </a:ln>
          </p:spPr>
          <p:txBody>
            <a:bodyPr>
              <a:spAutoFit/>
            </a:bodyPr>
            <a:lstStyle/>
            <a:p>
              <a:r>
                <a:rPr lang="en-US">
                  <a:solidFill>
                    <a:srgbClr val="0000FF"/>
                  </a:solidFill>
                </a:rPr>
                <a:t>T</a:t>
              </a:r>
              <a:r>
                <a:rPr lang="en-US" baseline="-25000">
                  <a:solidFill>
                    <a:srgbClr val="0000FF"/>
                  </a:solidFill>
                </a:rPr>
                <a:t>A</a:t>
              </a:r>
            </a:p>
          </p:txBody>
        </p:sp>
        <p:sp>
          <p:nvSpPr>
            <p:cNvPr id="42021" name="Text Box 8"/>
            <p:cNvSpPr txBox="1">
              <a:spLocks noChangeArrowheads="1"/>
            </p:cNvSpPr>
            <p:nvPr/>
          </p:nvSpPr>
          <p:spPr bwMode="auto">
            <a:xfrm>
              <a:off x="1392" y="912"/>
              <a:ext cx="432" cy="346"/>
            </a:xfrm>
            <a:prstGeom prst="rect">
              <a:avLst/>
            </a:prstGeom>
            <a:noFill/>
            <a:ln w="9525" algn="ctr">
              <a:noFill/>
              <a:miter lim="800000"/>
              <a:headEnd/>
              <a:tailEnd/>
            </a:ln>
          </p:spPr>
          <p:txBody>
            <a:bodyPr>
              <a:spAutoFit/>
            </a:bodyPr>
            <a:lstStyle/>
            <a:p>
              <a:r>
                <a:rPr lang="en-US">
                  <a:solidFill>
                    <a:srgbClr val="0000FF"/>
                  </a:solidFill>
                </a:rPr>
                <a:t>N</a:t>
              </a:r>
              <a:r>
                <a:rPr lang="en-US" baseline="-25000">
                  <a:solidFill>
                    <a:srgbClr val="0000FF"/>
                  </a:solidFill>
                </a:rPr>
                <a:t>C</a:t>
              </a:r>
            </a:p>
          </p:txBody>
        </p:sp>
        <p:sp>
          <p:nvSpPr>
            <p:cNvPr id="42022" name="Line 9"/>
            <p:cNvSpPr>
              <a:spLocks noChangeShapeType="1"/>
            </p:cNvSpPr>
            <p:nvPr/>
          </p:nvSpPr>
          <p:spPr bwMode="auto">
            <a:xfrm>
              <a:off x="1440" y="1248"/>
              <a:ext cx="282" cy="0"/>
            </a:xfrm>
            <a:prstGeom prst="line">
              <a:avLst/>
            </a:prstGeom>
            <a:noFill/>
            <a:ln w="28575">
              <a:solidFill>
                <a:srgbClr val="996633"/>
              </a:solidFill>
              <a:round/>
              <a:headEnd/>
              <a:tailEnd/>
            </a:ln>
          </p:spPr>
          <p:txBody>
            <a:bodyPr>
              <a:spAutoFit/>
            </a:bodyPr>
            <a:lstStyle/>
            <a:p>
              <a:endParaRPr lang="en-US"/>
            </a:p>
          </p:txBody>
        </p:sp>
        <p:sp>
          <p:nvSpPr>
            <p:cNvPr id="42023" name="Line 10"/>
            <p:cNvSpPr>
              <a:spLocks noChangeShapeType="1"/>
            </p:cNvSpPr>
            <p:nvPr/>
          </p:nvSpPr>
          <p:spPr bwMode="auto">
            <a:xfrm>
              <a:off x="2109" y="1248"/>
              <a:ext cx="282" cy="0"/>
            </a:xfrm>
            <a:prstGeom prst="line">
              <a:avLst/>
            </a:prstGeom>
            <a:noFill/>
            <a:ln w="28575">
              <a:solidFill>
                <a:srgbClr val="996633"/>
              </a:solidFill>
              <a:round/>
              <a:headEnd/>
              <a:tailEnd/>
            </a:ln>
          </p:spPr>
          <p:txBody>
            <a:bodyPr>
              <a:spAutoFit/>
            </a:bodyPr>
            <a:lstStyle/>
            <a:p>
              <a:endParaRPr lang="en-US"/>
            </a:p>
          </p:txBody>
        </p:sp>
      </p:grpSp>
      <p:sp>
        <p:nvSpPr>
          <p:cNvPr id="41990" name="Text Box 11"/>
          <p:cNvSpPr txBox="1">
            <a:spLocks noChangeArrowheads="1"/>
          </p:cNvSpPr>
          <p:nvPr/>
        </p:nvSpPr>
        <p:spPr bwMode="auto">
          <a:xfrm>
            <a:off x="533400" y="2133600"/>
            <a:ext cx="1676400" cy="457200"/>
          </a:xfrm>
          <a:prstGeom prst="rect">
            <a:avLst/>
          </a:prstGeom>
          <a:noFill/>
          <a:ln w="9525" algn="ctr">
            <a:noFill/>
            <a:miter lim="800000"/>
            <a:headEnd/>
            <a:tailEnd/>
          </a:ln>
        </p:spPr>
        <p:txBody>
          <a:bodyPr>
            <a:spAutoFit/>
          </a:bodyPr>
          <a:lstStyle/>
          <a:p>
            <a:r>
              <a:rPr lang="en-US" sz="2400"/>
              <a:t>Solution: </a:t>
            </a:r>
          </a:p>
        </p:txBody>
      </p:sp>
      <p:grpSp>
        <p:nvGrpSpPr>
          <p:cNvPr id="3" name="Group 12"/>
          <p:cNvGrpSpPr>
            <a:grpSpLocks/>
          </p:cNvGrpSpPr>
          <p:nvPr/>
        </p:nvGrpSpPr>
        <p:grpSpPr bwMode="auto">
          <a:xfrm>
            <a:off x="609600" y="4267200"/>
            <a:ext cx="1814513" cy="1158875"/>
            <a:chOff x="1353" y="912"/>
            <a:chExt cx="1143" cy="730"/>
          </a:xfrm>
        </p:grpSpPr>
        <p:sp>
          <p:nvSpPr>
            <p:cNvPr id="42010" name="Text Box 13"/>
            <p:cNvSpPr txBox="1">
              <a:spLocks noChangeArrowheads="1"/>
            </p:cNvSpPr>
            <p:nvPr/>
          </p:nvSpPr>
          <p:spPr bwMode="auto">
            <a:xfrm>
              <a:off x="1797" y="1056"/>
              <a:ext cx="288" cy="346"/>
            </a:xfrm>
            <a:prstGeom prst="rect">
              <a:avLst/>
            </a:prstGeom>
            <a:noFill/>
            <a:ln w="9525" algn="ctr">
              <a:noFill/>
              <a:miter lim="800000"/>
              <a:headEnd/>
              <a:tailEnd/>
            </a:ln>
          </p:spPr>
          <p:txBody>
            <a:bodyPr>
              <a:spAutoFit/>
            </a:bodyPr>
            <a:lstStyle/>
            <a:p>
              <a:r>
                <a:rPr lang="en-US">
                  <a:solidFill>
                    <a:srgbClr val="0000FF"/>
                  </a:solidFill>
                </a:rPr>
                <a:t>=</a:t>
              </a:r>
            </a:p>
          </p:txBody>
        </p:sp>
        <p:sp>
          <p:nvSpPr>
            <p:cNvPr id="42011" name="Rectangle 14"/>
            <p:cNvSpPr>
              <a:spLocks noChangeArrowheads="1"/>
            </p:cNvSpPr>
            <p:nvPr/>
          </p:nvSpPr>
          <p:spPr bwMode="auto">
            <a:xfrm>
              <a:off x="1353" y="1280"/>
              <a:ext cx="463" cy="346"/>
            </a:xfrm>
            <a:prstGeom prst="rect">
              <a:avLst/>
            </a:prstGeom>
            <a:noFill/>
            <a:ln w="9525" algn="ctr">
              <a:noFill/>
              <a:miter lim="800000"/>
              <a:headEnd/>
              <a:tailEnd/>
            </a:ln>
          </p:spPr>
          <p:txBody>
            <a:bodyPr wrap="none">
              <a:spAutoFit/>
            </a:bodyPr>
            <a:lstStyle/>
            <a:p>
              <a:r>
                <a:rPr lang="en-US">
                  <a:solidFill>
                    <a:srgbClr val="0000FF"/>
                  </a:solidFill>
                </a:rPr>
                <a:t> N</a:t>
              </a:r>
              <a:r>
                <a:rPr lang="en-US" baseline="-25000">
                  <a:solidFill>
                    <a:srgbClr val="0000FF"/>
                  </a:solidFill>
                </a:rPr>
                <a:t>A</a:t>
              </a:r>
            </a:p>
          </p:txBody>
        </p:sp>
        <p:sp>
          <p:nvSpPr>
            <p:cNvPr id="42012" name="Text Box 15"/>
            <p:cNvSpPr txBox="1">
              <a:spLocks noChangeArrowheads="1"/>
            </p:cNvSpPr>
            <p:nvPr/>
          </p:nvSpPr>
          <p:spPr bwMode="auto">
            <a:xfrm>
              <a:off x="2064" y="1296"/>
              <a:ext cx="432" cy="346"/>
            </a:xfrm>
            <a:prstGeom prst="rect">
              <a:avLst/>
            </a:prstGeom>
            <a:noFill/>
            <a:ln w="9525" algn="ctr">
              <a:noFill/>
              <a:miter lim="800000"/>
              <a:headEnd/>
              <a:tailEnd/>
            </a:ln>
          </p:spPr>
          <p:txBody>
            <a:bodyPr>
              <a:spAutoFit/>
            </a:bodyPr>
            <a:lstStyle/>
            <a:p>
              <a:r>
                <a:rPr lang="en-US">
                  <a:solidFill>
                    <a:srgbClr val="0000FF"/>
                  </a:solidFill>
                </a:rPr>
                <a:t>T</a:t>
              </a:r>
              <a:r>
                <a:rPr lang="en-US" baseline="-25000">
                  <a:solidFill>
                    <a:srgbClr val="0000FF"/>
                  </a:solidFill>
                </a:rPr>
                <a:t>D</a:t>
              </a:r>
            </a:p>
          </p:txBody>
        </p:sp>
        <p:sp>
          <p:nvSpPr>
            <p:cNvPr id="42013" name="Text Box 16"/>
            <p:cNvSpPr txBox="1">
              <a:spLocks noChangeArrowheads="1"/>
            </p:cNvSpPr>
            <p:nvPr/>
          </p:nvSpPr>
          <p:spPr bwMode="auto">
            <a:xfrm>
              <a:off x="2052" y="912"/>
              <a:ext cx="432" cy="346"/>
            </a:xfrm>
            <a:prstGeom prst="rect">
              <a:avLst/>
            </a:prstGeom>
            <a:noFill/>
            <a:ln w="9525" algn="ctr">
              <a:noFill/>
              <a:miter lim="800000"/>
              <a:headEnd/>
              <a:tailEnd/>
            </a:ln>
          </p:spPr>
          <p:txBody>
            <a:bodyPr>
              <a:spAutoFit/>
            </a:bodyPr>
            <a:lstStyle/>
            <a:p>
              <a:r>
                <a:rPr lang="en-US">
                  <a:solidFill>
                    <a:srgbClr val="0000FF"/>
                  </a:solidFill>
                </a:rPr>
                <a:t>T</a:t>
              </a:r>
              <a:r>
                <a:rPr lang="en-US" baseline="-25000">
                  <a:solidFill>
                    <a:srgbClr val="0000FF"/>
                  </a:solidFill>
                </a:rPr>
                <a:t>A</a:t>
              </a:r>
            </a:p>
          </p:txBody>
        </p:sp>
        <p:sp>
          <p:nvSpPr>
            <p:cNvPr id="42014" name="Text Box 17"/>
            <p:cNvSpPr txBox="1">
              <a:spLocks noChangeArrowheads="1"/>
            </p:cNvSpPr>
            <p:nvPr/>
          </p:nvSpPr>
          <p:spPr bwMode="auto">
            <a:xfrm>
              <a:off x="1392" y="912"/>
              <a:ext cx="432" cy="346"/>
            </a:xfrm>
            <a:prstGeom prst="rect">
              <a:avLst/>
            </a:prstGeom>
            <a:noFill/>
            <a:ln w="9525" algn="ctr">
              <a:noFill/>
              <a:miter lim="800000"/>
              <a:headEnd/>
              <a:tailEnd/>
            </a:ln>
          </p:spPr>
          <p:txBody>
            <a:bodyPr>
              <a:spAutoFit/>
            </a:bodyPr>
            <a:lstStyle/>
            <a:p>
              <a:r>
                <a:rPr lang="en-US">
                  <a:solidFill>
                    <a:srgbClr val="0000FF"/>
                  </a:solidFill>
                </a:rPr>
                <a:t>N</a:t>
              </a:r>
              <a:r>
                <a:rPr lang="en-US" baseline="-25000">
                  <a:solidFill>
                    <a:srgbClr val="0000FF"/>
                  </a:solidFill>
                </a:rPr>
                <a:t>D</a:t>
              </a:r>
            </a:p>
          </p:txBody>
        </p:sp>
        <p:sp>
          <p:nvSpPr>
            <p:cNvPr id="42015" name="Line 18"/>
            <p:cNvSpPr>
              <a:spLocks noChangeShapeType="1"/>
            </p:cNvSpPr>
            <p:nvPr/>
          </p:nvSpPr>
          <p:spPr bwMode="auto">
            <a:xfrm>
              <a:off x="1440" y="1248"/>
              <a:ext cx="282" cy="0"/>
            </a:xfrm>
            <a:prstGeom prst="line">
              <a:avLst/>
            </a:prstGeom>
            <a:noFill/>
            <a:ln w="28575">
              <a:solidFill>
                <a:srgbClr val="996633"/>
              </a:solidFill>
              <a:round/>
              <a:headEnd/>
              <a:tailEnd/>
            </a:ln>
          </p:spPr>
          <p:txBody>
            <a:bodyPr>
              <a:spAutoFit/>
            </a:bodyPr>
            <a:lstStyle/>
            <a:p>
              <a:endParaRPr lang="en-US"/>
            </a:p>
          </p:txBody>
        </p:sp>
        <p:sp>
          <p:nvSpPr>
            <p:cNvPr id="42016" name="Line 19"/>
            <p:cNvSpPr>
              <a:spLocks noChangeShapeType="1"/>
            </p:cNvSpPr>
            <p:nvPr/>
          </p:nvSpPr>
          <p:spPr bwMode="auto">
            <a:xfrm>
              <a:off x="2109" y="1248"/>
              <a:ext cx="282" cy="0"/>
            </a:xfrm>
            <a:prstGeom prst="line">
              <a:avLst/>
            </a:prstGeom>
            <a:noFill/>
            <a:ln w="28575">
              <a:solidFill>
                <a:srgbClr val="996633"/>
              </a:solidFill>
              <a:round/>
              <a:headEnd/>
              <a:tailEnd/>
            </a:ln>
          </p:spPr>
          <p:txBody>
            <a:bodyPr>
              <a:spAutoFit/>
            </a:bodyPr>
            <a:lstStyle/>
            <a:p>
              <a:endParaRPr lang="en-US"/>
            </a:p>
          </p:txBody>
        </p:sp>
      </p:grpSp>
      <p:grpSp>
        <p:nvGrpSpPr>
          <p:cNvPr id="4" name="Group 20"/>
          <p:cNvGrpSpPr>
            <a:grpSpLocks/>
          </p:cNvGrpSpPr>
          <p:nvPr/>
        </p:nvGrpSpPr>
        <p:grpSpPr bwMode="auto">
          <a:xfrm>
            <a:off x="2971800" y="2819400"/>
            <a:ext cx="2859088" cy="1077913"/>
            <a:chOff x="1437" y="1632"/>
            <a:chExt cx="1801" cy="679"/>
          </a:xfrm>
        </p:grpSpPr>
        <p:sp>
          <p:nvSpPr>
            <p:cNvPr id="42003" name="Text Box 21"/>
            <p:cNvSpPr txBox="1">
              <a:spLocks noChangeArrowheads="1"/>
            </p:cNvSpPr>
            <p:nvPr/>
          </p:nvSpPr>
          <p:spPr bwMode="auto">
            <a:xfrm>
              <a:off x="1842" y="1776"/>
              <a:ext cx="288" cy="346"/>
            </a:xfrm>
            <a:prstGeom prst="rect">
              <a:avLst/>
            </a:prstGeom>
            <a:noFill/>
            <a:ln w="9525" algn="ctr">
              <a:noFill/>
              <a:miter lim="800000"/>
              <a:headEnd/>
              <a:tailEnd/>
            </a:ln>
          </p:spPr>
          <p:txBody>
            <a:bodyPr>
              <a:spAutoFit/>
            </a:bodyPr>
            <a:lstStyle/>
            <a:p>
              <a:pPr algn="ctr"/>
              <a:r>
                <a:rPr lang="en-US">
                  <a:solidFill>
                    <a:srgbClr val="0000FF"/>
                  </a:solidFill>
                </a:rPr>
                <a:t>=</a:t>
              </a:r>
            </a:p>
          </p:txBody>
        </p:sp>
        <p:sp>
          <p:nvSpPr>
            <p:cNvPr id="42004" name="Rectangle 22"/>
            <p:cNvSpPr>
              <a:spLocks noChangeArrowheads="1"/>
            </p:cNvSpPr>
            <p:nvPr/>
          </p:nvSpPr>
          <p:spPr bwMode="auto">
            <a:xfrm>
              <a:off x="2775" y="1728"/>
              <a:ext cx="463" cy="346"/>
            </a:xfrm>
            <a:prstGeom prst="rect">
              <a:avLst/>
            </a:prstGeom>
            <a:noFill/>
            <a:ln w="9525" algn="ctr">
              <a:noFill/>
              <a:miter lim="800000"/>
              <a:headEnd/>
              <a:tailEnd/>
            </a:ln>
          </p:spPr>
          <p:txBody>
            <a:bodyPr wrap="none">
              <a:spAutoFit/>
            </a:bodyPr>
            <a:lstStyle/>
            <a:p>
              <a:pPr algn="ctr"/>
              <a:r>
                <a:rPr lang="en-US">
                  <a:solidFill>
                    <a:srgbClr val="0000FF"/>
                  </a:solidFill>
                </a:rPr>
                <a:t> N</a:t>
              </a:r>
              <a:r>
                <a:rPr lang="en-US" baseline="-25000">
                  <a:solidFill>
                    <a:srgbClr val="0000FF"/>
                  </a:solidFill>
                </a:rPr>
                <a:t>A</a:t>
              </a:r>
            </a:p>
          </p:txBody>
        </p:sp>
        <p:sp>
          <p:nvSpPr>
            <p:cNvPr id="42005" name="Text Box 23"/>
            <p:cNvSpPr txBox="1">
              <a:spLocks noChangeArrowheads="1"/>
            </p:cNvSpPr>
            <p:nvPr/>
          </p:nvSpPr>
          <p:spPr bwMode="auto">
            <a:xfrm>
              <a:off x="2112" y="1965"/>
              <a:ext cx="432" cy="346"/>
            </a:xfrm>
            <a:prstGeom prst="rect">
              <a:avLst/>
            </a:prstGeom>
            <a:noFill/>
            <a:ln w="9525" algn="ctr">
              <a:noFill/>
              <a:miter lim="800000"/>
              <a:headEnd/>
              <a:tailEnd/>
            </a:ln>
          </p:spPr>
          <p:txBody>
            <a:bodyPr>
              <a:spAutoFit/>
            </a:bodyPr>
            <a:lstStyle/>
            <a:p>
              <a:pPr algn="ctr"/>
              <a:r>
                <a:rPr lang="en-US">
                  <a:solidFill>
                    <a:srgbClr val="0000FF"/>
                  </a:solidFill>
                </a:rPr>
                <a:t>T</a:t>
              </a:r>
              <a:r>
                <a:rPr lang="en-US" baseline="-25000">
                  <a:solidFill>
                    <a:srgbClr val="0000FF"/>
                  </a:solidFill>
                </a:rPr>
                <a:t>C</a:t>
              </a:r>
            </a:p>
          </p:txBody>
        </p:sp>
        <p:sp>
          <p:nvSpPr>
            <p:cNvPr id="42006" name="Text Box 24"/>
            <p:cNvSpPr txBox="1">
              <a:spLocks noChangeArrowheads="1"/>
            </p:cNvSpPr>
            <p:nvPr/>
          </p:nvSpPr>
          <p:spPr bwMode="auto">
            <a:xfrm>
              <a:off x="2061" y="1632"/>
              <a:ext cx="432" cy="346"/>
            </a:xfrm>
            <a:prstGeom prst="rect">
              <a:avLst/>
            </a:prstGeom>
            <a:noFill/>
            <a:ln w="9525" algn="ctr">
              <a:noFill/>
              <a:miter lim="800000"/>
              <a:headEnd/>
              <a:tailEnd/>
            </a:ln>
          </p:spPr>
          <p:txBody>
            <a:bodyPr>
              <a:spAutoFit/>
            </a:bodyPr>
            <a:lstStyle/>
            <a:p>
              <a:pPr algn="ctr"/>
              <a:r>
                <a:rPr lang="en-US">
                  <a:solidFill>
                    <a:srgbClr val="0000FF"/>
                  </a:solidFill>
                </a:rPr>
                <a:t>T</a:t>
              </a:r>
              <a:r>
                <a:rPr lang="en-US" baseline="-25000">
                  <a:solidFill>
                    <a:srgbClr val="0000FF"/>
                  </a:solidFill>
                </a:rPr>
                <a:t>A</a:t>
              </a:r>
            </a:p>
          </p:txBody>
        </p:sp>
        <p:sp>
          <p:nvSpPr>
            <p:cNvPr id="42007" name="Text Box 25"/>
            <p:cNvSpPr txBox="1">
              <a:spLocks noChangeArrowheads="1"/>
            </p:cNvSpPr>
            <p:nvPr/>
          </p:nvSpPr>
          <p:spPr bwMode="auto">
            <a:xfrm>
              <a:off x="1437" y="1731"/>
              <a:ext cx="432" cy="346"/>
            </a:xfrm>
            <a:prstGeom prst="rect">
              <a:avLst/>
            </a:prstGeom>
            <a:noFill/>
            <a:ln w="9525" algn="ctr">
              <a:noFill/>
              <a:miter lim="800000"/>
              <a:headEnd/>
              <a:tailEnd/>
            </a:ln>
          </p:spPr>
          <p:txBody>
            <a:bodyPr>
              <a:spAutoFit/>
            </a:bodyPr>
            <a:lstStyle/>
            <a:p>
              <a:pPr algn="ctr"/>
              <a:r>
                <a:rPr lang="en-US">
                  <a:solidFill>
                    <a:srgbClr val="0000FF"/>
                  </a:solidFill>
                </a:rPr>
                <a:t>N</a:t>
              </a:r>
              <a:r>
                <a:rPr lang="en-US" baseline="-25000">
                  <a:solidFill>
                    <a:srgbClr val="0000FF"/>
                  </a:solidFill>
                </a:rPr>
                <a:t>C</a:t>
              </a:r>
            </a:p>
          </p:txBody>
        </p:sp>
        <p:sp>
          <p:nvSpPr>
            <p:cNvPr id="42008" name="Text Box 26"/>
            <p:cNvSpPr txBox="1">
              <a:spLocks noChangeArrowheads="1"/>
            </p:cNvSpPr>
            <p:nvPr/>
          </p:nvSpPr>
          <p:spPr bwMode="auto">
            <a:xfrm>
              <a:off x="2592" y="1776"/>
              <a:ext cx="288" cy="288"/>
            </a:xfrm>
            <a:prstGeom prst="rect">
              <a:avLst/>
            </a:prstGeom>
            <a:noFill/>
            <a:ln w="9525" algn="ctr">
              <a:noFill/>
              <a:miter lim="800000"/>
              <a:headEnd/>
              <a:tailEnd/>
            </a:ln>
          </p:spPr>
          <p:txBody>
            <a:bodyPr>
              <a:spAutoFit/>
            </a:bodyPr>
            <a:lstStyle/>
            <a:p>
              <a:pPr algn="ctr"/>
              <a:r>
                <a:rPr lang="en-US" sz="2400">
                  <a:cs typeface="Arial" charset="0"/>
                </a:rPr>
                <a:t>X</a:t>
              </a:r>
            </a:p>
          </p:txBody>
        </p:sp>
        <p:sp>
          <p:nvSpPr>
            <p:cNvPr id="42009" name="Line 27"/>
            <p:cNvSpPr>
              <a:spLocks noChangeShapeType="1"/>
            </p:cNvSpPr>
            <p:nvPr/>
          </p:nvSpPr>
          <p:spPr bwMode="auto">
            <a:xfrm>
              <a:off x="2139" y="1977"/>
              <a:ext cx="282" cy="0"/>
            </a:xfrm>
            <a:prstGeom prst="line">
              <a:avLst/>
            </a:prstGeom>
            <a:noFill/>
            <a:ln w="28575">
              <a:solidFill>
                <a:srgbClr val="996633"/>
              </a:solidFill>
              <a:round/>
              <a:headEnd/>
              <a:tailEnd/>
            </a:ln>
          </p:spPr>
          <p:txBody>
            <a:bodyPr>
              <a:spAutoFit/>
            </a:bodyPr>
            <a:lstStyle/>
            <a:p>
              <a:endParaRPr lang="en-US"/>
            </a:p>
          </p:txBody>
        </p:sp>
      </p:grpSp>
      <p:sp>
        <p:nvSpPr>
          <p:cNvPr id="324636" name="Text Box 28"/>
          <p:cNvSpPr txBox="1">
            <a:spLocks noChangeArrowheads="1"/>
          </p:cNvSpPr>
          <p:nvPr/>
        </p:nvSpPr>
        <p:spPr bwMode="auto">
          <a:xfrm>
            <a:off x="6324600" y="2895600"/>
            <a:ext cx="2286000" cy="558800"/>
          </a:xfrm>
          <a:prstGeom prst="rect">
            <a:avLst/>
          </a:prstGeom>
          <a:noFill/>
          <a:ln w="9525" algn="ctr">
            <a:solidFill>
              <a:srgbClr val="996633"/>
            </a:solidFill>
            <a:miter lim="800000"/>
            <a:headEnd/>
            <a:tailEnd/>
          </a:ln>
        </p:spPr>
        <p:txBody>
          <a:bodyPr>
            <a:spAutoFit/>
          </a:bodyPr>
          <a:lstStyle/>
          <a:p>
            <a:pPr algn="ctr"/>
            <a:r>
              <a:rPr lang="en-US">
                <a:solidFill>
                  <a:srgbClr val="0000FF"/>
                </a:solidFill>
              </a:rPr>
              <a:t>= 18 </a:t>
            </a:r>
            <a:r>
              <a:rPr lang="en-US"/>
              <a:t>rpm</a:t>
            </a:r>
          </a:p>
        </p:txBody>
      </p:sp>
      <p:grpSp>
        <p:nvGrpSpPr>
          <p:cNvPr id="5" name="Group 29"/>
          <p:cNvGrpSpPr>
            <a:grpSpLocks/>
          </p:cNvGrpSpPr>
          <p:nvPr/>
        </p:nvGrpSpPr>
        <p:grpSpPr bwMode="auto">
          <a:xfrm>
            <a:off x="3008313" y="4495800"/>
            <a:ext cx="2859087" cy="1077913"/>
            <a:chOff x="1437" y="1632"/>
            <a:chExt cx="1801" cy="679"/>
          </a:xfrm>
        </p:grpSpPr>
        <p:sp>
          <p:nvSpPr>
            <p:cNvPr id="41996" name="Text Box 30"/>
            <p:cNvSpPr txBox="1">
              <a:spLocks noChangeArrowheads="1"/>
            </p:cNvSpPr>
            <p:nvPr/>
          </p:nvSpPr>
          <p:spPr bwMode="auto">
            <a:xfrm>
              <a:off x="1842" y="1776"/>
              <a:ext cx="288" cy="346"/>
            </a:xfrm>
            <a:prstGeom prst="rect">
              <a:avLst/>
            </a:prstGeom>
            <a:noFill/>
            <a:ln w="9525" algn="ctr">
              <a:noFill/>
              <a:miter lim="800000"/>
              <a:headEnd/>
              <a:tailEnd/>
            </a:ln>
          </p:spPr>
          <p:txBody>
            <a:bodyPr>
              <a:spAutoFit/>
            </a:bodyPr>
            <a:lstStyle/>
            <a:p>
              <a:pPr algn="ctr"/>
              <a:r>
                <a:rPr lang="en-US">
                  <a:solidFill>
                    <a:srgbClr val="0000FF"/>
                  </a:solidFill>
                </a:rPr>
                <a:t>=</a:t>
              </a:r>
            </a:p>
          </p:txBody>
        </p:sp>
        <p:sp>
          <p:nvSpPr>
            <p:cNvPr id="41997" name="Rectangle 31"/>
            <p:cNvSpPr>
              <a:spLocks noChangeArrowheads="1"/>
            </p:cNvSpPr>
            <p:nvPr/>
          </p:nvSpPr>
          <p:spPr bwMode="auto">
            <a:xfrm>
              <a:off x="2775" y="1728"/>
              <a:ext cx="463" cy="346"/>
            </a:xfrm>
            <a:prstGeom prst="rect">
              <a:avLst/>
            </a:prstGeom>
            <a:noFill/>
            <a:ln w="9525" algn="ctr">
              <a:noFill/>
              <a:miter lim="800000"/>
              <a:headEnd/>
              <a:tailEnd/>
            </a:ln>
          </p:spPr>
          <p:txBody>
            <a:bodyPr wrap="none">
              <a:spAutoFit/>
            </a:bodyPr>
            <a:lstStyle/>
            <a:p>
              <a:pPr algn="ctr"/>
              <a:r>
                <a:rPr lang="en-US">
                  <a:solidFill>
                    <a:srgbClr val="0000FF"/>
                  </a:solidFill>
                </a:rPr>
                <a:t> N</a:t>
              </a:r>
              <a:r>
                <a:rPr lang="en-US" baseline="-25000">
                  <a:solidFill>
                    <a:srgbClr val="0000FF"/>
                  </a:solidFill>
                </a:rPr>
                <a:t>A</a:t>
              </a:r>
            </a:p>
          </p:txBody>
        </p:sp>
        <p:sp>
          <p:nvSpPr>
            <p:cNvPr id="41998" name="Text Box 32"/>
            <p:cNvSpPr txBox="1">
              <a:spLocks noChangeArrowheads="1"/>
            </p:cNvSpPr>
            <p:nvPr/>
          </p:nvSpPr>
          <p:spPr bwMode="auto">
            <a:xfrm>
              <a:off x="2112" y="1965"/>
              <a:ext cx="432" cy="346"/>
            </a:xfrm>
            <a:prstGeom prst="rect">
              <a:avLst/>
            </a:prstGeom>
            <a:noFill/>
            <a:ln w="9525" algn="ctr">
              <a:noFill/>
              <a:miter lim="800000"/>
              <a:headEnd/>
              <a:tailEnd/>
            </a:ln>
          </p:spPr>
          <p:txBody>
            <a:bodyPr>
              <a:spAutoFit/>
            </a:bodyPr>
            <a:lstStyle/>
            <a:p>
              <a:pPr algn="ctr"/>
              <a:r>
                <a:rPr lang="en-US">
                  <a:solidFill>
                    <a:srgbClr val="0000FF"/>
                  </a:solidFill>
                </a:rPr>
                <a:t>T</a:t>
              </a:r>
              <a:r>
                <a:rPr lang="en-US" baseline="-25000">
                  <a:solidFill>
                    <a:srgbClr val="0000FF"/>
                  </a:solidFill>
                </a:rPr>
                <a:t>D</a:t>
              </a:r>
            </a:p>
          </p:txBody>
        </p:sp>
        <p:sp>
          <p:nvSpPr>
            <p:cNvPr id="41999" name="Text Box 33"/>
            <p:cNvSpPr txBox="1">
              <a:spLocks noChangeArrowheads="1"/>
            </p:cNvSpPr>
            <p:nvPr/>
          </p:nvSpPr>
          <p:spPr bwMode="auto">
            <a:xfrm>
              <a:off x="2061" y="1632"/>
              <a:ext cx="432" cy="346"/>
            </a:xfrm>
            <a:prstGeom prst="rect">
              <a:avLst/>
            </a:prstGeom>
            <a:noFill/>
            <a:ln w="9525" algn="ctr">
              <a:noFill/>
              <a:miter lim="800000"/>
              <a:headEnd/>
              <a:tailEnd/>
            </a:ln>
          </p:spPr>
          <p:txBody>
            <a:bodyPr>
              <a:spAutoFit/>
            </a:bodyPr>
            <a:lstStyle/>
            <a:p>
              <a:pPr algn="ctr"/>
              <a:r>
                <a:rPr lang="en-US">
                  <a:solidFill>
                    <a:srgbClr val="0000FF"/>
                  </a:solidFill>
                </a:rPr>
                <a:t>T</a:t>
              </a:r>
              <a:r>
                <a:rPr lang="en-US" baseline="-25000">
                  <a:solidFill>
                    <a:srgbClr val="0000FF"/>
                  </a:solidFill>
                </a:rPr>
                <a:t>A</a:t>
              </a:r>
            </a:p>
          </p:txBody>
        </p:sp>
        <p:sp>
          <p:nvSpPr>
            <p:cNvPr id="42000" name="Text Box 34"/>
            <p:cNvSpPr txBox="1">
              <a:spLocks noChangeArrowheads="1"/>
            </p:cNvSpPr>
            <p:nvPr/>
          </p:nvSpPr>
          <p:spPr bwMode="auto">
            <a:xfrm>
              <a:off x="1437" y="1731"/>
              <a:ext cx="432" cy="346"/>
            </a:xfrm>
            <a:prstGeom prst="rect">
              <a:avLst/>
            </a:prstGeom>
            <a:noFill/>
            <a:ln w="9525" algn="ctr">
              <a:noFill/>
              <a:miter lim="800000"/>
              <a:headEnd/>
              <a:tailEnd/>
            </a:ln>
          </p:spPr>
          <p:txBody>
            <a:bodyPr>
              <a:spAutoFit/>
            </a:bodyPr>
            <a:lstStyle/>
            <a:p>
              <a:pPr algn="ctr"/>
              <a:r>
                <a:rPr lang="en-US">
                  <a:solidFill>
                    <a:srgbClr val="0000FF"/>
                  </a:solidFill>
                </a:rPr>
                <a:t>N</a:t>
              </a:r>
              <a:r>
                <a:rPr lang="en-US" baseline="-25000">
                  <a:solidFill>
                    <a:srgbClr val="0000FF"/>
                  </a:solidFill>
                </a:rPr>
                <a:t>D</a:t>
              </a:r>
            </a:p>
          </p:txBody>
        </p:sp>
        <p:sp>
          <p:nvSpPr>
            <p:cNvPr id="42001" name="Text Box 35"/>
            <p:cNvSpPr txBox="1">
              <a:spLocks noChangeArrowheads="1"/>
            </p:cNvSpPr>
            <p:nvPr/>
          </p:nvSpPr>
          <p:spPr bwMode="auto">
            <a:xfrm>
              <a:off x="2592" y="1776"/>
              <a:ext cx="288" cy="288"/>
            </a:xfrm>
            <a:prstGeom prst="rect">
              <a:avLst/>
            </a:prstGeom>
            <a:noFill/>
            <a:ln w="9525" algn="ctr">
              <a:noFill/>
              <a:miter lim="800000"/>
              <a:headEnd/>
              <a:tailEnd/>
            </a:ln>
          </p:spPr>
          <p:txBody>
            <a:bodyPr>
              <a:spAutoFit/>
            </a:bodyPr>
            <a:lstStyle/>
            <a:p>
              <a:pPr algn="ctr"/>
              <a:r>
                <a:rPr lang="en-US" sz="2400">
                  <a:cs typeface="Arial" charset="0"/>
                </a:rPr>
                <a:t>X</a:t>
              </a:r>
            </a:p>
          </p:txBody>
        </p:sp>
        <p:sp>
          <p:nvSpPr>
            <p:cNvPr id="42002" name="Line 36"/>
            <p:cNvSpPr>
              <a:spLocks noChangeShapeType="1"/>
            </p:cNvSpPr>
            <p:nvPr/>
          </p:nvSpPr>
          <p:spPr bwMode="auto">
            <a:xfrm>
              <a:off x="2139" y="1977"/>
              <a:ext cx="282" cy="0"/>
            </a:xfrm>
            <a:prstGeom prst="line">
              <a:avLst/>
            </a:prstGeom>
            <a:noFill/>
            <a:ln w="28575">
              <a:solidFill>
                <a:srgbClr val="996633"/>
              </a:solidFill>
              <a:round/>
              <a:headEnd/>
              <a:tailEnd/>
            </a:ln>
          </p:spPr>
          <p:txBody>
            <a:bodyPr>
              <a:spAutoFit/>
            </a:bodyPr>
            <a:lstStyle/>
            <a:p>
              <a:endParaRPr lang="en-US"/>
            </a:p>
          </p:txBody>
        </p:sp>
      </p:grpSp>
      <p:sp>
        <p:nvSpPr>
          <p:cNvPr id="324645" name="Text Box 37"/>
          <p:cNvSpPr txBox="1">
            <a:spLocks noChangeArrowheads="1"/>
          </p:cNvSpPr>
          <p:nvPr/>
        </p:nvSpPr>
        <p:spPr bwMode="auto">
          <a:xfrm>
            <a:off x="6324600" y="4724400"/>
            <a:ext cx="2286000" cy="558800"/>
          </a:xfrm>
          <a:prstGeom prst="rect">
            <a:avLst/>
          </a:prstGeom>
          <a:noFill/>
          <a:ln w="9525" algn="ctr">
            <a:solidFill>
              <a:srgbClr val="996633"/>
            </a:solidFill>
            <a:miter lim="800000"/>
            <a:headEnd/>
            <a:tailEnd/>
          </a:ln>
        </p:spPr>
        <p:txBody>
          <a:bodyPr>
            <a:spAutoFit/>
          </a:bodyPr>
          <a:lstStyle/>
          <a:p>
            <a:pPr algn="ctr"/>
            <a:r>
              <a:rPr lang="en-US">
                <a:solidFill>
                  <a:srgbClr val="0000FF"/>
                </a:solidFill>
              </a:rPr>
              <a:t>= 27 </a:t>
            </a:r>
            <a:r>
              <a:rPr lang="en-US"/>
              <a:t>rpm</a:t>
            </a:r>
          </a:p>
        </p:txBody>
      </p:sp>
    </p:spTree>
    <p:extLst>
      <p:ext uri="{BB962C8B-B14F-4D97-AF65-F5344CB8AC3E}">
        <p14:creationId xmlns:p14="http://schemas.microsoft.com/office/powerpoint/2010/main" val="281089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46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4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36" grpId="0" animBg="1"/>
      <p:bldP spid="324645"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43011" name="Slide Number Placeholder 5"/>
          <p:cNvSpPr>
            <a:spLocks noGrp="1"/>
          </p:cNvSpPr>
          <p:nvPr>
            <p:ph type="sldNum" sz="quarter" idx="12"/>
          </p:nvPr>
        </p:nvSpPr>
        <p:spPr>
          <a:noFill/>
        </p:spPr>
        <p:txBody>
          <a:bodyPr/>
          <a:lstStyle/>
          <a:p>
            <a:fld id="{03BEE3F2-250C-4B2A-9157-A1422D3B16D5}" type="slidenum">
              <a:rPr lang="en-US" smtClean="0"/>
              <a:pPr/>
              <a:t>183</a:t>
            </a:fld>
            <a:endParaRPr lang="en-US"/>
          </a:p>
        </p:txBody>
      </p:sp>
      <p:sp>
        <p:nvSpPr>
          <p:cNvPr id="43012" name="Rectangle 2"/>
          <p:cNvSpPr>
            <a:spLocks noGrp="1" noChangeArrowheads="1"/>
          </p:cNvSpPr>
          <p:nvPr>
            <p:ph type="body" idx="1"/>
          </p:nvPr>
        </p:nvSpPr>
        <p:spPr>
          <a:xfrm>
            <a:off x="457200" y="457200"/>
            <a:ext cx="8229600" cy="5668963"/>
          </a:xfrm>
        </p:spPr>
        <p:txBody>
          <a:bodyPr/>
          <a:lstStyle/>
          <a:p>
            <a:pPr eaLnBrk="1" hangingPunct="1">
              <a:lnSpc>
                <a:spcPct val="200000"/>
              </a:lnSpc>
              <a:buFontTx/>
              <a:buNone/>
            </a:pPr>
            <a:r>
              <a:rPr lang="en-US" sz="2500"/>
              <a:t>5) A compound gear consists of 4 gears A,B,C and D and they have 20, 30, 40 and 60 teeth respectively. A</a:t>
            </a:r>
          </a:p>
          <a:p>
            <a:pPr eaLnBrk="1" hangingPunct="1">
              <a:lnSpc>
                <a:spcPct val="200000"/>
              </a:lnSpc>
              <a:buFontTx/>
              <a:buNone/>
            </a:pPr>
            <a:r>
              <a:rPr lang="en-US" sz="2500"/>
              <a:t>    is fitted on the driver shaft, and D is fitted on the driven</a:t>
            </a:r>
          </a:p>
          <a:p>
            <a:pPr eaLnBrk="1" hangingPunct="1">
              <a:lnSpc>
                <a:spcPct val="200000"/>
              </a:lnSpc>
              <a:buFontTx/>
              <a:buNone/>
            </a:pPr>
            <a:r>
              <a:rPr lang="en-US" sz="2500"/>
              <a:t>    shaft , B and C are compound gears, B meshes with A, and C meshes with D. If A rotates at 180 rpm, find the rpm of D.</a:t>
            </a:r>
          </a:p>
        </p:txBody>
      </p:sp>
    </p:spTree>
    <p:extLst>
      <p:ext uri="{BB962C8B-B14F-4D97-AF65-F5344CB8AC3E}">
        <p14:creationId xmlns:p14="http://schemas.microsoft.com/office/powerpoint/2010/main" val="3071601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44035" name="Slide Number Placeholder 5"/>
          <p:cNvSpPr>
            <a:spLocks noGrp="1"/>
          </p:cNvSpPr>
          <p:nvPr>
            <p:ph type="sldNum" sz="quarter" idx="12"/>
          </p:nvPr>
        </p:nvSpPr>
        <p:spPr>
          <a:noFill/>
        </p:spPr>
        <p:txBody>
          <a:bodyPr/>
          <a:lstStyle/>
          <a:p>
            <a:fld id="{B303F000-D190-4A68-9CBD-286C4E921231}" type="slidenum">
              <a:rPr lang="en-US" smtClean="0"/>
              <a:pPr/>
              <a:t>184</a:t>
            </a:fld>
            <a:endParaRPr lang="en-US"/>
          </a:p>
        </p:txBody>
      </p:sp>
      <p:sp>
        <p:nvSpPr>
          <p:cNvPr id="328706" name="Text Box 2"/>
          <p:cNvSpPr txBox="1">
            <a:spLocks noChangeArrowheads="1"/>
          </p:cNvSpPr>
          <p:nvPr/>
        </p:nvSpPr>
        <p:spPr bwMode="auto">
          <a:xfrm>
            <a:off x="381000" y="228600"/>
            <a:ext cx="8077200" cy="1917700"/>
          </a:xfrm>
          <a:prstGeom prst="rect">
            <a:avLst/>
          </a:prstGeom>
          <a:noFill/>
          <a:ln w="9525" algn="ctr">
            <a:noFill/>
            <a:miter lim="800000"/>
            <a:headEnd/>
            <a:tailEnd/>
          </a:ln>
        </p:spPr>
        <p:txBody>
          <a:bodyPr>
            <a:spAutoFit/>
          </a:bodyPr>
          <a:lstStyle/>
          <a:p>
            <a:r>
              <a:rPr lang="en-US" sz="2400" u="sng">
                <a:solidFill>
                  <a:srgbClr val="0000FF"/>
                </a:solidFill>
              </a:rPr>
              <a:t>Given</a:t>
            </a:r>
            <a:r>
              <a:rPr lang="en-US" sz="2400">
                <a:solidFill>
                  <a:srgbClr val="0000FF"/>
                </a:solidFill>
              </a:rPr>
              <a:t>:</a:t>
            </a:r>
          </a:p>
          <a:p>
            <a:r>
              <a:rPr lang="en-US" sz="2400">
                <a:solidFill>
                  <a:srgbClr val="0000FF"/>
                </a:solidFill>
              </a:rPr>
              <a:t> T</a:t>
            </a:r>
            <a:r>
              <a:rPr lang="en-US" sz="2400" baseline="-25000">
                <a:solidFill>
                  <a:srgbClr val="0000FF"/>
                </a:solidFill>
              </a:rPr>
              <a:t>A</a:t>
            </a:r>
            <a:r>
              <a:rPr lang="en-US" sz="2400">
                <a:solidFill>
                  <a:srgbClr val="0000FF"/>
                </a:solidFill>
              </a:rPr>
              <a:t>= 20,     T</a:t>
            </a:r>
            <a:r>
              <a:rPr lang="en-US" sz="2400" baseline="-25000">
                <a:solidFill>
                  <a:srgbClr val="0000FF"/>
                </a:solidFill>
              </a:rPr>
              <a:t>B</a:t>
            </a:r>
            <a:r>
              <a:rPr lang="en-US" sz="2400">
                <a:solidFill>
                  <a:srgbClr val="0000FF"/>
                </a:solidFill>
              </a:rPr>
              <a:t>= 30,    T</a:t>
            </a:r>
            <a:r>
              <a:rPr lang="en-US" sz="2400" baseline="-25000">
                <a:solidFill>
                  <a:srgbClr val="0000FF"/>
                </a:solidFill>
              </a:rPr>
              <a:t>C</a:t>
            </a:r>
            <a:r>
              <a:rPr lang="en-US" sz="2400">
                <a:solidFill>
                  <a:srgbClr val="0000FF"/>
                </a:solidFill>
              </a:rPr>
              <a:t>= 40,    T</a:t>
            </a:r>
            <a:r>
              <a:rPr lang="en-US" sz="2400" baseline="-25000">
                <a:solidFill>
                  <a:srgbClr val="0000FF"/>
                </a:solidFill>
              </a:rPr>
              <a:t>D</a:t>
            </a:r>
            <a:r>
              <a:rPr lang="en-US" sz="2400">
                <a:solidFill>
                  <a:srgbClr val="0000FF"/>
                </a:solidFill>
              </a:rPr>
              <a:t>= 60,    N</a:t>
            </a:r>
            <a:r>
              <a:rPr lang="en-US" sz="2400" baseline="-25000">
                <a:solidFill>
                  <a:srgbClr val="0000FF"/>
                </a:solidFill>
              </a:rPr>
              <a:t>A</a:t>
            </a:r>
            <a:r>
              <a:rPr lang="en-US" sz="2400">
                <a:solidFill>
                  <a:srgbClr val="0000FF"/>
                </a:solidFill>
              </a:rPr>
              <a:t>=180 rpm</a:t>
            </a:r>
          </a:p>
          <a:p>
            <a:pPr>
              <a:lnSpc>
                <a:spcPct val="200000"/>
              </a:lnSpc>
            </a:pPr>
            <a:r>
              <a:rPr lang="en-US" sz="2400">
                <a:solidFill>
                  <a:srgbClr val="0000FF"/>
                </a:solidFill>
              </a:rPr>
              <a:t>N</a:t>
            </a:r>
            <a:r>
              <a:rPr lang="en-US" sz="2400" baseline="-25000">
                <a:solidFill>
                  <a:srgbClr val="0000FF"/>
                </a:solidFill>
              </a:rPr>
              <a:t>D</a:t>
            </a:r>
            <a:r>
              <a:rPr lang="en-US" sz="2400">
                <a:solidFill>
                  <a:srgbClr val="0000FF"/>
                </a:solidFill>
              </a:rPr>
              <a:t>=</a:t>
            </a:r>
            <a:r>
              <a:rPr lang="en-US" sz="2400">
                <a:solidFill>
                  <a:srgbClr val="0000FF"/>
                </a:solidFill>
                <a:cs typeface="Arial" charset="0"/>
              </a:rPr>
              <a:t>?		</a:t>
            </a:r>
          </a:p>
        </p:txBody>
      </p:sp>
      <p:grpSp>
        <p:nvGrpSpPr>
          <p:cNvPr id="2" name="Group 3"/>
          <p:cNvGrpSpPr>
            <a:grpSpLocks/>
          </p:cNvGrpSpPr>
          <p:nvPr/>
        </p:nvGrpSpPr>
        <p:grpSpPr bwMode="auto">
          <a:xfrm>
            <a:off x="3262313" y="1752600"/>
            <a:ext cx="1176337" cy="1133475"/>
            <a:chOff x="2055" y="1104"/>
            <a:chExt cx="741" cy="714"/>
          </a:xfrm>
        </p:grpSpPr>
        <p:sp>
          <p:nvSpPr>
            <p:cNvPr id="44064" name="Text Box 4"/>
            <p:cNvSpPr txBox="1">
              <a:spLocks noChangeArrowheads="1"/>
            </p:cNvSpPr>
            <p:nvPr/>
          </p:nvSpPr>
          <p:spPr bwMode="auto">
            <a:xfrm>
              <a:off x="2508" y="1248"/>
              <a:ext cx="288" cy="346"/>
            </a:xfrm>
            <a:prstGeom prst="rect">
              <a:avLst/>
            </a:prstGeom>
            <a:noFill/>
            <a:ln w="9525" algn="ctr">
              <a:noFill/>
              <a:miter lim="800000"/>
              <a:headEnd/>
              <a:tailEnd/>
            </a:ln>
          </p:spPr>
          <p:txBody>
            <a:bodyPr>
              <a:spAutoFit/>
            </a:bodyPr>
            <a:lstStyle/>
            <a:p>
              <a:pPr algn="ctr"/>
              <a:r>
                <a:rPr lang="en-US">
                  <a:solidFill>
                    <a:srgbClr val="FF3399"/>
                  </a:solidFill>
                </a:rPr>
                <a:t>=</a:t>
              </a:r>
            </a:p>
          </p:txBody>
        </p:sp>
        <p:grpSp>
          <p:nvGrpSpPr>
            <p:cNvPr id="3" name="Group 5"/>
            <p:cNvGrpSpPr>
              <a:grpSpLocks/>
            </p:cNvGrpSpPr>
            <p:nvPr/>
          </p:nvGrpSpPr>
          <p:grpSpPr bwMode="auto">
            <a:xfrm>
              <a:off x="2055" y="1104"/>
              <a:ext cx="480" cy="714"/>
              <a:chOff x="1911" y="345"/>
              <a:chExt cx="480" cy="714"/>
            </a:xfrm>
          </p:grpSpPr>
          <p:sp>
            <p:nvSpPr>
              <p:cNvPr id="44066" name="Rectangle 6"/>
              <p:cNvSpPr>
                <a:spLocks noChangeArrowheads="1"/>
              </p:cNvSpPr>
              <p:nvPr/>
            </p:nvSpPr>
            <p:spPr bwMode="auto">
              <a:xfrm>
                <a:off x="1911" y="713"/>
                <a:ext cx="463" cy="346"/>
              </a:xfrm>
              <a:prstGeom prst="rect">
                <a:avLst/>
              </a:prstGeom>
              <a:noFill/>
              <a:ln w="9525" algn="ctr">
                <a:noFill/>
                <a:miter lim="800000"/>
                <a:headEnd/>
                <a:tailEnd/>
              </a:ln>
            </p:spPr>
            <p:txBody>
              <a:bodyPr wrap="none">
                <a:spAutoFit/>
              </a:bodyPr>
              <a:lstStyle/>
              <a:p>
                <a:pPr algn="ctr"/>
                <a:r>
                  <a:rPr lang="en-US">
                    <a:solidFill>
                      <a:srgbClr val="FF3399"/>
                    </a:solidFill>
                  </a:rPr>
                  <a:t> N</a:t>
                </a:r>
                <a:r>
                  <a:rPr lang="en-US" baseline="-25000">
                    <a:solidFill>
                      <a:srgbClr val="FF3399"/>
                    </a:solidFill>
                  </a:rPr>
                  <a:t>A</a:t>
                </a:r>
              </a:p>
            </p:txBody>
          </p:sp>
          <p:sp>
            <p:nvSpPr>
              <p:cNvPr id="44067" name="Text Box 7"/>
              <p:cNvSpPr txBox="1">
                <a:spLocks noChangeArrowheads="1"/>
              </p:cNvSpPr>
              <p:nvPr/>
            </p:nvSpPr>
            <p:spPr bwMode="auto">
              <a:xfrm>
                <a:off x="1959" y="345"/>
                <a:ext cx="432" cy="346"/>
              </a:xfrm>
              <a:prstGeom prst="rect">
                <a:avLst/>
              </a:prstGeom>
              <a:noFill/>
              <a:ln w="9525" algn="ctr">
                <a:noFill/>
                <a:miter lim="800000"/>
                <a:headEnd/>
                <a:tailEnd/>
              </a:ln>
            </p:spPr>
            <p:txBody>
              <a:bodyPr>
                <a:spAutoFit/>
              </a:bodyPr>
              <a:lstStyle/>
              <a:p>
                <a:pPr algn="ctr"/>
                <a:r>
                  <a:rPr lang="en-US">
                    <a:solidFill>
                      <a:srgbClr val="FF3399"/>
                    </a:solidFill>
                  </a:rPr>
                  <a:t>N</a:t>
                </a:r>
                <a:r>
                  <a:rPr lang="en-US" baseline="-25000">
                    <a:solidFill>
                      <a:srgbClr val="FF3399"/>
                    </a:solidFill>
                  </a:rPr>
                  <a:t>D</a:t>
                </a:r>
              </a:p>
            </p:txBody>
          </p:sp>
          <p:sp>
            <p:nvSpPr>
              <p:cNvPr id="44068" name="Line 8"/>
              <p:cNvSpPr>
                <a:spLocks noChangeShapeType="1"/>
              </p:cNvSpPr>
              <p:nvPr/>
            </p:nvSpPr>
            <p:spPr bwMode="auto">
              <a:xfrm>
                <a:off x="2007" y="681"/>
                <a:ext cx="282" cy="0"/>
              </a:xfrm>
              <a:prstGeom prst="line">
                <a:avLst/>
              </a:prstGeom>
              <a:noFill/>
              <a:ln w="28575">
                <a:solidFill>
                  <a:srgbClr val="996633"/>
                </a:solidFill>
                <a:round/>
                <a:headEnd/>
                <a:tailEnd/>
              </a:ln>
            </p:spPr>
            <p:txBody>
              <a:bodyPr>
                <a:spAutoFit/>
              </a:bodyPr>
              <a:lstStyle/>
              <a:p>
                <a:endParaRPr lang="en-US"/>
              </a:p>
            </p:txBody>
          </p:sp>
        </p:grpSp>
      </p:grpSp>
      <p:grpSp>
        <p:nvGrpSpPr>
          <p:cNvPr id="4" name="Group 9"/>
          <p:cNvGrpSpPr>
            <a:grpSpLocks/>
          </p:cNvGrpSpPr>
          <p:nvPr/>
        </p:nvGrpSpPr>
        <p:grpSpPr bwMode="auto">
          <a:xfrm>
            <a:off x="4386263" y="1752600"/>
            <a:ext cx="704850" cy="1158875"/>
            <a:chOff x="2763" y="1104"/>
            <a:chExt cx="444" cy="730"/>
          </a:xfrm>
        </p:grpSpPr>
        <p:sp>
          <p:nvSpPr>
            <p:cNvPr id="44061" name="Text Box 10"/>
            <p:cNvSpPr txBox="1">
              <a:spLocks noChangeArrowheads="1"/>
            </p:cNvSpPr>
            <p:nvPr/>
          </p:nvSpPr>
          <p:spPr bwMode="auto">
            <a:xfrm>
              <a:off x="2775" y="1488"/>
              <a:ext cx="432" cy="346"/>
            </a:xfrm>
            <a:prstGeom prst="rect">
              <a:avLst/>
            </a:prstGeom>
            <a:noFill/>
            <a:ln w="9525" algn="ctr">
              <a:noFill/>
              <a:miter lim="800000"/>
              <a:headEnd/>
              <a:tailEnd/>
            </a:ln>
          </p:spPr>
          <p:txBody>
            <a:bodyPr>
              <a:spAutoFit/>
            </a:bodyPr>
            <a:lstStyle/>
            <a:p>
              <a:pPr algn="ctr"/>
              <a:r>
                <a:rPr lang="en-US">
                  <a:solidFill>
                    <a:srgbClr val="FF3399"/>
                  </a:solidFill>
                </a:rPr>
                <a:t>T</a:t>
              </a:r>
              <a:r>
                <a:rPr lang="en-US" baseline="-25000">
                  <a:solidFill>
                    <a:srgbClr val="FF3399"/>
                  </a:solidFill>
                </a:rPr>
                <a:t>D</a:t>
              </a:r>
            </a:p>
          </p:txBody>
        </p:sp>
        <p:sp>
          <p:nvSpPr>
            <p:cNvPr id="44062" name="Text Box 11"/>
            <p:cNvSpPr txBox="1">
              <a:spLocks noChangeArrowheads="1"/>
            </p:cNvSpPr>
            <p:nvPr/>
          </p:nvSpPr>
          <p:spPr bwMode="auto">
            <a:xfrm>
              <a:off x="2763" y="1104"/>
              <a:ext cx="432" cy="346"/>
            </a:xfrm>
            <a:prstGeom prst="rect">
              <a:avLst/>
            </a:prstGeom>
            <a:noFill/>
            <a:ln w="9525" algn="ctr">
              <a:noFill/>
              <a:miter lim="800000"/>
              <a:headEnd/>
              <a:tailEnd/>
            </a:ln>
          </p:spPr>
          <p:txBody>
            <a:bodyPr>
              <a:spAutoFit/>
            </a:bodyPr>
            <a:lstStyle/>
            <a:p>
              <a:pPr algn="ctr"/>
              <a:r>
                <a:rPr lang="en-US">
                  <a:solidFill>
                    <a:srgbClr val="FF3399"/>
                  </a:solidFill>
                </a:rPr>
                <a:t>T</a:t>
              </a:r>
              <a:r>
                <a:rPr lang="en-US" baseline="-25000">
                  <a:solidFill>
                    <a:srgbClr val="FF3399"/>
                  </a:solidFill>
                </a:rPr>
                <a:t>C</a:t>
              </a:r>
            </a:p>
          </p:txBody>
        </p:sp>
        <p:sp>
          <p:nvSpPr>
            <p:cNvPr id="44063" name="Line 12"/>
            <p:cNvSpPr>
              <a:spLocks noChangeShapeType="1"/>
            </p:cNvSpPr>
            <p:nvPr/>
          </p:nvSpPr>
          <p:spPr bwMode="auto">
            <a:xfrm>
              <a:off x="2820" y="1440"/>
              <a:ext cx="282" cy="0"/>
            </a:xfrm>
            <a:prstGeom prst="line">
              <a:avLst/>
            </a:prstGeom>
            <a:noFill/>
            <a:ln w="28575">
              <a:solidFill>
                <a:srgbClr val="996633"/>
              </a:solidFill>
              <a:round/>
              <a:headEnd/>
              <a:tailEnd/>
            </a:ln>
          </p:spPr>
          <p:txBody>
            <a:bodyPr>
              <a:spAutoFit/>
            </a:bodyPr>
            <a:lstStyle/>
            <a:p>
              <a:endParaRPr lang="en-US"/>
            </a:p>
          </p:txBody>
        </p:sp>
      </p:grpSp>
      <p:sp>
        <p:nvSpPr>
          <p:cNvPr id="328717" name="Text Box 13"/>
          <p:cNvSpPr txBox="1">
            <a:spLocks noChangeArrowheads="1"/>
          </p:cNvSpPr>
          <p:nvPr/>
        </p:nvSpPr>
        <p:spPr bwMode="auto">
          <a:xfrm>
            <a:off x="5072063" y="2005013"/>
            <a:ext cx="490537" cy="457200"/>
          </a:xfrm>
          <a:prstGeom prst="rect">
            <a:avLst/>
          </a:prstGeom>
          <a:noFill/>
          <a:ln w="9525" algn="ctr">
            <a:noFill/>
            <a:miter lim="800000"/>
            <a:headEnd/>
            <a:tailEnd/>
          </a:ln>
        </p:spPr>
        <p:txBody>
          <a:bodyPr>
            <a:spAutoFit/>
          </a:bodyPr>
          <a:lstStyle/>
          <a:p>
            <a:r>
              <a:rPr lang="en-US" sz="2400">
                <a:cs typeface="Arial" charset="0"/>
              </a:rPr>
              <a:t>X</a:t>
            </a:r>
          </a:p>
        </p:txBody>
      </p:sp>
      <p:grpSp>
        <p:nvGrpSpPr>
          <p:cNvPr id="5" name="Group 14"/>
          <p:cNvGrpSpPr>
            <a:grpSpLocks/>
          </p:cNvGrpSpPr>
          <p:nvPr/>
        </p:nvGrpSpPr>
        <p:grpSpPr bwMode="auto">
          <a:xfrm>
            <a:off x="5472113" y="1752600"/>
            <a:ext cx="704850" cy="1158875"/>
            <a:chOff x="2763" y="1104"/>
            <a:chExt cx="444" cy="730"/>
          </a:xfrm>
        </p:grpSpPr>
        <p:sp>
          <p:nvSpPr>
            <p:cNvPr id="44058" name="Text Box 15"/>
            <p:cNvSpPr txBox="1">
              <a:spLocks noChangeArrowheads="1"/>
            </p:cNvSpPr>
            <p:nvPr/>
          </p:nvSpPr>
          <p:spPr bwMode="auto">
            <a:xfrm>
              <a:off x="2775" y="1488"/>
              <a:ext cx="432" cy="346"/>
            </a:xfrm>
            <a:prstGeom prst="rect">
              <a:avLst/>
            </a:prstGeom>
            <a:noFill/>
            <a:ln w="9525" algn="ctr">
              <a:noFill/>
              <a:miter lim="800000"/>
              <a:headEnd/>
              <a:tailEnd/>
            </a:ln>
          </p:spPr>
          <p:txBody>
            <a:bodyPr>
              <a:spAutoFit/>
            </a:bodyPr>
            <a:lstStyle/>
            <a:p>
              <a:pPr algn="ctr"/>
              <a:r>
                <a:rPr lang="en-US">
                  <a:solidFill>
                    <a:srgbClr val="FF3399"/>
                  </a:solidFill>
                </a:rPr>
                <a:t>T</a:t>
              </a:r>
              <a:r>
                <a:rPr lang="en-US" baseline="-25000">
                  <a:solidFill>
                    <a:srgbClr val="FF3399"/>
                  </a:solidFill>
                </a:rPr>
                <a:t>B</a:t>
              </a:r>
            </a:p>
          </p:txBody>
        </p:sp>
        <p:sp>
          <p:nvSpPr>
            <p:cNvPr id="44059" name="Text Box 16"/>
            <p:cNvSpPr txBox="1">
              <a:spLocks noChangeArrowheads="1"/>
            </p:cNvSpPr>
            <p:nvPr/>
          </p:nvSpPr>
          <p:spPr bwMode="auto">
            <a:xfrm>
              <a:off x="2763" y="1104"/>
              <a:ext cx="432" cy="346"/>
            </a:xfrm>
            <a:prstGeom prst="rect">
              <a:avLst/>
            </a:prstGeom>
            <a:noFill/>
            <a:ln w="9525" algn="ctr">
              <a:noFill/>
              <a:miter lim="800000"/>
              <a:headEnd/>
              <a:tailEnd/>
            </a:ln>
          </p:spPr>
          <p:txBody>
            <a:bodyPr>
              <a:spAutoFit/>
            </a:bodyPr>
            <a:lstStyle/>
            <a:p>
              <a:pPr algn="ctr"/>
              <a:r>
                <a:rPr lang="en-US">
                  <a:solidFill>
                    <a:srgbClr val="FF3399"/>
                  </a:solidFill>
                </a:rPr>
                <a:t>T</a:t>
              </a:r>
              <a:r>
                <a:rPr lang="en-US" baseline="-25000">
                  <a:solidFill>
                    <a:srgbClr val="FF3399"/>
                  </a:solidFill>
                </a:rPr>
                <a:t>A</a:t>
              </a:r>
            </a:p>
          </p:txBody>
        </p:sp>
        <p:sp>
          <p:nvSpPr>
            <p:cNvPr id="44060" name="Line 17"/>
            <p:cNvSpPr>
              <a:spLocks noChangeShapeType="1"/>
            </p:cNvSpPr>
            <p:nvPr/>
          </p:nvSpPr>
          <p:spPr bwMode="auto">
            <a:xfrm>
              <a:off x="2820" y="1440"/>
              <a:ext cx="282" cy="0"/>
            </a:xfrm>
            <a:prstGeom prst="line">
              <a:avLst/>
            </a:prstGeom>
            <a:noFill/>
            <a:ln w="28575">
              <a:solidFill>
                <a:srgbClr val="996633"/>
              </a:solidFill>
              <a:round/>
              <a:headEnd/>
              <a:tailEnd/>
            </a:ln>
          </p:spPr>
          <p:txBody>
            <a:bodyPr>
              <a:spAutoFit/>
            </a:bodyPr>
            <a:lstStyle/>
            <a:p>
              <a:endParaRPr lang="en-US"/>
            </a:p>
          </p:txBody>
        </p:sp>
      </p:grpSp>
      <p:grpSp>
        <p:nvGrpSpPr>
          <p:cNvPr id="6" name="Group 18"/>
          <p:cNvGrpSpPr>
            <a:grpSpLocks/>
          </p:cNvGrpSpPr>
          <p:nvPr/>
        </p:nvGrpSpPr>
        <p:grpSpPr bwMode="auto">
          <a:xfrm>
            <a:off x="3429000" y="3124200"/>
            <a:ext cx="3935413" cy="1158875"/>
            <a:chOff x="2160" y="1968"/>
            <a:chExt cx="2479" cy="730"/>
          </a:xfrm>
        </p:grpSpPr>
        <p:grpSp>
          <p:nvGrpSpPr>
            <p:cNvPr id="7" name="Group 19"/>
            <p:cNvGrpSpPr>
              <a:grpSpLocks/>
            </p:cNvGrpSpPr>
            <p:nvPr/>
          </p:nvGrpSpPr>
          <p:grpSpPr bwMode="auto">
            <a:xfrm>
              <a:off x="2160" y="1968"/>
              <a:ext cx="1104" cy="730"/>
              <a:chOff x="2160" y="1968"/>
              <a:chExt cx="1104" cy="730"/>
            </a:xfrm>
          </p:grpSpPr>
          <p:sp>
            <p:nvSpPr>
              <p:cNvPr id="44052" name="Text Box 20"/>
              <p:cNvSpPr txBox="1">
                <a:spLocks noChangeArrowheads="1"/>
              </p:cNvSpPr>
              <p:nvPr/>
            </p:nvSpPr>
            <p:spPr bwMode="auto">
              <a:xfrm>
                <a:off x="2565" y="2112"/>
                <a:ext cx="288" cy="346"/>
              </a:xfrm>
              <a:prstGeom prst="rect">
                <a:avLst/>
              </a:prstGeom>
              <a:noFill/>
              <a:ln w="9525" algn="ctr">
                <a:noFill/>
                <a:miter lim="800000"/>
                <a:headEnd/>
                <a:tailEnd/>
              </a:ln>
            </p:spPr>
            <p:txBody>
              <a:bodyPr>
                <a:spAutoFit/>
              </a:bodyPr>
              <a:lstStyle/>
              <a:p>
                <a:pPr algn="ctr"/>
                <a:r>
                  <a:rPr lang="en-US">
                    <a:solidFill>
                      <a:srgbClr val="FF3399"/>
                    </a:solidFill>
                  </a:rPr>
                  <a:t>=</a:t>
                </a:r>
              </a:p>
            </p:txBody>
          </p:sp>
          <p:sp>
            <p:nvSpPr>
              <p:cNvPr id="44053" name="Text Box 21"/>
              <p:cNvSpPr txBox="1">
                <a:spLocks noChangeArrowheads="1"/>
              </p:cNvSpPr>
              <p:nvPr/>
            </p:nvSpPr>
            <p:spPr bwMode="auto">
              <a:xfrm>
                <a:off x="2160" y="2031"/>
                <a:ext cx="432" cy="346"/>
              </a:xfrm>
              <a:prstGeom prst="rect">
                <a:avLst/>
              </a:prstGeom>
              <a:noFill/>
              <a:ln w="9525" algn="ctr">
                <a:noFill/>
                <a:miter lim="800000"/>
                <a:headEnd/>
                <a:tailEnd/>
              </a:ln>
            </p:spPr>
            <p:txBody>
              <a:bodyPr>
                <a:spAutoFit/>
              </a:bodyPr>
              <a:lstStyle/>
              <a:p>
                <a:pPr algn="ctr"/>
                <a:r>
                  <a:rPr lang="en-US">
                    <a:solidFill>
                      <a:srgbClr val="FF3399"/>
                    </a:solidFill>
                  </a:rPr>
                  <a:t>N</a:t>
                </a:r>
                <a:r>
                  <a:rPr lang="en-US" baseline="-25000">
                    <a:solidFill>
                      <a:srgbClr val="FF3399"/>
                    </a:solidFill>
                  </a:rPr>
                  <a:t>D</a:t>
                </a:r>
              </a:p>
            </p:txBody>
          </p:sp>
          <p:grpSp>
            <p:nvGrpSpPr>
              <p:cNvPr id="8" name="Group 22"/>
              <p:cNvGrpSpPr>
                <a:grpSpLocks/>
              </p:cNvGrpSpPr>
              <p:nvPr/>
            </p:nvGrpSpPr>
            <p:grpSpPr bwMode="auto">
              <a:xfrm>
                <a:off x="2820" y="1968"/>
                <a:ext cx="444" cy="730"/>
                <a:chOff x="2763" y="1104"/>
                <a:chExt cx="444" cy="730"/>
              </a:xfrm>
            </p:grpSpPr>
            <p:sp>
              <p:nvSpPr>
                <p:cNvPr id="44055" name="Text Box 23"/>
                <p:cNvSpPr txBox="1">
                  <a:spLocks noChangeArrowheads="1"/>
                </p:cNvSpPr>
                <p:nvPr/>
              </p:nvSpPr>
              <p:spPr bwMode="auto">
                <a:xfrm>
                  <a:off x="2775" y="1488"/>
                  <a:ext cx="432" cy="346"/>
                </a:xfrm>
                <a:prstGeom prst="rect">
                  <a:avLst/>
                </a:prstGeom>
                <a:noFill/>
                <a:ln w="9525" algn="ctr">
                  <a:noFill/>
                  <a:miter lim="800000"/>
                  <a:headEnd/>
                  <a:tailEnd/>
                </a:ln>
              </p:spPr>
              <p:txBody>
                <a:bodyPr>
                  <a:spAutoFit/>
                </a:bodyPr>
                <a:lstStyle/>
                <a:p>
                  <a:pPr algn="ctr"/>
                  <a:r>
                    <a:rPr lang="en-US">
                      <a:solidFill>
                        <a:srgbClr val="FF3399"/>
                      </a:solidFill>
                    </a:rPr>
                    <a:t>T</a:t>
                  </a:r>
                  <a:r>
                    <a:rPr lang="en-US" baseline="-25000">
                      <a:solidFill>
                        <a:srgbClr val="FF3399"/>
                      </a:solidFill>
                    </a:rPr>
                    <a:t>D</a:t>
                  </a:r>
                </a:p>
              </p:txBody>
            </p:sp>
            <p:sp>
              <p:nvSpPr>
                <p:cNvPr id="44056" name="Text Box 24"/>
                <p:cNvSpPr txBox="1">
                  <a:spLocks noChangeArrowheads="1"/>
                </p:cNvSpPr>
                <p:nvPr/>
              </p:nvSpPr>
              <p:spPr bwMode="auto">
                <a:xfrm>
                  <a:off x="2763" y="1104"/>
                  <a:ext cx="432" cy="346"/>
                </a:xfrm>
                <a:prstGeom prst="rect">
                  <a:avLst/>
                </a:prstGeom>
                <a:noFill/>
                <a:ln w="9525" algn="ctr">
                  <a:noFill/>
                  <a:miter lim="800000"/>
                  <a:headEnd/>
                  <a:tailEnd/>
                </a:ln>
              </p:spPr>
              <p:txBody>
                <a:bodyPr>
                  <a:spAutoFit/>
                </a:bodyPr>
                <a:lstStyle/>
                <a:p>
                  <a:pPr algn="ctr"/>
                  <a:r>
                    <a:rPr lang="en-US">
                      <a:solidFill>
                        <a:srgbClr val="FF3399"/>
                      </a:solidFill>
                    </a:rPr>
                    <a:t>T</a:t>
                  </a:r>
                  <a:r>
                    <a:rPr lang="en-US" baseline="-25000">
                      <a:solidFill>
                        <a:srgbClr val="FF3399"/>
                      </a:solidFill>
                    </a:rPr>
                    <a:t>C</a:t>
                  </a:r>
                </a:p>
              </p:txBody>
            </p:sp>
            <p:sp>
              <p:nvSpPr>
                <p:cNvPr id="44057" name="Line 25"/>
                <p:cNvSpPr>
                  <a:spLocks noChangeShapeType="1"/>
                </p:cNvSpPr>
                <p:nvPr/>
              </p:nvSpPr>
              <p:spPr bwMode="auto">
                <a:xfrm>
                  <a:off x="2820" y="1440"/>
                  <a:ext cx="282" cy="0"/>
                </a:xfrm>
                <a:prstGeom prst="line">
                  <a:avLst/>
                </a:prstGeom>
                <a:noFill/>
                <a:ln w="28575">
                  <a:solidFill>
                    <a:srgbClr val="996633"/>
                  </a:solidFill>
                  <a:round/>
                  <a:headEnd/>
                  <a:tailEnd/>
                </a:ln>
              </p:spPr>
              <p:txBody>
                <a:bodyPr>
                  <a:spAutoFit/>
                </a:bodyPr>
                <a:lstStyle/>
                <a:p>
                  <a:endParaRPr lang="en-US"/>
                </a:p>
              </p:txBody>
            </p:sp>
          </p:grpSp>
        </p:grpSp>
        <p:grpSp>
          <p:nvGrpSpPr>
            <p:cNvPr id="9" name="Group 26"/>
            <p:cNvGrpSpPr>
              <a:grpSpLocks/>
            </p:cNvGrpSpPr>
            <p:nvPr/>
          </p:nvGrpSpPr>
          <p:grpSpPr bwMode="auto">
            <a:xfrm>
              <a:off x="3252" y="1968"/>
              <a:ext cx="1387" cy="730"/>
              <a:chOff x="3252" y="1968"/>
              <a:chExt cx="1387" cy="730"/>
            </a:xfrm>
          </p:grpSpPr>
          <p:sp>
            <p:nvSpPr>
              <p:cNvPr id="44045" name="Rectangle 27"/>
              <p:cNvSpPr>
                <a:spLocks noChangeArrowheads="1"/>
              </p:cNvSpPr>
              <p:nvPr/>
            </p:nvSpPr>
            <p:spPr bwMode="auto">
              <a:xfrm>
                <a:off x="4176" y="2064"/>
                <a:ext cx="463" cy="346"/>
              </a:xfrm>
              <a:prstGeom prst="rect">
                <a:avLst/>
              </a:prstGeom>
              <a:noFill/>
              <a:ln w="9525" algn="ctr">
                <a:noFill/>
                <a:miter lim="800000"/>
                <a:headEnd/>
                <a:tailEnd/>
              </a:ln>
            </p:spPr>
            <p:txBody>
              <a:bodyPr wrap="none">
                <a:spAutoFit/>
              </a:bodyPr>
              <a:lstStyle/>
              <a:p>
                <a:pPr algn="ctr"/>
                <a:r>
                  <a:rPr lang="en-US">
                    <a:solidFill>
                      <a:srgbClr val="FF3399"/>
                    </a:solidFill>
                  </a:rPr>
                  <a:t> N</a:t>
                </a:r>
                <a:r>
                  <a:rPr lang="en-US" baseline="-25000">
                    <a:solidFill>
                      <a:srgbClr val="FF3399"/>
                    </a:solidFill>
                  </a:rPr>
                  <a:t>A</a:t>
                </a:r>
              </a:p>
            </p:txBody>
          </p:sp>
          <p:sp>
            <p:nvSpPr>
              <p:cNvPr id="44046" name="Text Box 28"/>
              <p:cNvSpPr txBox="1">
                <a:spLocks noChangeArrowheads="1"/>
              </p:cNvSpPr>
              <p:nvPr/>
            </p:nvSpPr>
            <p:spPr bwMode="auto">
              <a:xfrm>
                <a:off x="3252" y="2127"/>
                <a:ext cx="309" cy="288"/>
              </a:xfrm>
              <a:prstGeom prst="rect">
                <a:avLst/>
              </a:prstGeom>
              <a:noFill/>
              <a:ln w="9525" algn="ctr">
                <a:noFill/>
                <a:miter lim="800000"/>
                <a:headEnd/>
                <a:tailEnd/>
              </a:ln>
            </p:spPr>
            <p:txBody>
              <a:bodyPr>
                <a:spAutoFit/>
              </a:bodyPr>
              <a:lstStyle/>
              <a:p>
                <a:r>
                  <a:rPr lang="en-US" sz="2400">
                    <a:cs typeface="Arial" charset="0"/>
                  </a:rPr>
                  <a:t>X</a:t>
                </a:r>
              </a:p>
            </p:txBody>
          </p:sp>
          <p:grpSp>
            <p:nvGrpSpPr>
              <p:cNvPr id="10" name="Group 29"/>
              <p:cNvGrpSpPr>
                <a:grpSpLocks/>
              </p:cNvGrpSpPr>
              <p:nvPr/>
            </p:nvGrpSpPr>
            <p:grpSpPr bwMode="auto">
              <a:xfrm>
                <a:off x="3504" y="1968"/>
                <a:ext cx="444" cy="730"/>
                <a:chOff x="2763" y="1104"/>
                <a:chExt cx="444" cy="730"/>
              </a:xfrm>
            </p:grpSpPr>
            <p:sp>
              <p:nvSpPr>
                <p:cNvPr id="44049" name="Text Box 30"/>
                <p:cNvSpPr txBox="1">
                  <a:spLocks noChangeArrowheads="1"/>
                </p:cNvSpPr>
                <p:nvPr/>
              </p:nvSpPr>
              <p:spPr bwMode="auto">
                <a:xfrm>
                  <a:off x="2775" y="1488"/>
                  <a:ext cx="432" cy="346"/>
                </a:xfrm>
                <a:prstGeom prst="rect">
                  <a:avLst/>
                </a:prstGeom>
                <a:noFill/>
                <a:ln w="9525" algn="ctr">
                  <a:noFill/>
                  <a:miter lim="800000"/>
                  <a:headEnd/>
                  <a:tailEnd/>
                </a:ln>
              </p:spPr>
              <p:txBody>
                <a:bodyPr>
                  <a:spAutoFit/>
                </a:bodyPr>
                <a:lstStyle/>
                <a:p>
                  <a:pPr algn="ctr"/>
                  <a:r>
                    <a:rPr lang="en-US">
                      <a:solidFill>
                        <a:srgbClr val="FF3399"/>
                      </a:solidFill>
                    </a:rPr>
                    <a:t>T</a:t>
                  </a:r>
                  <a:r>
                    <a:rPr lang="en-US" baseline="-25000">
                      <a:solidFill>
                        <a:srgbClr val="FF3399"/>
                      </a:solidFill>
                    </a:rPr>
                    <a:t>B</a:t>
                  </a:r>
                </a:p>
              </p:txBody>
            </p:sp>
            <p:sp>
              <p:nvSpPr>
                <p:cNvPr id="44050" name="Text Box 31"/>
                <p:cNvSpPr txBox="1">
                  <a:spLocks noChangeArrowheads="1"/>
                </p:cNvSpPr>
                <p:nvPr/>
              </p:nvSpPr>
              <p:spPr bwMode="auto">
                <a:xfrm>
                  <a:off x="2763" y="1104"/>
                  <a:ext cx="432" cy="346"/>
                </a:xfrm>
                <a:prstGeom prst="rect">
                  <a:avLst/>
                </a:prstGeom>
                <a:noFill/>
                <a:ln w="9525" algn="ctr">
                  <a:noFill/>
                  <a:miter lim="800000"/>
                  <a:headEnd/>
                  <a:tailEnd/>
                </a:ln>
              </p:spPr>
              <p:txBody>
                <a:bodyPr>
                  <a:spAutoFit/>
                </a:bodyPr>
                <a:lstStyle/>
                <a:p>
                  <a:pPr algn="ctr"/>
                  <a:r>
                    <a:rPr lang="en-US">
                      <a:solidFill>
                        <a:srgbClr val="FF3399"/>
                      </a:solidFill>
                    </a:rPr>
                    <a:t>T</a:t>
                  </a:r>
                  <a:r>
                    <a:rPr lang="en-US" baseline="-25000">
                      <a:solidFill>
                        <a:srgbClr val="FF3399"/>
                      </a:solidFill>
                    </a:rPr>
                    <a:t>A</a:t>
                  </a:r>
                </a:p>
              </p:txBody>
            </p:sp>
            <p:sp>
              <p:nvSpPr>
                <p:cNvPr id="44051" name="Line 32"/>
                <p:cNvSpPr>
                  <a:spLocks noChangeShapeType="1"/>
                </p:cNvSpPr>
                <p:nvPr/>
              </p:nvSpPr>
              <p:spPr bwMode="auto">
                <a:xfrm>
                  <a:off x="2820" y="1440"/>
                  <a:ext cx="282" cy="0"/>
                </a:xfrm>
                <a:prstGeom prst="line">
                  <a:avLst/>
                </a:prstGeom>
                <a:noFill/>
                <a:ln w="28575">
                  <a:solidFill>
                    <a:srgbClr val="996633"/>
                  </a:solidFill>
                  <a:round/>
                  <a:headEnd/>
                  <a:tailEnd/>
                </a:ln>
              </p:spPr>
              <p:txBody>
                <a:bodyPr>
                  <a:spAutoFit/>
                </a:bodyPr>
                <a:lstStyle/>
                <a:p>
                  <a:endParaRPr lang="en-US"/>
                </a:p>
              </p:txBody>
            </p:sp>
          </p:grpSp>
          <p:sp>
            <p:nvSpPr>
              <p:cNvPr id="44048" name="Text Box 33"/>
              <p:cNvSpPr txBox="1">
                <a:spLocks noChangeArrowheads="1"/>
              </p:cNvSpPr>
              <p:nvPr/>
            </p:nvSpPr>
            <p:spPr bwMode="auto">
              <a:xfrm>
                <a:off x="3936" y="2139"/>
                <a:ext cx="309" cy="288"/>
              </a:xfrm>
              <a:prstGeom prst="rect">
                <a:avLst/>
              </a:prstGeom>
              <a:noFill/>
              <a:ln w="9525" algn="ctr">
                <a:noFill/>
                <a:miter lim="800000"/>
                <a:headEnd/>
                <a:tailEnd/>
              </a:ln>
            </p:spPr>
            <p:txBody>
              <a:bodyPr>
                <a:spAutoFit/>
              </a:bodyPr>
              <a:lstStyle/>
              <a:p>
                <a:r>
                  <a:rPr lang="en-US" sz="2400">
                    <a:cs typeface="Arial" charset="0"/>
                  </a:rPr>
                  <a:t>X</a:t>
                </a:r>
              </a:p>
            </p:txBody>
          </p:sp>
        </p:grpSp>
      </p:grpSp>
      <p:sp>
        <p:nvSpPr>
          <p:cNvPr id="328738" name="Text Box 34"/>
          <p:cNvSpPr txBox="1">
            <a:spLocks noChangeArrowheads="1"/>
          </p:cNvSpPr>
          <p:nvPr/>
        </p:nvSpPr>
        <p:spPr bwMode="auto">
          <a:xfrm>
            <a:off x="4114800" y="4495800"/>
            <a:ext cx="2286000" cy="558800"/>
          </a:xfrm>
          <a:prstGeom prst="rect">
            <a:avLst/>
          </a:prstGeom>
          <a:noFill/>
          <a:ln w="9525" algn="ctr">
            <a:solidFill>
              <a:srgbClr val="996633"/>
            </a:solidFill>
            <a:miter lim="800000"/>
            <a:headEnd/>
            <a:tailEnd/>
          </a:ln>
        </p:spPr>
        <p:txBody>
          <a:bodyPr>
            <a:spAutoFit/>
          </a:bodyPr>
          <a:lstStyle/>
          <a:p>
            <a:r>
              <a:rPr lang="en-US">
                <a:solidFill>
                  <a:srgbClr val="FF3399"/>
                </a:solidFill>
              </a:rPr>
              <a:t>= 80 </a:t>
            </a:r>
            <a:r>
              <a:rPr lang="en-US"/>
              <a:t>rpm</a:t>
            </a:r>
          </a:p>
        </p:txBody>
      </p:sp>
    </p:spTree>
    <p:extLst>
      <p:ext uri="{BB962C8B-B14F-4D97-AF65-F5344CB8AC3E}">
        <p14:creationId xmlns:p14="http://schemas.microsoft.com/office/powerpoint/2010/main" val="90321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iterate type="lt">
                                    <p:tmPct val="0"/>
                                  </p:iterate>
                                  <p:childTnLst>
                                    <p:set>
                                      <p:cBhvr>
                                        <p:cTn id="6" dur="1" fill="hold">
                                          <p:stCondLst>
                                            <p:cond delay="0"/>
                                          </p:stCondLst>
                                        </p:cTn>
                                        <p:tgtEl>
                                          <p:spTgt spid="328706"/>
                                        </p:tgtEl>
                                        <p:attrNameLst>
                                          <p:attrName>style.visibility</p:attrName>
                                        </p:attrNameLst>
                                      </p:cBhvr>
                                      <p:to>
                                        <p:strVal val="visible"/>
                                      </p:to>
                                    </p:set>
                                    <p:animEffect transition="in" filter="fade">
                                      <p:cBhvr>
                                        <p:cTn id="7" dur="1000"/>
                                        <p:tgtEl>
                                          <p:spTgt spid="328706"/>
                                        </p:tgtEl>
                                      </p:cBhvr>
                                    </p:animEffect>
                                    <p:anim calcmode="lin" valueType="num">
                                      <p:cBhvr>
                                        <p:cTn id="8" dur="1000" fill="hold"/>
                                        <p:tgtEl>
                                          <p:spTgt spid="328706"/>
                                        </p:tgtEl>
                                        <p:attrNameLst>
                                          <p:attrName>ppt_x</p:attrName>
                                        </p:attrNameLst>
                                      </p:cBhvr>
                                      <p:tavLst>
                                        <p:tav tm="0">
                                          <p:val>
                                            <p:strVal val="#ppt_x"/>
                                          </p:val>
                                        </p:tav>
                                        <p:tav tm="100000">
                                          <p:val>
                                            <p:strVal val="#ppt_x"/>
                                          </p:val>
                                        </p:tav>
                                      </p:tavLst>
                                    </p:anim>
                                    <p:anim calcmode="lin" valueType="num">
                                      <p:cBhvr>
                                        <p:cTn id="9" dur="900" decel="100000" fill="hold"/>
                                        <p:tgtEl>
                                          <p:spTgt spid="32870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2870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871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28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6" grpId="0"/>
      <p:bldP spid="328717" grpId="0"/>
      <p:bldP spid="328738"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45059" name="Slide Number Placeholder 5"/>
          <p:cNvSpPr>
            <a:spLocks noGrp="1"/>
          </p:cNvSpPr>
          <p:nvPr>
            <p:ph type="sldNum" sz="quarter" idx="12"/>
          </p:nvPr>
        </p:nvSpPr>
        <p:spPr>
          <a:noFill/>
        </p:spPr>
        <p:txBody>
          <a:bodyPr/>
          <a:lstStyle/>
          <a:p>
            <a:fld id="{230D3B57-4F4C-4E7C-83E0-4F1698DD9528}" type="slidenum">
              <a:rPr lang="en-US" smtClean="0"/>
              <a:pPr/>
              <a:t>185</a:t>
            </a:fld>
            <a:endParaRPr lang="en-US"/>
          </a:p>
        </p:txBody>
      </p:sp>
      <p:sp>
        <p:nvSpPr>
          <p:cNvPr id="45060" name="Rectangle 2"/>
          <p:cNvSpPr>
            <a:spLocks noGrp="1" noChangeArrowheads="1"/>
          </p:cNvSpPr>
          <p:nvPr>
            <p:ph type="body" idx="1"/>
          </p:nvPr>
        </p:nvSpPr>
        <p:spPr>
          <a:xfrm>
            <a:off x="381000" y="457200"/>
            <a:ext cx="8229600" cy="4525963"/>
          </a:xfrm>
        </p:spPr>
        <p:txBody>
          <a:bodyPr/>
          <a:lstStyle/>
          <a:p>
            <a:pPr eaLnBrk="1" hangingPunct="1">
              <a:lnSpc>
                <a:spcPct val="200000"/>
              </a:lnSpc>
              <a:buFontTx/>
              <a:buNone/>
            </a:pPr>
            <a:r>
              <a:rPr lang="en-US" sz="2400"/>
              <a:t>6)  A compound gear train consists of 6 gears A,B,C,D,E and F, they have 20, 30, 40, 50, 60, 70 teeth respectively. A  is fitted to the first shaft and meshed with B. B and C are fitted to the second shaft and C is meshed with D. D and E are fitted to the third shaft and E is meshed with F which is fixed to another shaft.</a:t>
            </a:r>
          </a:p>
        </p:txBody>
      </p:sp>
    </p:spTree>
    <p:extLst>
      <p:ext uri="{BB962C8B-B14F-4D97-AF65-F5344CB8AC3E}">
        <p14:creationId xmlns:p14="http://schemas.microsoft.com/office/powerpoint/2010/main" val="151888920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46083" name="Slide Number Placeholder 5"/>
          <p:cNvSpPr>
            <a:spLocks noGrp="1"/>
          </p:cNvSpPr>
          <p:nvPr>
            <p:ph type="sldNum" sz="quarter" idx="12"/>
          </p:nvPr>
        </p:nvSpPr>
        <p:spPr>
          <a:noFill/>
        </p:spPr>
        <p:txBody>
          <a:bodyPr/>
          <a:lstStyle/>
          <a:p>
            <a:fld id="{C1C86D4C-0B83-4732-AAFC-34646815035F}" type="slidenum">
              <a:rPr lang="en-US" smtClean="0"/>
              <a:pPr/>
              <a:t>186</a:t>
            </a:fld>
            <a:endParaRPr lang="en-US"/>
          </a:p>
        </p:txBody>
      </p:sp>
      <p:sp>
        <p:nvSpPr>
          <p:cNvPr id="46084" name="Text Box 26"/>
          <p:cNvSpPr txBox="1">
            <a:spLocks noChangeArrowheads="1"/>
          </p:cNvSpPr>
          <p:nvPr/>
        </p:nvSpPr>
        <p:spPr bwMode="auto">
          <a:xfrm>
            <a:off x="685800" y="152400"/>
            <a:ext cx="8077200" cy="1936750"/>
          </a:xfrm>
          <a:prstGeom prst="rect">
            <a:avLst/>
          </a:prstGeom>
          <a:noFill/>
          <a:ln w="9525" algn="ctr">
            <a:noFill/>
            <a:miter lim="800000"/>
            <a:headEnd/>
            <a:tailEnd/>
          </a:ln>
        </p:spPr>
        <p:txBody>
          <a:bodyPr>
            <a:spAutoFit/>
          </a:bodyPr>
          <a:lstStyle/>
          <a:p>
            <a:r>
              <a:rPr lang="en-US" sz="2200" u="sng">
                <a:solidFill>
                  <a:srgbClr val="0000FF"/>
                </a:solidFill>
              </a:rPr>
              <a:t>Given</a:t>
            </a:r>
            <a:r>
              <a:rPr lang="en-US" sz="2200">
                <a:solidFill>
                  <a:srgbClr val="0000FF"/>
                </a:solidFill>
              </a:rPr>
              <a:t>:</a:t>
            </a:r>
          </a:p>
          <a:p>
            <a:r>
              <a:rPr lang="en-US" sz="2200">
                <a:solidFill>
                  <a:srgbClr val="0000FF"/>
                </a:solidFill>
              </a:rPr>
              <a:t> T</a:t>
            </a:r>
            <a:r>
              <a:rPr lang="en-US" sz="2200" baseline="-25000">
                <a:solidFill>
                  <a:srgbClr val="0000FF"/>
                </a:solidFill>
              </a:rPr>
              <a:t>A</a:t>
            </a:r>
            <a:r>
              <a:rPr lang="en-US" sz="2200">
                <a:solidFill>
                  <a:srgbClr val="0000FF"/>
                </a:solidFill>
              </a:rPr>
              <a:t>= 20,     T</a:t>
            </a:r>
            <a:r>
              <a:rPr lang="en-US" sz="2200" baseline="-25000">
                <a:solidFill>
                  <a:srgbClr val="0000FF"/>
                </a:solidFill>
              </a:rPr>
              <a:t>B</a:t>
            </a:r>
            <a:r>
              <a:rPr lang="en-US" sz="2200">
                <a:solidFill>
                  <a:srgbClr val="0000FF"/>
                </a:solidFill>
              </a:rPr>
              <a:t>= 30,    T</a:t>
            </a:r>
            <a:r>
              <a:rPr lang="en-US" sz="2200" baseline="-25000">
                <a:solidFill>
                  <a:srgbClr val="0000FF"/>
                </a:solidFill>
              </a:rPr>
              <a:t>C</a:t>
            </a:r>
            <a:r>
              <a:rPr lang="en-US" sz="2200">
                <a:solidFill>
                  <a:srgbClr val="0000FF"/>
                </a:solidFill>
              </a:rPr>
              <a:t>= 40,    T</a:t>
            </a:r>
            <a:r>
              <a:rPr lang="en-US" sz="2200" baseline="-25000">
                <a:solidFill>
                  <a:srgbClr val="0000FF"/>
                </a:solidFill>
              </a:rPr>
              <a:t>D</a:t>
            </a:r>
            <a:r>
              <a:rPr lang="en-US" sz="2200">
                <a:solidFill>
                  <a:srgbClr val="0000FF"/>
                </a:solidFill>
              </a:rPr>
              <a:t>= 50,   T</a:t>
            </a:r>
            <a:r>
              <a:rPr lang="en-US" sz="2200" baseline="-25000">
                <a:solidFill>
                  <a:srgbClr val="0000FF"/>
                </a:solidFill>
              </a:rPr>
              <a:t>E</a:t>
            </a:r>
            <a:r>
              <a:rPr lang="en-US" sz="2200">
                <a:solidFill>
                  <a:srgbClr val="0000FF"/>
                </a:solidFill>
              </a:rPr>
              <a:t>=60,   T</a:t>
            </a:r>
            <a:r>
              <a:rPr lang="en-US" sz="2200" baseline="-25000">
                <a:solidFill>
                  <a:srgbClr val="0000FF"/>
                </a:solidFill>
              </a:rPr>
              <a:t>F</a:t>
            </a:r>
            <a:r>
              <a:rPr lang="en-US" sz="2200">
                <a:solidFill>
                  <a:srgbClr val="0000FF"/>
                </a:solidFill>
              </a:rPr>
              <a:t>=70,    </a:t>
            </a:r>
          </a:p>
          <a:p>
            <a:r>
              <a:rPr lang="en-US" sz="2200">
                <a:solidFill>
                  <a:srgbClr val="0000FF"/>
                </a:solidFill>
              </a:rPr>
              <a:t>  N</a:t>
            </a:r>
            <a:r>
              <a:rPr lang="en-US" sz="2200" baseline="-25000">
                <a:solidFill>
                  <a:srgbClr val="0000FF"/>
                </a:solidFill>
              </a:rPr>
              <a:t>A</a:t>
            </a:r>
            <a:r>
              <a:rPr lang="en-US" sz="2200">
                <a:solidFill>
                  <a:srgbClr val="0000FF"/>
                </a:solidFill>
              </a:rPr>
              <a:t>=210 rpm</a:t>
            </a:r>
          </a:p>
          <a:p>
            <a:r>
              <a:rPr lang="en-US" sz="2200">
                <a:solidFill>
                  <a:srgbClr val="0000FF"/>
                </a:solidFill>
              </a:rPr>
              <a:t>  </a:t>
            </a:r>
            <a:r>
              <a:rPr lang="en-US" sz="2200">
                <a:solidFill>
                  <a:srgbClr val="FF3399"/>
                </a:solidFill>
              </a:rPr>
              <a:t>N</a:t>
            </a:r>
            <a:r>
              <a:rPr lang="en-US" sz="2200" baseline="-25000">
                <a:solidFill>
                  <a:srgbClr val="FF3399"/>
                </a:solidFill>
              </a:rPr>
              <a:t>F</a:t>
            </a:r>
            <a:r>
              <a:rPr lang="en-US" sz="2200">
                <a:solidFill>
                  <a:srgbClr val="FF3399"/>
                </a:solidFill>
              </a:rPr>
              <a:t>=</a:t>
            </a:r>
            <a:r>
              <a:rPr lang="en-US" sz="2200">
                <a:solidFill>
                  <a:srgbClr val="FF3399"/>
                </a:solidFill>
                <a:cs typeface="Arial" charset="0"/>
              </a:rPr>
              <a:t>?		</a:t>
            </a:r>
          </a:p>
        </p:txBody>
      </p:sp>
      <p:grpSp>
        <p:nvGrpSpPr>
          <p:cNvPr id="2" name="Group 31"/>
          <p:cNvGrpSpPr>
            <a:grpSpLocks/>
          </p:cNvGrpSpPr>
          <p:nvPr/>
        </p:nvGrpSpPr>
        <p:grpSpPr bwMode="auto">
          <a:xfrm>
            <a:off x="381000" y="1800225"/>
            <a:ext cx="7696200" cy="4006850"/>
            <a:chOff x="240" y="1134"/>
            <a:chExt cx="4848" cy="2524"/>
          </a:xfrm>
        </p:grpSpPr>
        <p:grpSp>
          <p:nvGrpSpPr>
            <p:cNvPr id="3" name="Group 2"/>
            <p:cNvGrpSpPr>
              <a:grpSpLocks/>
            </p:cNvGrpSpPr>
            <p:nvPr/>
          </p:nvGrpSpPr>
          <p:grpSpPr bwMode="auto">
            <a:xfrm>
              <a:off x="480" y="1134"/>
              <a:ext cx="4416" cy="1986"/>
              <a:chOff x="480" y="1008"/>
              <a:chExt cx="4416" cy="1986"/>
            </a:xfrm>
          </p:grpSpPr>
          <p:sp>
            <p:nvSpPr>
              <p:cNvPr id="46092" name="Line 3"/>
              <p:cNvSpPr>
                <a:spLocks noChangeShapeType="1"/>
              </p:cNvSpPr>
              <p:nvPr/>
            </p:nvSpPr>
            <p:spPr bwMode="auto">
              <a:xfrm>
                <a:off x="1392" y="1008"/>
                <a:ext cx="0" cy="1968"/>
              </a:xfrm>
              <a:prstGeom prst="line">
                <a:avLst/>
              </a:prstGeom>
              <a:noFill/>
              <a:ln w="9525">
                <a:solidFill>
                  <a:schemeClr val="tx1"/>
                </a:solidFill>
                <a:prstDash val="lgDashDot"/>
                <a:round/>
                <a:headEnd/>
                <a:tailEnd/>
              </a:ln>
            </p:spPr>
            <p:txBody>
              <a:bodyPr>
                <a:spAutoFit/>
              </a:bodyPr>
              <a:lstStyle/>
              <a:p>
                <a:endParaRPr lang="en-US"/>
              </a:p>
            </p:txBody>
          </p:sp>
          <p:sp>
            <p:nvSpPr>
              <p:cNvPr id="46093" name="Oval 4"/>
              <p:cNvSpPr>
                <a:spLocks noChangeAspect="1" noChangeArrowheads="1"/>
              </p:cNvSpPr>
              <p:nvPr/>
            </p:nvSpPr>
            <p:spPr bwMode="auto">
              <a:xfrm>
                <a:off x="3075" y="1706"/>
                <a:ext cx="655" cy="655"/>
              </a:xfrm>
              <a:prstGeom prst="ellipse">
                <a:avLst/>
              </a:prstGeom>
              <a:noFill/>
              <a:ln w="9525" algn="ctr">
                <a:solidFill>
                  <a:schemeClr val="tx1"/>
                </a:solidFill>
                <a:round/>
                <a:headEnd/>
                <a:tailEnd/>
              </a:ln>
            </p:spPr>
            <p:txBody>
              <a:bodyPr wrap="none" anchor="ctr">
                <a:spAutoFit/>
              </a:bodyPr>
              <a:lstStyle/>
              <a:p>
                <a:endParaRPr lang="en-US"/>
              </a:p>
            </p:txBody>
          </p:sp>
          <p:sp>
            <p:nvSpPr>
              <p:cNvPr id="46094" name="Oval 5"/>
              <p:cNvSpPr>
                <a:spLocks noChangeAspect="1" noChangeArrowheads="1"/>
              </p:cNvSpPr>
              <p:nvPr/>
            </p:nvSpPr>
            <p:spPr bwMode="auto">
              <a:xfrm>
                <a:off x="3186" y="1815"/>
                <a:ext cx="432" cy="432"/>
              </a:xfrm>
              <a:prstGeom prst="ellipse">
                <a:avLst/>
              </a:prstGeom>
              <a:noFill/>
              <a:ln w="9525" algn="ctr">
                <a:solidFill>
                  <a:schemeClr val="tx1"/>
                </a:solidFill>
                <a:round/>
                <a:headEnd/>
                <a:tailEnd/>
              </a:ln>
            </p:spPr>
            <p:txBody>
              <a:bodyPr wrap="none" anchor="ctr">
                <a:spAutoFit/>
              </a:bodyPr>
              <a:lstStyle/>
              <a:p>
                <a:endParaRPr lang="en-US"/>
              </a:p>
            </p:txBody>
          </p:sp>
          <p:grpSp>
            <p:nvGrpSpPr>
              <p:cNvPr id="4" name="Group 6"/>
              <p:cNvGrpSpPr>
                <a:grpSpLocks/>
              </p:cNvGrpSpPr>
              <p:nvPr/>
            </p:nvGrpSpPr>
            <p:grpSpPr bwMode="auto">
              <a:xfrm>
                <a:off x="2805" y="1074"/>
                <a:ext cx="1110" cy="1920"/>
                <a:chOff x="2805" y="1074"/>
                <a:chExt cx="1110" cy="1920"/>
              </a:xfrm>
            </p:grpSpPr>
            <p:sp>
              <p:nvSpPr>
                <p:cNvPr id="46111" name="Oval 7"/>
                <p:cNvSpPr>
                  <a:spLocks noChangeAspect="1" noChangeArrowheads="1"/>
                </p:cNvSpPr>
                <p:nvPr/>
              </p:nvSpPr>
              <p:spPr bwMode="auto">
                <a:xfrm>
                  <a:off x="2907" y="1521"/>
                  <a:ext cx="1008" cy="1008"/>
                </a:xfrm>
                <a:prstGeom prst="ellipse">
                  <a:avLst/>
                </a:prstGeom>
                <a:noFill/>
                <a:ln w="9525" algn="ctr">
                  <a:solidFill>
                    <a:schemeClr val="tx1"/>
                  </a:solidFill>
                  <a:round/>
                  <a:headEnd/>
                  <a:tailEnd/>
                </a:ln>
              </p:spPr>
              <p:txBody>
                <a:bodyPr wrap="none" anchor="ctr">
                  <a:spAutoFit/>
                </a:bodyPr>
                <a:lstStyle/>
                <a:p>
                  <a:endParaRPr lang="en-US"/>
                </a:p>
              </p:txBody>
            </p:sp>
            <p:sp>
              <p:nvSpPr>
                <p:cNvPr id="46112" name="Line 8"/>
                <p:cNvSpPr>
                  <a:spLocks noChangeAspect="1" noChangeShapeType="1"/>
                </p:cNvSpPr>
                <p:nvPr/>
              </p:nvSpPr>
              <p:spPr bwMode="auto">
                <a:xfrm>
                  <a:off x="3393" y="1074"/>
                  <a:ext cx="0" cy="1920"/>
                </a:xfrm>
                <a:prstGeom prst="line">
                  <a:avLst/>
                </a:prstGeom>
                <a:noFill/>
                <a:ln w="9525">
                  <a:solidFill>
                    <a:schemeClr val="tx1"/>
                  </a:solidFill>
                  <a:prstDash val="lgDashDot"/>
                  <a:round/>
                  <a:headEnd/>
                  <a:tailEnd/>
                </a:ln>
              </p:spPr>
              <p:txBody>
                <a:bodyPr>
                  <a:spAutoFit/>
                </a:bodyPr>
                <a:lstStyle/>
                <a:p>
                  <a:endParaRPr lang="en-US"/>
                </a:p>
              </p:txBody>
            </p:sp>
            <p:sp>
              <p:nvSpPr>
                <p:cNvPr id="46113" name="Text Box 9"/>
                <p:cNvSpPr txBox="1">
                  <a:spLocks noChangeArrowheads="1"/>
                </p:cNvSpPr>
                <p:nvPr/>
              </p:nvSpPr>
              <p:spPr bwMode="auto">
                <a:xfrm>
                  <a:off x="2805" y="1680"/>
                  <a:ext cx="192" cy="778"/>
                </a:xfrm>
                <a:prstGeom prst="rect">
                  <a:avLst/>
                </a:prstGeom>
                <a:solidFill>
                  <a:schemeClr val="bg1"/>
                </a:solidFill>
                <a:ln w="9525" algn="ctr">
                  <a:noFill/>
                  <a:miter lim="800000"/>
                  <a:headEnd/>
                  <a:tailEnd/>
                </a:ln>
              </p:spPr>
              <p:txBody>
                <a:bodyPr>
                  <a:spAutoFit/>
                </a:bodyPr>
                <a:lstStyle/>
                <a:p>
                  <a:endParaRPr lang="en-US"/>
                </a:p>
                <a:p>
                  <a:r>
                    <a:rPr lang="en-US">
                      <a:solidFill>
                        <a:schemeClr val="bg1"/>
                      </a:solidFill>
                    </a:rPr>
                    <a:t>c</a:t>
                  </a:r>
                </a:p>
              </p:txBody>
            </p:sp>
          </p:grpSp>
          <p:grpSp>
            <p:nvGrpSpPr>
              <p:cNvPr id="5" name="Group 10"/>
              <p:cNvGrpSpPr>
                <a:grpSpLocks/>
              </p:cNvGrpSpPr>
              <p:nvPr/>
            </p:nvGrpSpPr>
            <p:grpSpPr bwMode="auto">
              <a:xfrm>
                <a:off x="480" y="1008"/>
                <a:ext cx="4416" cy="1968"/>
                <a:chOff x="480" y="1008"/>
                <a:chExt cx="4416" cy="1968"/>
              </a:xfrm>
            </p:grpSpPr>
            <p:sp>
              <p:nvSpPr>
                <p:cNvPr id="46101" name="Oval 11"/>
                <p:cNvSpPr>
                  <a:spLocks noChangeAspect="1" noChangeArrowheads="1"/>
                </p:cNvSpPr>
                <p:nvPr/>
              </p:nvSpPr>
              <p:spPr bwMode="auto">
                <a:xfrm>
                  <a:off x="1248" y="1920"/>
                  <a:ext cx="288" cy="288"/>
                </a:xfrm>
                <a:prstGeom prst="ellipse">
                  <a:avLst/>
                </a:prstGeom>
                <a:noFill/>
                <a:ln w="9525" algn="ctr">
                  <a:solidFill>
                    <a:schemeClr val="tx1"/>
                  </a:solidFill>
                  <a:round/>
                  <a:headEnd/>
                  <a:tailEnd/>
                </a:ln>
              </p:spPr>
              <p:txBody>
                <a:bodyPr wrap="none" anchor="ctr">
                  <a:spAutoFit/>
                </a:bodyPr>
                <a:lstStyle/>
                <a:p>
                  <a:endParaRPr lang="en-US"/>
                </a:p>
              </p:txBody>
            </p:sp>
            <p:sp>
              <p:nvSpPr>
                <p:cNvPr id="46102" name="Line 12"/>
                <p:cNvSpPr>
                  <a:spLocks noChangeShapeType="1"/>
                </p:cNvSpPr>
                <p:nvPr/>
              </p:nvSpPr>
              <p:spPr bwMode="auto">
                <a:xfrm flipV="1">
                  <a:off x="480" y="2016"/>
                  <a:ext cx="4416" cy="48"/>
                </a:xfrm>
                <a:prstGeom prst="line">
                  <a:avLst/>
                </a:prstGeom>
                <a:noFill/>
                <a:ln w="9525">
                  <a:solidFill>
                    <a:schemeClr val="tx1"/>
                  </a:solidFill>
                  <a:prstDash val="lgDashDot"/>
                  <a:round/>
                  <a:headEnd/>
                  <a:tailEnd/>
                </a:ln>
              </p:spPr>
              <p:txBody>
                <a:bodyPr>
                  <a:spAutoFit/>
                </a:bodyPr>
                <a:lstStyle/>
                <a:p>
                  <a:endParaRPr lang="en-US"/>
                </a:p>
              </p:txBody>
            </p:sp>
            <p:grpSp>
              <p:nvGrpSpPr>
                <p:cNvPr id="6" name="Group 13"/>
                <p:cNvGrpSpPr>
                  <a:grpSpLocks/>
                </p:cNvGrpSpPr>
                <p:nvPr/>
              </p:nvGrpSpPr>
              <p:grpSpPr bwMode="auto">
                <a:xfrm>
                  <a:off x="1920" y="1008"/>
                  <a:ext cx="1152" cy="1968"/>
                  <a:chOff x="1920" y="1008"/>
                  <a:chExt cx="1152" cy="1968"/>
                </a:xfrm>
              </p:grpSpPr>
              <p:grpSp>
                <p:nvGrpSpPr>
                  <p:cNvPr id="7" name="Group 14"/>
                  <p:cNvGrpSpPr>
                    <a:grpSpLocks/>
                  </p:cNvGrpSpPr>
                  <p:nvPr/>
                </p:nvGrpSpPr>
                <p:grpSpPr bwMode="auto">
                  <a:xfrm>
                    <a:off x="1920" y="1440"/>
                    <a:ext cx="1152" cy="1152"/>
                    <a:chOff x="1920" y="1440"/>
                    <a:chExt cx="1152" cy="1152"/>
                  </a:xfrm>
                </p:grpSpPr>
                <p:sp>
                  <p:nvSpPr>
                    <p:cNvPr id="46108" name="Oval 15"/>
                    <p:cNvSpPr>
                      <a:spLocks noChangeAspect="1" noChangeArrowheads="1"/>
                    </p:cNvSpPr>
                    <p:nvPr/>
                  </p:nvSpPr>
                  <p:spPr bwMode="auto">
                    <a:xfrm>
                      <a:off x="1920" y="1440"/>
                      <a:ext cx="1152" cy="1152"/>
                    </a:xfrm>
                    <a:prstGeom prst="ellipse">
                      <a:avLst/>
                    </a:prstGeom>
                    <a:noFill/>
                    <a:ln w="9525" algn="ctr">
                      <a:solidFill>
                        <a:schemeClr val="tx1"/>
                      </a:solidFill>
                      <a:round/>
                      <a:headEnd/>
                      <a:tailEnd/>
                    </a:ln>
                  </p:spPr>
                  <p:txBody>
                    <a:bodyPr wrap="none" anchor="ctr">
                      <a:spAutoFit/>
                    </a:bodyPr>
                    <a:lstStyle/>
                    <a:p>
                      <a:endParaRPr lang="en-US"/>
                    </a:p>
                  </p:txBody>
                </p:sp>
                <p:sp>
                  <p:nvSpPr>
                    <p:cNvPr id="46109" name="Oval 16"/>
                    <p:cNvSpPr>
                      <a:spLocks noChangeAspect="1" noChangeArrowheads="1"/>
                    </p:cNvSpPr>
                    <p:nvPr/>
                  </p:nvSpPr>
                  <p:spPr bwMode="auto">
                    <a:xfrm>
                      <a:off x="2112" y="1651"/>
                      <a:ext cx="749" cy="749"/>
                    </a:xfrm>
                    <a:prstGeom prst="ellipse">
                      <a:avLst/>
                    </a:prstGeom>
                    <a:noFill/>
                    <a:ln w="9525" algn="ctr">
                      <a:solidFill>
                        <a:schemeClr val="tx1"/>
                      </a:solidFill>
                      <a:round/>
                      <a:headEnd/>
                      <a:tailEnd/>
                    </a:ln>
                  </p:spPr>
                  <p:txBody>
                    <a:bodyPr wrap="none" anchor="ctr">
                      <a:spAutoFit/>
                    </a:bodyPr>
                    <a:lstStyle/>
                    <a:p>
                      <a:endParaRPr lang="en-US"/>
                    </a:p>
                  </p:txBody>
                </p:sp>
                <p:sp>
                  <p:nvSpPr>
                    <p:cNvPr id="46110" name="Oval 17"/>
                    <p:cNvSpPr>
                      <a:spLocks noChangeAspect="1" noChangeArrowheads="1"/>
                    </p:cNvSpPr>
                    <p:nvPr/>
                  </p:nvSpPr>
                  <p:spPr bwMode="auto">
                    <a:xfrm>
                      <a:off x="2331" y="1881"/>
                      <a:ext cx="288" cy="288"/>
                    </a:xfrm>
                    <a:prstGeom prst="ellipse">
                      <a:avLst/>
                    </a:prstGeom>
                    <a:noFill/>
                    <a:ln w="9525" algn="ctr">
                      <a:solidFill>
                        <a:schemeClr val="tx1"/>
                      </a:solidFill>
                      <a:round/>
                      <a:headEnd/>
                      <a:tailEnd/>
                    </a:ln>
                  </p:spPr>
                  <p:txBody>
                    <a:bodyPr wrap="none" anchor="ctr">
                      <a:spAutoFit/>
                    </a:bodyPr>
                    <a:lstStyle/>
                    <a:p>
                      <a:endParaRPr lang="en-US"/>
                    </a:p>
                  </p:txBody>
                </p:sp>
              </p:grpSp>
              <p:sp>
                <p:nvSpPr>
                  <p:cNvPr id="46107" name="Line 18"/>
                  <p:cNvSpPr>
                    <a:spLocks noChangeShapeType="1"/>
                  </p:cNvSpPr>
                  <p:nvPr/>
                </p:nvSpPr>
                <p:spPr bwMode="auto">
                  <a:xfrm>
                    <a:off x="2475" y="1008"/>
                    <a:ext cx="0" cy="1968"/>
                  </a:xfrm>
                  <a:prstGeom prst="line">
                    <a:avLst/>
                  </a:prstGeom>
                  <a:noFill/>
                  <a:ln w="9525">
                    <a:solidFill>
                      <a:schemeClr val="tx1"/>
                    </a:solidFill>
                    <a:prstDash val="lgDashDot"/>
                    <a:round/>
                    <a:headEnd/>
                    <a:tailEnd/>
                  </a:ln>
                </p:spPr>
                <p:txBody>
                  <a:bodyPr>
                    <a:spAutoFit/>
                  </a:bodyPr>
                  <a:lstStyle/>
                  <a:p>
                    <a:endParaRPr lang="en-US"/>
                  </a:p>
                </p:txBody>
              </p:sp>
            </p:grpSp>
            <p:sp>
              <p:nvSpPr>
                <p:cNvPr id="46104" name="Text Box 19"/>
                <p:cNvSpPr txBox="1">
                  <a:spLocks noChangeArrowheads="1"/>
                </p:cNvSpPr>
                <p:nvPr/>
              </p:nvSpPr>
              <p:spPr bwMode="auto">
                <a:xfrm>
                  <a:off x="1737" y="1632"/>
                  <a:ext cx="288" cy="778"/>
                </a:xfrm>
                <a:prstGeom prst="rect">
                  <a:avLst/>
                </a:prstGeom>
                <a:solidFill>
                  <a:schemeClr val="bg1"/>
                </a:solidFill>
                <a:ln w="9525" algn="ctr">
                  <a:noFill/>
                  <a:miter lim="800000"/>
                  <a:headEnd/>
                  <a:tailEnd/>
                </a:ln>
              </p:spPr>
              <p:txBody>
                <a:bodyPr>
                  <a:spAutoFit/>
                </a:bodyPr>
                <a:lstStyle/>
                <a:p>
                  <a:endParaRPr lang="en-US"/>
                </a:p>
                <a:p>
                  <a:r>
                    <a:rPr lang="en-US">
                      <a:solidFill>
                        <a:schemeClr val="bg1"/>
                      </a:solidFill>
                    </a:rPr>
                    <a:t>v</a:t>
                  </a:r>
                </a:p>
              </p:txBody>
            </p:sp>
            <p:sp>
              <p:nvSpPr>
                <p:cNvPr id="46105" name="Oval 20"/>
                <p:cNvSpPr>
                  <a:spLocks noChangeAspect="1" noChangeArrowheads="1"/>
                </p:cNvSpPr>
                <p:nvPr/>
              </p:nvSpPr>
              <p:spPr bwMode="auto">
                <a:xfrm>
                  <a:off x="672" y="1296"/>
                  <a:ext cx="1440" cy="1440"/>
                </a:xfrm>
                <a:prstGeom prst="ellipse">
                  <a:avLst/>
                </a:prstGeom>
                <a:noFill/>
                <a:ln w="9525" algn="ctr">
                  <a:solidFill>
                    <a:schemeClr val="tx1"/>
                  </a:solidFill>
                  <a:round/>
                  <a:headEnd/>
                  <a:tailEnd/>
                </a:ln>
              </p:spPr>
              <p:txBody>
                <a:bodyPr wrap="none" anchor="ctr">
                  <a:spAutoFit/>
                </a:bodyPr>
                <a:lstStyle/>
                <a:p>
                  <a:endParaRPr lang="en-US"/>
                </a:p>
              </p:txBody>
            </p:sp>
          </p:grpSp>
          <p:grpSp>
            <p:nvGrpSpPr>
              <p:cNvPr id="8" name="Group 21"/>
              <p:cNvGrpSpPr>
                <a:grpSpLocks/>
              </p:cNvGrpSpPr>
              <p:nvPr/>
            </p:nvGrpSpPr>
            <p:grpSpPr bwMode="auto">
              <a:xfrm>
                <a:off x="3906" y="1071"/>
                <a:ext cx="576" cy="1920"/>
                <a:chOff x="3906" y="1071"/>
                <a:chExt cx="576" cy="1920"/>
              </a:xfrm>
            </p:grpSpPr>
            <p:sp>
              <p:nvSpPr>
                <p:cNvPr id="46098" name="Oval 22"/>
                <p:cNvSpPr>
                  <a:spLocks noChangeAspect="1" noChangeArrowheads="1"/>
                </p:cNvSpPr>
                <p:nvPr/>
              </p:nvSpPr>
              <p:spPr bwMode="auto">
                <a:xfrm>
                  <a:off x="3906" y="1728"/>
                  <a:ext cx="576" cy="576"/>
                </a:xfrm>
                <a:prstGeom prst="ellipse">
                  <a:avLst/>
                </a:prstGeom>
                <a:noFill/>
                <a:ln w="9525" algn="ctr">
                  <a:solidFill>
                    <a:schemeClr val="tx1"/>
                  </a:solidFill>
                  <a:round/>
                  <a:headEnd/>
                  <a:tailEnd/>
                </a:ln>
              </p:spPr>
              <p:txBody>
                <a:bodyPr wrap="none" anchor="ctr">
                  <a:spAutoFit/>
                </a:bodyPr>
                <a:lstStyle/>
                <a:p>
                  <a:endParaRPr lang="en-US"/>
                </a:p>
              </p:txBody>
            </p:sp>
            <p:sp>
              <p:nvSpPr>
                <p:cNvPr id="46099" name="Line 23"/>
                <p:cNvSpPr>
                  <a:spLocks noChangeShapeType="1"/>
                </p:cNvSpPr>
                <p:nvPr/>
              </p:nvSpPr>
              <p:spPr bwMode="auto">
                <a:xfrm>
                  <a:off x="4194" y="1071"/>
                  <a:ext cx="0" cy="1920"/>
                </a:xfrm>
                <a:prstGeom prst="line">
                  <a:avLst/>
                </a:prstGeom>
                <a:noFill/>
                <a:ln w="9525">
                  <a:solidFill>
                    <a:schemeClr val="tx1"/>
                  </a:solidFill>
                  <a:prstDash val="lgDashDot"/>
                  <a:round/>
                  <a:headEnd/>
                  <a:tailEnd/>
                </a:ln>
              </p:spPr>
              <p:txBody>
                <a:bodyPr>
                  <a:spAutoFit/>
                </a:bodyPr>
                <a:lstStyle/>
                <a:p>
                  <a:endParaRPr lang="en-US"/>
                </a:p>
              </p:txBody>
            </p:sp>
            <p:sp>
              <p:nvSpPr>
                <p:cNvPr id="46100" name="Oval 24"/>
                <p:cNvSpPr>
                  <a:spLocks noChangeAspect="1" noChangeArrowheads="1"/>
                </p:cNvSpPr>
                <p:nvPr/>
              </p:nvSpPr>
              <p:spPr bwMode="auto">
                <a:xfrm>
                  <a:off x="4050" y="1872"/>
                  <a:ext cx="288" cy="288"/>
                </a:xfrm>
                <a:prstGeom prst="ellipse">
                  <a:avLst/>
                </a:prstGeom>
                <a:noFill/>
                <a:ln w="9525" algn="ctr">
                  <a:solidFill>
                    <a:schemeClr val="tx1"/>
                  </a:solidFill>
                  <a:round/>
                  <a:headEnd/>
                  <a:tailEnd/>
                </a:ln>
              </p:spPr>
              <p:txBody>
                <a:bodyPr wrap="none" anchor="ctr">
                  <a:spAutoFit/>
                </a:bodyPr>
                <a:lstStyle/>
                <a:p>
                  <a:endParaRPr lang="en-US"/>
                </a:p>
              </p:txBody>
            </p:sp>
          </p:grpSp>
        </p:grpSp>
        <p:sp>
          <p:nvSpPr>
            <p:cNvPr id="46087" name="Text Box 25"/>
            <p:cNvSpPr txBox="1">
              <a:spLocks noChangeArrowheads="1"/>
            </p:cNvSpPr>
            <p:nvPr/>
          </p:nvSpPr>
          <p:spPr bwMode="auto">
            <a:xfrm>
              <a:off x="1392" y="3312"/>
              <a:ext cx="3024" cy="346"/>
            </a:xfrm>
            <a:prstGeom prst="rect">
              <a:avLst/>
            </a:prstGeom>
            <a:noFill/>
            <a:ln w="9525" algn="ctr">
              <a:noFill/>
              <a:miter lim="800000"/>
              <a:headEnd/>
              <a:tailEnd/>
            </a:ln>
          </p:spPr>
          <p:txBody>
            <a:bodyPr>
              <a:spAutoFit/>
            </a:bodyPr>
            <a:lstStyle/>
            <a:p>
              <a:r>
                <a:rPr lang="en-US"/>
                <a:t>Compound train of wheels</a:t>
              </a:r>
            </a:p>
          </p:txBody>
        </p:sp>
        <p:sp>
          <p:nvSpPr>
            <p:cNvPr id="46088" name="Text Box 27"/>
            <p:cNvSpPr txBox="1">
              <a:spLocks noChangeArrowheads="1"/>
            </p:cNvSpPr>
            <p:nvPr/>
          </p:nvSpPr>
          <p:spPr bwMode="auto">
            <a:xfrm>
              <a:off x="4368" y="1632"/>
              <a:ext cx="720" cy="269"/>
            </a:xfrm>
            <a:prstGeom prst="rect">
              <a:avLst/>
            </a:prstGeom>
            <a:noFill/>
            <a:ln w="9525" algn="ctr">
              <a:noFill/>
              <a:miter lim="800000"/>
              <a:headEnd/>
              <a:tailEnd/>
            </a:ln>
          </p:spPr>
          <p:txBody>
            <a:bodyPr>
              <a:spAutoFit/>
            </a:bodyPr>
            <a:lstStyle/>
            <a:p>
              <a:r>
                <a:rPr lang="en-US" sz="2200"/>
                <a:t>Gear A</a:t>
              </a:r>
            </a:p>
          </p:txBody>
        </p:sp>
        <p:sp>
          <p:nvSpPr>
            <p:cNvPr id="46089" name="Text Box 28"/>
            <p:cNvSpPr txBox="1">
              <a:spLocks noChangeArrowheads="1"/>
            </p:cNvSpPr>
            <p:nvPr/>
          </p:nvSpPr>
          <p:spPr bwMode="auto">
            <a:xfrm>
              <a:off x="240" y="1440"/>
              <a:ext cx="720" cy="269"/>
            </a:xfrm>
            <a:prstGeom prst="rect">
              <a:avLst/>
            </a:prstGeom>
            <a:noFill/>
            <a:ln w="9525" algn="ctr">
              <a:noFill/>
              <a:miter lim="800000"/>
              <a:headEnd/>
              <a:tailEnd/>
            </a:ln>
          </p:spPr>
          <p:txBody>
            <a:bodyPr>
              <a:spAutoFit/>
            </a:bodyPr>
            <a:lstStyle/>
            <a:p>
              <a:r>
                <a:rPr lang="en-US" sz="2200"/>
                <a:t>Gear F</a:t>
              </a:r>
            </a:p>
          </p:txBody>
        </p:sp>
        <p:sp>
          <p:nvSpPr>
            <p:cNvPr id="46090" name="Text Box 29"/>
            <p:cNvSpPr txBox="1">
              <a:spLocks noChangeArrowheads="1"/>
            </p:cNvSpPr>
            <p:nvPr/>
          </p:nvSpPr>
          <p:spPr bwMode="auto">
            <a:xfrm>
              <a:off x="3360" y="1411"/>
              <a:ext cx="960" cy="269"/>
            </a:xfrm>
            <a:prstGeom prst="rect">
              <a:avLst/>
            </a:prstGeom>
            <a:noFill/>
            <a:ln w="9525" algn="ctr">
              <a:noFill/>
              <a:miter lim="800000"/>
              <a:headEnd/>
              <a:tailEnd/>
            </a:ln>
          </p:spPr>
          <p:txBody>
            <a:bodyPr>
              <a:spAutoFit/>
            </a:bodyPr>
            <a:lstStyle/>
            <a:p>
              <a:r>
                <a:rPr lang="en-US" sz="2200"/>
                <a:t>Gear B,C</a:t>
              </a:r>
            </a:p>
          </p:txBody>
        </p:sp>
        <p:sp>
          <p:nvSpPr>
            <p:cNvPr id="46091" name="Text Box 30"/>
            <p:cNvSpPr txBox="1">
              <a:spLocks noChangeArrowheads="1"/>
            </p:cNvSpPr>
            <p:nvPr/>
          </p:nvSpPr>
          <p:spPr bwMode="auto">
            <a:xfrm>
              <a:off x="2448" y="2659"/>
              <a:ext cx="960" cy="269"/>
            </a:xfrm>
            <a:prstGeom prst="rect">
              <a:avLst/>
            </a:prstGeom>
            <a:noFill/>
            <a:ln w="9525" algn="ctr">
              <a:noFill/>
              <a:miter lim="800000"/>
              <a:headEnd/>
              <a:tailEnd/>
            </a:ln>
          </p:spPr>
          <p:txBody>
            <a:bodyPr>
              <a:spAutoFit/>
            </a:bodyPr>
            <a:lstStyle/>
            <a:p>
              <a:r>
                <a:rPr lang="en-US" sz="2200"/>
                <a:t>Gear D,E</a:t>
              </a:r>
            </a:p>
          </p:txBody>
        </p:sp>
      </p:grpSp>
    </p:spTree>
    <p:extLst>
      <p:ext uri="{BB962C8B-B14F-4D97-AF65-F5344CB8AC3E}">
        <p14:creationId xmlns:p14="http://schemas.microsoft.com/office/powerpoint/2010/main" val="146508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Footer Placeholder 3"/>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6153" name="Slide Number Placeholder 4"/>
          <p:cNvSpPr>
            <a:spLocks noGrp="1"/>
          </p:cNvSpPr>
          <p:nvPr>
            <p:ph type="sldNum" sz="quarter" idx="12"/>
          </p:nvPr>
        </p:nvSpPr>
        <p:spPr>
          <a:noFill/>
        </p:spPr>
        <p:txBody>
          <a:bodyPr/>
          <a:lstStyle/>
          <a:p>
            <a:fld id="{51A884EE-806D-441F-B5F2-58D4739F3593}" type="slidenum">
              <a:rPr lang="en-US" smtClean="0"/>
              <a:pPr/>
              <a:t>187</a:t>
            </a:fld>
            <a:endParaRPr lang="en-US"/>
          </a:p>
        </p:txBody>
      </p:sp>
      <p:graphicFrame>
        <p:nvGraphicFramePr>
          <p:cNvPr id="6146" name="Object 2"/>
          <p:cNvGraphicFramePr>
            <a:graphicFrameLocks noChangeAspect="1"/>
          </p:cNvGraphicFramePr>
          <p:nvPr/>
        </p:nvGraphicFramePr>
        <p:xfrm>
          <a:off x="2209800" y="2441575"/>
          <a:ext cx="1362075" cy="950913"/>
        </p:xfrm>
        <a:graphic>
          <a:graphicData uri="http://schemas.openxmlformats.org/presentationml/2006/ole">
            <mc:AlternateContent xmlns:mc="http://schemas.openxmlformats.org/markup-compatibility/2006">
              <mc:Choice xmlns:v="urn:schemas-microsoft-com:vml" Requires="v">
                <p:oleObj spid="_x0000_s36196" name="Equation" r:id="rId4" imgW="622080" imgH="431640" progId="">
                  <p:embed/>
                </p:oleObj>
              </mc:Choice>
              <mc:Fallback>
                <p:oleObj name="Equation" r:id="rId4" imgW="622080" imgH="431640" progId="">
                  <p:embed/>
                  <p:pic>
                    <p:nvPicPr>
                      <p:cNvPr id="61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441575"/>
                        <a:ext cx="1362075"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4851" name="Rectangle 3"/>
          <p:cNvSpPr>
            <a:spLocks noChangeArrowheads="1"/>
          </p:cNvSpPr>
          <p:nvPr/>
        </p:nvSpPr>
        <p:spPr bwMode="auto">
          <a:xfrm>
            <a:off x="3503613" y="2541588"/>
            <a:ext cx="423862" cy="519112"/>
          </a:xfrm>
          <a:prstGeom prst="rect">
            <a:avLst/>
          </a:prstGeom>
          <a:noFill/>
          <a:ln w="9525">
            <a:noFill/>
            <a:miter lim="800000"/>
            <a:headEnd/>
            <a:tailEnd/>
          </a:ln>
        </p:spPr>
        <p:txBody>
          <a:bodyPr wrap="none" anchor="ctr">
            <a:spAutoFit/>
          </a:bodyPr>
          <a:lstStyle/>
          <a:p>
            <a:pPr>
              <a:spcBef>
                <a:spcPct val="0"/>
              </a:spcBef>
            </a:pPr>
            <a:r>
              <a:rPr lang="en-US" sz="2800" b="1">
                <a:cs typeface="Times New Roman" pitchFamily="18" charset="0"/>
              </a:rPr>
              <a:t> .</a:t>
            </a:r>
            <a:r>
              <a:rPr lang="en-US" sz="1200" b="1">
                <a:cs typeface="Times New Roman" pitchFamily="18" charset="0"/>
              </a:rPr>
              <a:t> </a:t>
            </a:r>
            <a:endParaRPr lang="en-US" sz="1800"/>
          </a:p>
        </p:txBody>
      </p:sp>
      <p:graphicFrame>
        <p:nvGraphicFramePr>
          <p:cNvPr id="334852" name="Object 4"/>
          <p:cNvGraphicFramePr>
            <a:graphicFrameLocks noChangeAspect="1"/>
          </p:cNvGraphicFramePr>
          <p:nvPr/>
        </p:nvGraphicFramePr>
        <p:xfrm>
          <a:off x="3773488" y="2505075"/>
          <a:ext cx="685800" cy="923925"/>
        </p:xfrm>
        <a:graphic>
          <a:graphicData uri="http://schemas.openxmlformats.org/presentationml/2006/ole">
            <mc:AlternateContent xmlns:mc="http://schemas.openxmlformats.org/markup-compatibility/2006">
              <mc:Choice xmlns:v="urn:schemas-microsoft-com:vml" Requires="v">
                <p:oleObj spid="_x0000_s36197" name="Equation" r:id="rId6" imgW="317160" imgH="431640" progId="">
                  <p:embed/>
                </p:oleObj>
              </mc:Choice>
              <mc:Fallback>
                <p:oleObj name="Equation" r:id="rId6" imgW="317160" imgH="431640" progId="">
                  <p:embed/>
                  <p:pic>
                    <p:nvPicPr>
                      <p:cNvPr id="3348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3488" y="2505075"/>
                        <a:ext cx="685800"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4853" name="Object 5"/>
          <p:cNvGraphicFramePr>
            <a:graphicFrameLocks noGrp="1" noChangeAspect="1"/>
          </p:cNvGraphicFramePr>
          <p:nvPr>
            <p:ph/>
          </p:nvPr>
        </p:nvGraphicFramePr>
        <p:xfrm>
          <a:off x="4629150" y="2441575"/>
          <a:ext cx="696913" cy="987425"/>
        </p:xfrm>
        <a:graphic>
          <a:graphicData uri="http://schemas.openxmlformats.org/presentationml/2006/ole">
            <mc:AlternateContent xmlns:mc="http://schemas.openxmlformats.org/markup-compatibility/2006">
              <mc:Choice xmlns:v="urn:schemas-microsoft-com:vml" Requires="v">
                <p:oleObj spid="_x0000_s36198" name="Equation" r:id="rId8" imgW="304560" imgH="431640" progId="">
                  <p:embed/>
                </p:oleObj>
              </mc:Choice>
              <mc:Fallback>
                <p:oleObj name="Equation" r:id="rId8" imgW="304560" imgH="431640" progId="">
                  <p:embed/>
                  <p:pic>
                    <p:nvPicPr>
                      <p:cNvPr id="33485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29150" y="2441575"/>
                        <a:ext cx="696913" cy="98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4854" name="Rectangle 6"/>
          <p:cNvSpPr>
            <a:spLocks noChangeArrowheads="1"/>
          </p:cNvSpPr>
          <p:nvPr/>
        </p:nvSpPr>
        <p:spPr bwMode="auto">
          <a:xfrm>
            <a:off x="4335463" y="2522538"/>
            <a:ext cx="423862" cy="519112"/>
          </a:xfrm>
          <a:prstGeom prst="rect">
            <a:avLst/>
          </a:prstGeom>
          <a:noFill/>
          <a:ln w="9525">
            <a:noFill/>
            <a:miter lim="800000"/>
            <a:headEnd/>
            <a:tailEnd/>
          </a:ln>
        </p:spPr>
        <p:txBody>
          <a:bodyPr wrap="none" anchor="ctr">
            <a:spAutoFit/>
          </a:bodyPr>
          <a:lstStyle/>
          <a:p>
            <a:pPr>
              <a:spcBef>
                <a:spcPct val="0"/>
              </a:spcBef>
            </a:pPr>
            <a:r>
              <a:rPr lang="en-US" sz="2800" b="1">
                <a:cs typeface="Times New Roman" pitchFamily="18" charset="0"/>
              </a:rPr>
              <a:t> .</a:t>
            </a:r>
            <a:r>
              <a:rPr lang="en-US" sz="1200" b="1">
                <a:cs typeface="Times New Roman" pitchFamily="18" charset="0"/>
              </a:rPr>
              <a:t> </a:t>
            </a:r>
            <a:endParaRPr lang="en-US" sz="1800"/>
          </a:p>
        </p:txBody>
      </p:sp>
      <p:sp>
        <p:nvSpPr>
          <p:cNvPr id="6156" name="Text Box 7"/>
          <p:cNvSpPr txBox="1">
            <a:spLocks noChangeArrowheads="1"/>
          </p:cNvSpPr>
          <p:nvPr/>
        </p:nvSpPr>
        <p:spPr bwMode="auto">
          <a:xfrm>
            <a:off x="685800" y="304800"/>
            <a:ext cx="8077200" cy="1936750"/>
          </a:xfrm>
          <a:prstGeom prst="rect">
            <a:avLst/>
          </a:prstGeom>
          <a:noFill/>
          <a:ln w="9525" algn="ctr">
            <a:noFill/>
            <a:miter lim="800000"/>
            <a:headEnd/>
            <a:tailEnd/>
          </a:ln>
        </p:spPr>
        <p:txBody>
          <a:bodyPr>
            <a:spAutoFit/>
          </a:bodyPr>
          <a:lstStyle/>
          <a:p>
            <a:r>
              <a:rPr lang="en-US" sz="2200" u="sng">
                <a:solidFill>
                  <a:srgbClr val="0000FF"/>
                </a:solidFill>
              </a:rPr>
              <a:t>Given</a:t>
            </a:r>
            <a:r>
              <a:rPr lang="en-US" sz="2200">
                <a:solidFill>
                  <a:srgbClr val="0000FF"/>
                </a:solidFill>
              </a:rPr>
              <a:t>:</a:t>
            </a:r>
          </a:p>
          <a:p>
            <a:r>
              <a:rPr lang="en-US" sz="2200">
                <a:solidFill>
                  <a:srgbClr val="0000FF"/>
                </a:solidFill>
              </a:rPr>
              <a:t> T</a:t>
            </a:r>
            <a:r>
              <a:rPr lang="en-US" sz="2200" baseline="-25000">
                <a:solidFill>
                  <a:srgbClr val="0000FF"/>
                </a:solidFill>
              </a:rPr>
              <a:t>A</a:t>
            </a:r>
            <a:r>
              <a:rPr lang="en-US" sz="2200">
                <a:solidFill>
                  <a:srgbClr val="0000FF"/>
                </a:solidFill>
              </a:rPr>
              <a:t>= 20,     T</a:t>
            </a:r>
            <a:r>
              <a:rPr lang="en-US" sz="2200" baseline="-25000">
                <a:solidFill>
                  <a:srgbClr val="0000FF"/>
                </a:solidFill>
              </a:rPr>
              <a:t>B</a:t>
            </a:r>
            <a:r>
              <a:rPr lang="en-US" sz="2200">
                <a:solidFill>
                  <a:srgbClr val="0000FF"/>
                </a:solidFill>
              </a:rPr>
              <a:t>= 30,    T</a:t>
            </a:r>
            <a:r>
              <a:rPr lang="en-US" sz="2200" baseline="-25000">
                <a:solidFill>
                  <a:srgbClr val="0000FF"/>
                </a:solidFill>
              </a:rPr>
              <a:t>C</a:t>
            </a:r>
            <a:r>
              <a:rPr lang="en-US" sz="2200">
                <a:solidFill>
                  <a:srgbClr val="0000FF"/>
                </a:solidFill>
              </a:rPr>
              <a:t>= 40,    T</a:t>
            </a:r>
            <a:r>
              <a:rPr lang="en-US" sz="2200" baseline="-25000">
                <a:solidFill>
                  <a:srgbClr val="0000FF"/>
                </a:solidFill>
              </a:rPr>
              <a:t>D</a:t>
            </a:r>
            <a:r>
              <a:rPr lang="en-US" sz="2200">
                <a:solidFill>
                  <a:srgbClr val="0000FF"/>
                </a:solidFill>
              </a:rPr>
              <a:t>= 50,   T</a:t>
            </a:r>
            <a:r>
              <a:rPr lang="en-US" sz="2200" baseline="-25000">
                <a:solidFill>
                  <a:srgbClr val="0000FF"/>
                </a:solidFill>
              </a:rPr>
              <a:t>E</a:t>
            </a:r>
            <a:r>
              <a:rPr lang="en-US" sz="2200">
                <a:solidFill>
                  <a:srgbClr val="0000FF"/>
                </a:solidFill>
              </a:rPr>
              <a:t>=60,   T</a:t>
            </a:r>
            <a:r>
              <a:rPr lang="en-US" sz="2200" baseline="-25000">
                <a:solidFill>
                  <a:srgbClr val="0000FF"/>
                </a:solidFill>
              </a:rPr>
              <a:t>F</a:t>
            </a:r>
            <a:r>
              <a:rPr lang="en-US" sz="2200">
                <a:solidFill>
                  <a:srgbClr val="0000FF"/>
                </a:solidFill>
              </a:rPr>
              <a:t>=70,    </a:t>
            </a:r>
          </a:p>
          <a:p>
            <a:r>
              <a:rPr lang="en-US" sz="2200">
                <a:solidFill>
                  <a:srgbClr val="0000FF"/>
                </a:solidFill>
              </a:rPr>
              <a:t>  N</a:t>
            </a:r>
            <a:r>
              <a:rPr lang="en-US" sz="2200" baseline="-25000">
                <a:solidFill>
                  <a:srgbClr val="0000FF"/>
                </a:solidFill>
              </a:rPr>
              <a:t>A</a:t>
            </a:r>
            <a:r>
              <a:rPr lang="en-US" sz="2200">
                <a:solidFill>
                  <a:srgbClr val="0000FF"/>
                </a:solidFill>
              </a:rPr>
              <a:t>=210 rpm</a:t>
            </a:r>
          </a:p>
          <a:p>
            <a:r>
              <a:rPr lang="en-US" sz="2200">
                <a:solidFill>
                  <a:srgbClr val="0000FF"/>
                </a:solidFill>
              </a:rPr>
              <a:t>  </a:t>
            </a:r>
            <a:r>
              <a:rPr lang="en-US" sz="2200">
                <a:solidFill>
                  <a:srgbClr val="FF3399"/>
                </a:solidFill>
              </a:rPr>
              <a:t>N</a:t>
            </a:r>
            <a:r>
              <a:rPr lang="en-US" sz="2200" baseline="-25000">
                <a:solidFill>
                  <a:srgbClr val="FF3399"/>
                </a:solidFill>
              </a:rPr>
              <a:t>F</a:t>
            </a:r>
            <a:r>
              <a:rPr lang="en-US" sz="2200">
                <a:solidFill>
                  <a:srgbClr val="FF3399"/>
                </a:solidFill>
              </a:rPr>
              <a:t>=</a:t>
            </a:r>
            <a:r>
              <a:rPr lang="en-US" sz="2200">
                <a:solidFill>
                  <a:srgbClr val="FF3399"/>
                </a:solidFill>
                <a:cs typeface="Arial" charset="0"/>
              </a:rPr>
              <a:t>?		</a:t>
            </a:r>
          </a:p>
        </p:txBody>
      </p:sp>
      <p:graphicFrame>
        <p:nvGraphicFramePr>
          <p:cNvPr id="334856" name="Object 8"/>
          <p:cNvGraphicFramePr>
            <a:graphicFrameLocks noChangeAspect="1"/>
          </p:cNvGraphicFramePr>
          <p:nvPr/>
        </p:nvGraphicFramePr>
        <p:xfrm>
          <a:off x="2119313" y="3670300"/>
          <a:ext cx="1390650" cy="950913"/>
        </p:xfrm>
        <a:graphic>
          <a:graphicData uri="http://schemas.openxmlformats.org/presentationml/2006/ole">
            <mc:AlternateContent xmlns:mc="http://schemas.openxmlformats.org/markup-compatibility/2006">
              <mc:Choice xmlns:v="urn:schemas-microsoft-com:vml" Requires="v">
                <p:oleObj spid="_x0000_s36199" name="Equation" r:id="rId10" imgW="634680" imgH="431640" progId="">
                  <p:embed/>
                </p:oleObj>
              </mc:Choice>
              <mc:Fallback>
                <p:oleObj name="Equation" r:id="rId10" imgW="634680" imgH="431640" progId="">
                  <p:embed/>
                  <p:pic>
                    <p:nvPicPr>
                      <p:cNvPr id="334856"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9313" y="3670300"/>
                        <a:ext cx="1390650"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4857" name="Rectangle 9"/>
          <p:cNvSpPr>
            <a:spLocks noChangeArrowheads="1"/>
          </p:cNvSpPr>
          <p:nvPr/>
        </p:nvSpPr>
        <p:spPr bwMode="auto">
          <a:xfrm>
            <a:off x="3427413" y="3770313"/>
            <a:ext cx="423862" cy="519112"/>
          </a:xfrm>
          <a:prstGeom prst="rect">
            <a:avLst/>
          </a:prstGeom>
          <a:noFill/>
          <a:ln w="9525">
            <a:noFill/>
            <a:miter lim="800000"/>
            <a:headEnd/>
            <a:tailEnd/>
          </a:ln>
        </p:spPr>
        <p:txBody>
          <a:bodyPr wrap="none" anchor="ctr">
            <a:spAutoFit/>
          </a:bodyPr>
          <a:lstStyle/>
          <a:p>
            <a:pPr>
              <a:spcBef>
                <a:spcPct val="0"/>
              </a:spcBef>
            </a:pPr>
            <a:r>
              <a:rPr lang="en-US" sz="2800" b="1">
                <a:cs typeface="Times New Roman" pitchFamily="18" charset="0"/>
              </a:rPr>
              <a:t> .</a:t>
            </a:r>
            <a:r>
              <a:rPr lang="en-US" sz="1200" b="1">
                <a:cs typeface="Times New Roman" pitchFamily="18" charset="0"/>
              </a:rPr>
              <a:t> </a:t>
            </a:r>
            <a:endParaRPr lang="en-US" sz="1800"/>
          </a:p>
        </p:txBody>
      </p:sp>
      <p:graphicFrame>
        <p:nvGraphicFramePr>
          <p:cNvPr id="334858" name="Object 10"/>
          <p:cNvGraphicFramePr>
            <a:graphicFrameLocks noChangeAspect="1"/>
          </p:cNvGraphicFramePr>
          <p:nvPr/>
        </p:nvGraphicFramePr>
        <p:xfrm>
          <a:off x="3697288" y="3729038"/>
          <a:ext cx="685800" cy="842962"/>
        </p:xfrm>
        <a:graphic>
          <a:graphicData uri="http://schemas.openxmlformats.org/presentationml/2006/ole">
            <mc:AlternateContent xmlns:mc="http://schemas.openxmlformats.org/markup-compatibility/2006">
              <mc:Choice xmlns:v="urn:schemas-microsoft-com:vml" Requires="v">
                <p:oleObj spid="_x0000_s36200" name="Equation" r:id="rId12" imgW="317160" imgH="393480" progId="">
                  <p:embed/>
                </p:oleObj>
              </mc:Choice>
              <mc:Fallback>
                <p:oleObj name="Equation" r:id="rId12" imgW="317160" imgH="393480" progId="">
                  <p:embed/>
                  <p:pic>
                    <p:nvPicPr>
                      <p:cNvPr id="334858"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7288" y="3729038"/>
                        <a:ext cx="685800" cy="842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4859" name="Object 11"/>
          <p:cNvGraphicFramePr>
            <a:graphicFrameLocks noChangeAspect="1"/>
          </p:cNvGraphicFramePr>
          <p:nvPr/>
        </p:nvGraphicFramePr>
        <p:xfrm>
          <a:off x="4552950" y="3684588"/>
          <a:ext cx="696913" cy="900112"/>
        </p:xfrm>
        <a:graphic>
          <a:graphicData uri="http://schemas.openxmlformats.org/presentationml/2006/ole">
            <mc:AlternateContent xmlns:mc="http://schemas.openxmlformats.org/markup-compatibility/2006">
              <mc:Choice xmlns:v="urn:schemas-microsoft-com:vml" Requires="v">
                <p:oleObj spid="_x0000_s36201" name="Equation" r:id="rId14" imgW="304560" imgH="393480" progId="">
                  <p:embed/>
                </p:oleObj>
              </mc:Choice>
              <mc:Fallback>
                <p:oleObj name="Equation" r:id="rId14" imgW="304560" imgH="393480" progId="">
                  <p:embed/>
                  <p:pic>
                    <p:nvPicPr>
                      <p:cNvPr id="334859"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52950" y="3684588"/>
                        <a:ext cx="696913" cy="900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4860" name="Rectangle 12"/>
          <p:cNvSpPr>
            <a:spLocks noChangeArrowheads="1"/>
          </p:cNvSpPr>
          <p:nvPr/>
        </p:nvSpPr>
        <p:spPr bwMode="auto">
          <a:xfrm>
            <a:off x="4259263" y="3751263"/>
            <a:ext cx="423862" cy="519112"/>
          </a:xfrm>
          <a:prstGeom prst="rect">
            <a:avLst/>
          </a:prstGeom>
          <a:noFill/>
          <a:ln w="9525">
            <a:noFill/>
            <a:miter lim="800000"/>
            <a:headEnd/>
            <a:tailEnd/>
          </a:ln>
        </p:spPr>
        <p:txBody>
          <a:bodyPr wrap="none" anchor="ctr">
            <a:spAutoFit/>
          </a:bodyPr>
          <a:lstStyle/>
          <a:p>
            <a:pPr>
              <a:spcBef>
                <a:spcPct val="0"/>
              </a:spcBef>
            </a:pPr>
            <a:r>
              <a:rPr lang="en-US" sz="2800" b="1">
                <a:cs typeface="Times New Roman" pitchFamily="18" charset="0"/>
              </a:rPr>
              <a:t> .</a:t>
            </a:r>
            <a:r>
              <a:rPr lang="en-US" sz="1200" b="1">
                <a:cs typeface="Times New Roman" pitchFamily="18" charset="0"/>
              </a:rPr>
              <a:t> </a:t>
            </a:r>
            <a:endParaRPr lang="en-US" sz="1800"/>
          </a:p>
        </p:txBody>
      </p:sp>
      <p:sp>
        <p:nvSpPr>
          <p:cNvPr id="334861" name="Text Box 13"/>
          <p:cNvSpPr txBox="1">
            <a:spLocks noChangeArrowheads="1"/>
          </p:cNvSpPr>
          <p:nvPr/>
        </p:nvSpPr>
        <p:spPr bwMode="auto">
          <a:xfrm>
            <a:off x="2514600" y="5181600"/>
            <a:ext cx="2667000" cy="558800"/>
          </a:xfrm>
          <a:prstGeom prst="rect">
            <a:avLst/>
          </a:prstGeom>
          <a:noFill/>
          <a:ln w="9525" algn="ctr">
            <a:solidFill>
              <a:srgbClr val="996633"/>
            </a:solidFill>
            <a:miter lim="800000"/>
            <a:headEnd/>
            <a:tailEnd/>
          </a:ln>
        </p:spPr>
        <p:txBody>
          <a:bodyPr>
            <a:spAutoFit/>
          </a:bodyPr>
          <a:lstStyle/>
          <a:p>
            <a:pPr algn="ctr"/>
            <a:r>
              <a:rPr lang="en-US"/>
              <a:t>= 96 rpm</a:t>
            </a:r>
          </a:p>
        </p:txBody>
      </p:sp>
      <p:sp>
        <p:nvSpPr>
          <p:cNvPr id="334862" name="Text Box 14"/>
          <p:cNvSpPr txBox="1">
            <a:spLocks noChangeArrowheads="1"/>
          </p:cNvSpPr>
          <p:nvPr/>
        </p:nvSpPr>
        <p:spPr bwMode="auto">
          <a:xfrm flipH="1">
            <a:off x="2514600" y="5257800"/>
            <a:ext cx="685800" cy="488950"/>
          </a:xfrm>
          <a:prstGeom prst="rect">
            <a:avLst/>
          </a:prstGeom>
          <a:noFill/>
          <a:ln w="9525" algn="ctr">
            <a:noFill/>
            <a:miter lim="800000"/>
            <a:headEnd/>
            <a:tailEnd/>
          </a:ln>
        </p:spPr>
        <p:txBody>
          <a:bodyPr>
            <a:spAutoFit/>
          </a:bodyPr>
          <a:lstStyle/>
          <a:p>
            <a:r>
              <a:rPr lang="en-US" sz="2600"/>
              <a:t>N</a:t>
            </a:r>
            <a:r>
              <a:rPr lang="en-US" sz="2600" baseline="-25000"/>
              <a:t>F</a:t>
            </a:r>
          </a:p>
        </p:txBody>
      </p:sp>
      <p:grpSp>
        <p:nvGrpSpPr>
          <p:cNvPr id="2" name="Group 15"/>
          <p:cNvGrpSpPr>
            <a:grpSpLocks noChangeAspect="1"/>
          </p:cNvGrpSpPr>
          <p:nvPr/>
        </p:nvGrpSpPr>
        <p:grpSpPr bwMode="auto">
          <a:xfrm>
            <a:off x="5411788" y="1600200"/>
            <a:ext cx="3656012" cy="1790700"/>
            <a:chOff x="480" y="1008"/>
            <a:chExt cx="4416" cy="2163"/>
          </a:xfrm>
        </p:grpSpPr>
        <p:sp>
          <p:nvSpPr>
            <p:cNvPr id="6163" name="Line 16"/>
            <p:cNvSpPr>
              <a:spLocks noChangeAspect="1" noChangeShapeType="1"/>
            </p:cNvSpPr>
            <p:nvPr/>
          </p:nvSpPr>
          <p:spPr bwMode="auto">
            <a:xfrm>
              <a:off x="1392" y="1008"/>
              <a:ext cx="0" cy="1968"/>
            </a:xfrm>
            <a:prstGeom prst="line">
              <a:avLst/>
            </a:prstGeom>
            <a:noFill/>
            <a:ln w="9525">
              <a:solidFill>
                <a:schemeClr val="tx1"/>
              </a:solidFill>
              <a:prstDash val="lgDashDot"/>
              <a:round/>
              <a:headEnd/>
              <a:tailEnd/>
            </a:ln>
          </p:spPr>
          <p:txBody>
            <a:bodyPr>
              <a:spAutoFit/>
            </a:bodyPr>
            <a:lstStyle/>
            <a:p>
              <a:endParaRPr lang="en-US"/>
            </a:p>
          </p:txBody>
        </p:sp>
        <p:sp>
          <p:nvSpPr>
            <p:cNvPr id="6164" name="Oval 17"/>
            <p:cNvSpPr>
              <a:spLocks noChangeAspect="1" noChangeArrowheads="1"/>
            </p:cNvSpPr>
            <p:nvPr/>
          </p:nvSpPr>
          <p:spPr bwMode="auto">
            <a:xfrm>
              <a:off x="3075" y="1706"/>
              <a:ext cx="655" cy="655"/>
            </a:xfrm>
            <a:prstGeom prst="ellipse">
              <a:avLst/>
            </a:prstGeom>
            <a:noFill/>
            <a:ln w="9525" algn="ctr">
              <a:solidFill>
                <a:schemeClr val="tx1"/>
              </a:solidFill>
              <a:round/>
              <a:headEnd/>
              <a:tailEnd/>
            </a:ln>
          </p:spPr>
          <p:txBody>
            <a:bodyPr wrap="none" anchor="ctr">
              <a:spAutoFit/>
            </a:bodyPr>
            <a:lstStyle/>
            <a:p>
              <a:endParaRPr lang="en-US"/>
            </a:p>
          </p:txBody>
        </p:sp>
        <p:sp>
          <p:nvSpPr>
            <p:cNvPr id="6165" name="Oval 18"/>
            <p:cNvSpPr>
              <a:spLocks noChangeAspect="1" noChangeArrowheads="1"/>
            </p:cNvSpPr>
            <p:nvPr/>
          </p:nvSpPr>
          <p:spPr bwMode="auto">
            <a:xfrm>
              <a:off x="3186" y="1815"/>
              <a:ext cx="432" cy="432"/>
            </a:xfrm>
            <a:prstGeom prst="ellipse">
              <a:avLst/>
            </a:prstGeom>
            <a:noFill/>
            <a:ln w="9525" algn="ctr">
              <a:solidFill>
                <a:schemeClr val="tx1"/>
              </a:solidFill>
              <a:round/>
              <a:headEnd/>
              <a:tailEnd/>
            </a:ln>
          </p:spPr>
          <p:txBody>
            <a:bodyPr wrap="none" anchor="ctr">
              <a:spAutoFit/>
            </a:bodyPr>
            <a:lstStyle/>
            <a:p>
              <a:endParaRPr lang="en-US"/>
            </a:p>
          </p:txBody>
        </p:sp>
        <p:grpSp>
          <p:nvGrpSpPr>
            <p:cNvPr id="3" name="Group 19"/>
            <p:cNvGrpSpPr>
              <a:grpSpLocks noChangeAspect="1"/>
            </p:cNvGrpSpPr>
            <p:nvPr/>
          </p:nvGrpSpPr>
          <p:grpSpPr bwMode="auto">
            <a:xfrm>
              <a:off x="2751" y="1074"/>
              <a:ext cx="1164" cy="2097"/>
              <a:chOff x="2751" y="1074"/>
              <a:chExt cx="1164" cy="2097"/>
            </a:xfrm>
          </p:grpSpPr>
          <p:sp>
            <p:nvSpPr>
              <p:cNvPr id="6182" name="Oval 20"/>
              <p:cNvSpPr>
                <a:spLocks noChangeAspect="1" noChangeArrowheads="1"/>
              </p:cNvSpPr>
              <p:nvPr/>
            </p:nvSpPr>
            <p:spPr bwMode="auto">
              <a:xfrm>
                <a:off x="2907" y="1521"/>
                <a:ext cx="1008" cy="1008"/>
              </a:xfrm>
              <a:prstGeom prst="ellipse">
                <a:avLst/>
              </a:prstGeom>
              <a:noFill/>
              <a:ln w="9525" algn="ctr">
                <a:solidFill>
                  <a:schemeClr val="tx1"/>
                </a:solidFill>
                <a:round/>
                <a:headEnd/>
                <a:tailEnd/>
              </a:ln>
            </p:spPr>
            <p:txBody>
              <a:bodyPr wrap="none" anchor="ctr">
                <a:spAutoFit/>
              </a:bodyPr>
              <a:lstStyle/>
              <a:p>
                <a:endParaRPr lang="en-US"/>
              </a:p>
            </p:txBody>
          </p:sp>
          <p:sp>
            <p:nvSpPr>
              <p:cNvPr id="6183" name="Line 21"/>
              <p:cNvSpPr>
                <a:spLocks noChangeAspect="1" noChangeShapeType="1"/>
              </p:cNvSpPr>
              <p:nvPr/>
            </p:nvSpPr>
            <p:spPr bwMode="auto">
              <a:xfrm>
                <a:off x="3393" y="1074"/>
                <a:ext cx="0" cy="1920"/>
              </a:xfrm>
              <a:prstGeom prst="line">
                <a:avLst/>
              </a:prstGeom>
              <a:noFill/>
              <a:ln w="9525">
                <a:solidFill>
                  <a:schemeClr val="tx1"/>
                </a:solidFill>
                <a:prstDash val="lgDashDot"/>
                <a:round/>
                <a:headEnd/>
                <a:tailEnd/>
              </a:ln>
            </p:spPr>
            <p:txBody>
              <a:bodyPr>
                <a:spAutoFit/>
              </a:bodyPr>
              <a:lstStyle/>
              <a:p>
                <a:endParaRPr lang="en-US"/>
              </a:p>
            </p:txBody>
          </p:sp>
          <p:sp>
            <p:nvSpPr>
              <p:cNvPr id="6184" name="Text Box 22"/>
              <p:cNvSpPr txBox="1">
                <a:spLocks noChangeAspect="1" noChangeArrowheads="1"/>
              </p:cNvSpPr>
              <p:nvPr/>
            </p:nvSpPr>
            <p:spPr bwMode="auto">
              <a:xfrm>
                <a:off x="2751" y="1680"/>
                <a:ext cx="297" cy="1491"/>
              </a:xfrm>
              <a:prstGeom prst="rect">
                <a:avLst/>
              </a:prstGeom>
              <a:solidFill>
                <a:schemeClr val="bg1"/>
              </a:solidFill>
              <a:ln w="9525" algn="ctr">
                <a:noFill/>
                <a:miter lim="800000"/>
                <a:headEnd/>
                <a:tailEnd/>
              </a:ln>
            </p:spPr>
            <p:txBody>
              <a:bodyPr>
                <a:spAutoFit/>
              </a:bodyPr>
              <a:lstStyle/>
              <a:p>
                <a:endParaRPr lang="en-US"/>
              </a:p>
              <a:p>
                <a:r>
                  <a:rPr lang="en-US">
                    <a:solidFill>
                      <a:schemeClr val="bg1"/>
                    </a:solidFill>
                  </a:rPr>
                  <a:t>c</a:t>
                </a:r>
              </a:p>
            </p:txBody>
          </p:sp>
        </p:grpSp>
        <p:grpSp>
          <p:nvGrpSpPr>
            <p:cNvPr id="4" name="Group 23"/>
            <p:cNvGrpSpPr>
              <a:grpSpLocks noChangeAspect="1"/>
            </p:cNvGrpSpPr>
            <p:nvPr/>
          </p:nvGrpSpPr>
          <p:grpSpPr bwMode="auto">
            <a:xfrm>
              <a:off x="480" y="1008"/>
              <a:ext cx="4416" cy="2115"/>
              <a:chOff x="480" y="1008"/>
              <a:chExt cx="4416" cy="2115"/>
            </a:xfrm>
          </p:grpSpPr>
          <p:sp>
            <p:nvSpPr>
              <p:cNvPr id="6172" name="Oval 24"/>
              <p:cNvSpPr>
                <a:spLocks noChangeAspect="1" noChangeArrowheads="1"/>
              </p:cNvSpPr>
              <p:nvPr/>
            </p:nvSpPr>
            <p:spPr bwMode="auto">
              <a:xfrm>
                <a:off x="1248" y="1920"/>
                <a:ext cx="288" cy="288"/>
              </a:xfrm>
              <a:prstGeom prst="ellipse">
                <a:avLst/>
              </a:prstGeom>
              <a:noFill/>
              <a:ln w="9525" algn="ctr">
                <a:solidFill>
                  <a:schemeClr val="tx1"/>
                </a:solidFill>
                <a:round/>
                <a:headEnd/>
                <a:tailEnd/>
              </a:ln>
            </p:spPr>
            <p:txBody>
              <a:bodyPr wrap="none" anchor="ctr">
                <a:spAutoFit/>
              </a:bodyPr>
              <a:lstStyle/>
              <a:p>
                <a:endParaRPr lang="en-US"/>
              </a:p>
            </p:txBody>
          </p:sp>
          <p:sp>
            <p:nvSpPr>
              <p:cNvPr id="6173" name="Line 25"/>
              <p:cNvSpPr>
                <a:spLocks noChangeAspect="1" noChangeShapeType="1"/>
              </p:cNvSpPr>
              <p:nvPr/>
            </p:nvSpPr>
            <p:spPr bwMode="auto">
              <a:xfrm flipV="1">
                <a:off x="480" y="2016"/>
                <a:ext cx="4416" cy="48"/>
              </a:xfrm>
              <a:prstGeom prst="line">
                <a:avLst/>
              </a:prstGeom>
              <a:noFill/>
              <a:ln w="9525">
                <a:solidFill>
                  <a:schemeClr val="tx1"/>
                </a:solidFill>
                <a:prstDash val="lgDashDot"/>
                <a:round/>
                <a:headEnd/>
                <a:tailEnd/>
              </a:ln>
            </p:spPr>
            <p:txBody>
              <a:bodyPr>
                <a:spAutoFit/>
              </a:bodyPr>
              <a:lstStyle/>
              <a:p>
                <a:endParaRPr lang="en-US"/>
              </a:p>
            </p:txBody>
          </p:sp>
          <p:grpSp>
            <p:nvGrpSpPr>
              <p:cNvPr id="5" name="Group 26"/>
              <p:cNvGrpSpPr>
                <a:grpSpLocks noChangeAspect="1"/>
              </p:cNvGrpSpPr>
              <p:nvPr/>
            </p:nvGrpSpPr>
            <p:grpSpPr bwMode="auto">
              <a:xfrm>
                <a:off x="1920" y="1008"/>
                <a:ext cx="1152" cy="1968"/>
                <a:chOff x="1920" y="1008"/>
                <a:chExt cx="1152" cy="1968"/>
              </a:xfrm>
            </p:grpSpPr>
            <p:grpSp>
              <p:nvGrpSpPr>
                <p:cNvPr id="6" name="Group 27"/>
                <p:cNvGrpSpPr>
                  <a:grpSpLocks noChangeAspect="1"/>
                </p:cNvGrpSpPr>
                <p:nvPr/>
              </p:nvGrpSpPr>
              <p:grpSpPr bwMode="auto">
                <a:xfrm>
                  <a:off x="1920" y="1440"/>
                  <a:ext cx="1152" cy="1152"/>
                  <a:chOff x="1920" y="1440"/>
                  <a:chExt cx="1152" cy="1152"/>
                </a:xfrm>
              </p:grpSpPr>
              <p:sp>
                <p:nvSpPr>
                  <p:cNvPr id="6179" name="Oval 28"/>
                  <p:cNvSpPr>
                    <a:spLocks noChangeAspect="1" noChangeArrowheads="1"/>
                  </p:cNvSpPr>
                  <p:nvPr/>
                </p:nvSpPr>
                <p:spPr bwMode="auto">
                  <a:xfrm>
                    <a:off x="1920" y="1440"/>
                    <a:ext cx="1152" cy="1152"/>
                  </a:xfrm>
                  <a:prstGeom prst="ellipse">
                    <a:avLst/>
                  </a:prstGeom>
                  <a:noFill/>
                  <a:ln w="9525" algn="ctr">
                    <a:solidFill>
                      <a:schemeClr val="tx1"/>
                    </a:solidFill>
                    <a:round/>
                    <a:headEnd/>
                    <a:tailEnd/>
                  </a:ln>
                </p:spPr>
                <p:txBody>
                  <a:bodyPr wrap="none" anchor="ctr">
                    <a:spAutoFit/>
                  </a:bodyPr>
                  <a:lstStyle/>
                  <a:p>
                    <a:endParaRPr lang="en-US"/>
                  </a:p>
                </p:txBody>
              </p:sp>
              <p:sp>
                <p:nvSpPr>
                  <p:cNvPr id="6180" name="Oval 29"/>
                  <p:cNvSpPr>
                    <a:spLocks noChangeAspect="1" noChangeArrowheads="1"/>
                  </p:cNvSpPr>
                  <p:nvPr/>
                </p:nvSpPr>
                <p:spPr bwMode="auto">
                  <a:xfrm>
                    <a:off x="2112" y="1651"/>
                    <a:ext cx="749" cy="749"/>
                  </a:xfrm>
                  <a:prstGeom prst="ellipse">
                    <a:avLst/>
                  </a:prstGeom>
                  <a:noFill/>
                  <a:ln w="9525" algn="ctr">
                    <a:solidFill>
                      <a:schemeClr val="tx1"/>
                    </a:solidFill>
                    <a:round/>
                    <a:headEnd/>
                    <a:tailEnd/>
                  </a:ln>
                </p:spPr>
                <p:txBody>
                  <a:bodyPr wrap="none" anchor="ctr">
                    <a:spAutoFit/>
                  </a:bodyPr>
                  <a:lstStyle/>
                  <a:p>
                    <a:endParaRPr lang="en-US"/>
                  </a:p>
                </p:txBody>
              </p:sp>
              <p:sp>
                <p:nvSpPr>
                  <p:cNvPr id="6181" name="Oval 30"/>
                  <p:cNvSpPr>
                    <a:spLocks noChangeAspect="1" noChangeArrowheads="1"/>
                  </p:cNvSpPr>
                  <p:nvPr/>
                </p:nvSpPr>
                <p:spPr bwMode="auto">
                  <a:xfrm>
                    <a:off x="2331" y="1881"/>
                    <a:ext cx="288" cy="288"/>
                  </a:xfrm>
                  <a:prstGeom prst="ellipse">
                    <a:avLst/>
                  </a:prstGeom>
                  <a:noFill/>
                  <a:ln w="9525" algn="ctr">
                    <a:solidFill>
                      <a:schemeClr val="tx1"/>
                    </a:solidFill>
                    <a:round/>
                    <a:headEnd/>
                    <a:tailEnd/>
                  </a:ln>
                </p:spPr>
                <p:txBody>
                  <a:bodyPr wrap="none" anchor="ctr">
                    <a:spAutoFit/>
                  </a:bodyPr>
                  <a:lstStyle/>
                  <a:p>
                    <a:endParaRPr lang="en-US"/>
                  </a:p>
                </p:txBody>
              </p:sp>
            </p:grpSp>
            <p:sp>
              <p:nvSpPr>
                <p:cNvPr id="6178" name="Line 31"/>
                <p:cNvSpPr>
                  <a:spLocks noChangeAspect="1" noChangeShapeType="1"/>
                </p:cNvSpPr>
                <p:nvPr/>
              </p:nvSpPr>
              <p:spPr bwMode="auto">
                <a:xfrm>
                  <a:off x="2475" y="1008"/>
                  <a:ext cx="0" cy="1968"/>
                </a:xfrm>
                <a:prstGeom prst="line">
                  <a:avLst/>
                </a:prstGeom>
                <a:noFill/>
                <a:ln w="9525">
                  <a:solidFill>
                    <a:schemeClr val="tx1"/>
                  </a:solidFill>
                  <a:prstDash val="lgDashDot"/>
                  <a:round/>
                  <a:headEnd/>
                  <a:tailEnd/>
                </a:ln>
              </p:spPr>
              <p:txBody>
                <a:bodyPr>
                  <a:spAutoFit/>
                </a:bodyPr>
                <a:lstStyle/>
                <a:p>
                  <a:endParaRPr lang="en-US"/>
                </a:p>
              </p:txBody>
            </p:sp>
          </p:grpSp>
          <p:sp>
            <p:nvSpPr>
              <p:cNvPr id="6175" name="Text Box 32"/>
              <p:cNvSpPr txBox="1">
                <a:spLocks noChangeAspect="1" noChangeArrowheads="1"/>
              </p:cNvSpPr>
              <p:nvPr/>
            </p:nvSpPr>
            <p:spPr bwMode="auto">
              <a:xfrm>
                <a:off x="1732" y="1631"/>
                <a:ext cx="297" cy="1492"/>
              </a:xfrm>
              <a:prstGeom prst="rect">
                <a:avLst/>
              </a:prstGeom>
              <a:solidFill>
                <a:schemeClr val="bg1"/>
              </a:solidFill>
              <a:ln w="9525" algn="ctr">
                <a:noFill/>
                <a:miter lim="800000"/>
                <a:headEnd/>
                <a:tailEnd/>
              </a:ln>
            </p:spPr>
            <p:txBody>
              <a:bodyPr>
                <a:spAutoFit/>
              </a:bodyPr>
              <a:lstStyle/>
              <a:p>
                <a:endParaRPr lang="en-US"/>
              </a:p>
              <a:p>
                <a:r>
                  <a:rPr lang="en-US">
                    <a:solidFill>
                      <a:schemeClr val="bg1"/>
                    </a:solidFill>
                  </a:rPr>
                  <a:t>v</a:t>
                </a:r>
              </a:p>
            </p:txBody>
          </p:sp>
          <p:sp>
            <p:nvSpPr>
              <p:cNvPr id="6176" name="Oval 33"/>
              <p:cNvSpPr>
                <a:spLocks noChangeAspect="1" noChangeArrowheads="1"/>
              </p:cNvSpPr>
              <p:nvPr/>
            </p:nvSpPr>
            <p:spPr bwMode="auto">
              <a:xfrm>
                <a:off x="672" y="1296"/>
                <a:ext cx="1440" cy="1440"/>
              </a:xfrm>
              <a:prstGeom prst="ellipse">
                <a:avLst/>
              </a:prstGeom>
              <a:noFill/>
              <a:ln w="9525" algn="ctr">
                <a:solidFill>
                  <a:schemeClr val="tx1"/>
                </a:solidFill>
                <a:round/>
                <a:headEnd/>
                <a:tailEnd/>
              </a:ln>
            </p:spPr>
            <p:txBody>
              <a:bodyPr wrap="none" anchor="ctr">
                <a:spAutoFit/>
              </a:bodyPr>
              <a:lstStyle/>
              <a:p>
                <a:endParaRPr lang="en-US"/>
              </a:p>
            </p:txBody>
          </p:sp>
        </p:grpSp>
        <p:grpSp>
          <p:nvGrpSpPr>
            <p:cNvPr id="7" name="Group 34"/>
            <p:cNvGrpSpPr>
              <a:grpSpLocks noChangeAspect="1"/>
            </p:cNvGrpSpPr>
            <p:nvPr/>
          </p:nvGrpSpPr>
          <p:grpSpPr bwMode="auto">
            <a:xfrm>
              <a:off x="3906" y="1071"/>
              <a:ext cx="576" cy="1920"/>
              <a:chOff x="3906" y="1071"/>
              <a:chExt cx="576" cy="1920"/>
            </a:xfrm>
          </p:grpSpPr>
          <p:sp>
            <p:nvSpPr>
              <p:cNvPr id="6169" name="Oval 35"/>
              <p:cNvSpPr>
                <a:spLocks noChangeAspect="1" noChangeArrowheads="1"/>
              </p:cNvSpPr>
              <p:nvPr/>
            </p:nvSpPr>
            <p:spPr bwMode="auto">
              <a:xfrm>
                <a:off x="3906" y="1728"/>
                <a:ext cx="576" cy="576"/>
              </a:xfrm>
              <a:prstGeom prst="ellipse">
                <a:avLst/>
              </a:prstGeom>
              <a:noFill/>
              <a:ln w="9525" algn="ctr">
                <a:solidFill>
                  <a:schemeClr val="tx1"/>
                </a:solidFill>
                <a:round/>
                <a:headEnd/>
                <a:tailEnd/>
              </a:ln>
            </p:spPr>
            <p:txBody>
              <a:bodyPr wrap="none" anchor="ctr">
                <a:spAutoFit/>
              </a:bodyPr>
              <a:lstStyle/>
              <a:p>
                <a:endParaRPr lang="en-US"/>
              </a:p>
            </p:txBody>
          </p:sp>
          <p:sp>
            <p:nvSpPr>
              <p:cNvPr id="6170" name="Line 36"/>
              <p:cNvSpPr>
                <a:spLocks noChangeAspect="1" noChangeShapeType="1"/>
              </p:cNvSpPr>
              <p:nvPr/>
            </p:nvSpPr>
            <p:spPr bwMode="auto">
              <a:xfrm>
                <a:off x="4194" y="1071"/>
                <a:ext cx="0" cy="1920"/>
              </a:xfrm>
              <a:prstGeom prst="line">
                <a:avLst/>
              </a:prstGeom>
              <a:noFill/>
              <a:ln w="9525">
                <a:solidFill>
                  <a:schemeClr val="tx1"/>
                </a:solidFill>
                <a:prstDash val="lgDashDot"/>
                <a:round/>
                <a:headEnd/>
                <a:tailEnd/>
              </a:ln>
            </p:spPr>
            <p:txBody>
              <a:bodyPr>
                <a:spAutoFit/>
              </a:bodyPr>
              <a:lstStyle/>
              <a:p>
                <a:endParaRPr lang="en-US"/>
              </a:p>
            </p:txBody>
          </p:sp>
          <p:sp>
            <p:nvSpPr>
              <p:cNvPr id="6171" name="Oval 37"/>
              <p:cNvSpPr>
                <a:spLocks noChangeAspect="1" noChangeArrowheads="1"/>
              </p:cNvSpPr>
              <p:nvPr/>
            </p:nvSpPr>
            <p:spPr bwMode="auto">
              <a:xfrm>
                <a:off x="4050" y="1872"/>
                <a:ext cx="288" cy="288"/>
              </a:xfrm>
              <a:prstGeom prst="ellipse">
                <a:avLst/>
              </a:prstGeom>
              <a:noFill/>
              <a:ln w="9525" algn="ctr">
                <a:solidFill>
                  <a:schemeClr val="tx1"/>
                </a:solidFill>
                <a:round/>
                <a:headEnd/>
                <a:tailEnd/>
              </a:ln>
            </p:spPr>
            <p:txBody>
              <a:bodyPr wrap="none" anchor="ctr">
                <a:spAutoFit/>
              </a:bodyPr>
              <a:lstStyle/>
              <a:p>
                <a:endParaRPr lang="en-US"/>
              </a:p>
            </p:txBody>
          </p:sp>
        </p:grpSp>
      </p:grpSp>
      <p:sp>
        <p:nvSpPr>
          <p:cNvPr id="6162" name="Text Box 38"/>
          <p:cNvSpPr txBox="1">
            <a:spLocks noChangeArrowheads="1"/>
          </p:cNvSpPr>
          <p:nvPr/>
        </p:nvSpPr>
        <p:spPr bwMode="auto">
          <a:xfrm>
            <a:off x="533400" y="2286000"/>
            <a:ext cx="1676400" cy="457200"/>
          </a:xfrm>
          <a:prstGeom prst="rect">
            <a:avLst/>
          </a:prstGeom>
          <a:noFill/>
          <a:ln w="9525" algn="ctr">
            <a:noFill/>
            <a:miter lim="800000"/>
            <a:headEnd/>
            <a:tailEnd/>
          </a:ln>
        </p:spPr>
        <p:txBody>
          <a:bodyPr>
            <a:spAutoFit/>
          </a:bodyPr>
          <a:lstStyle/>
          <a:p>
            <a:r>
              <a:rPr lang="en-US" sz="2400"/>
              <a:t>Solution: </a:t>
            </a:r>
          </a:p>
        </p:txBody>
      </p:sp>
    </p:spTree>
    <p:extLst>
      <p:ext uri="{BB962C8B-B14F-4D97-AF65-F5344CB8AC3E}">
        <p14:creationId xmlns:p14="http://schemas.microsoft.com/office/powerpoint/2010/main" val="405929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8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48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48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48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48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48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48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48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48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48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48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1" grpId="0"/>
      <p:bldP spid="334854" grpId="0"/>
      <p:bldP spid="334861" grpId="0" animBg="1"/>
      <p:bldP spid="334862"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5"/>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47107" name="Slide Number Placeholder 6"/>
          <p:cNvSpPr>
            <a:spLocks noGrp="1"/>
          </p:cNvSpPr>
          <p:nvPr>
            <p:ph type="sldNum" sz="quarter" idx="12"/>
          </p:nvPr>
        </p:nvSpPr>
        <p:spPr>
          <a:noFill/>
        </p:spPr>
        <p:txBody>
          <a:bodyPr/>
          <a:lstStyle/>
          <a:p>
            <a:fld id="{44A4F233-AD7D-4F44-8C71-64F72CD917C2}" type="slidenum">
              <a:rPr lang="en-US" smtClean="0"/>
              <a:pPr/>
              <a:t>188</a:t>
            </a:fld>
            <a:endParaRPr lang="en-US"/>
          </a:p>
        </p:txBody>
      </p:sp>
      <p:sp>
        <p:nvSpPr>
          <p:cNvPr id="47108" name="Rectangle 2"/>
          <p:cNvSpPr>
            <a:spLocks noGrp="1" noChangeArrowheads="1"/>
          </p:cNvSpPr>
          <p:nvPr>
            <p:ph type="body" sz="half" idx="1"/>
          </p:nvPr>
        </p:nvSpPr>
        <p:spPr>
          <a:xfrm>
            <a:off x="0" y="838200"/>
            <a:ext cx="9144000" cy="2667000"/>
          </a:xfrm>
        </p:spPr>
        <p:txBody>
          <a:bodyPr>
            <a:normAutofit/>
          </a:bodyPr>
          <a:lstStyle/>
          <a:p>
            <a:pPr marL="609600" indent="-609600" eaLnBrk="1" hangingPunct="1">
              <a:lnSpc>
                <a:spcPct val="115000"/>
              </a:lnSpc>
              <a:buFontTx/>
              <a:buNone/>
            </a:pPr>
            <a:r>
              <a:rPr lang="en-US" sz="2600"/>
              <a:t>7) A compound gear train is formed by 4 gears P,Q,R and S. </a:t>
            </a:r>
          </a:p>
          <a:p>
            <a:pPr marL="609600" indent="-609600" eaLnBrk="1" hangingPunct="1">
              <a:lnSpc>
                <a:spcPct val="115000"/>
              </a:lnSpc>
              <a:buFontTx/>
              <a:buNone/>
            </a:pPr>
            <a:r>
              <a:rPr lang="en-US" sz="2600"/>
              <a:t>    Gear P meshes  with gear Q and gear R meshes with </a:t>
            </a:r>
          </a:p>
          <a:p>
            <a:pPr marL="609600" indent="-609600" eaLnBrk="1" hangingPunct="1">
              <a:lnSpc>
                <a:spcPct val="115000"/>
              </a:lnSpc>
              <a:buFontTx/>
              <a:buNone/>
            </a:pPr>
            <a:r>
              <a:rPr lang="en-US" sz="2600"/>
              <a:t>    gear S. Gears Q and R are compounded. P is connected </a:t>
            </a:r>
          </a:p>
          <a:p>
            <a:pPr marL="609600" indent="-609600" eaLnBrk="1" hangingPunct="1">
              <a:lnSpc>
                <a:spcPct val="115000"/>
              </a:lnSpc>
              <a:buFontTx/>
              <a:buNone/>
            </a:pPr>
            <a:r>
              <a:rPr lang="en-US" sz="2600"/>
              <a:t>    to driving shaft and S connected to the driven shaft and </a:t>
            </a:r>
          </a:p>
          <a:p>
            <a:pPr marL="609600" indent="-609600" eaLnBrk="1" hangingPunct="1">
              <a:lnSpc>
                <a:spcPct val="115000"/>
              </a:lnSpc>
              <a:buFontTx/>
              <a:buNone/>
            </a:pPr>
            <a:r>
              <a:rPr lang="en-US" sz="2600"/>
              <a:t>    power is transmitted. The details of the gear are,</a:t>
            </a:r>
          </a:p>
        </p:txBody>
      </p:sp>
      <p:graphicFrame>
        <p:nvGraphicFramePr>
          <p:cNvPr id="336899" name="Group 3"/>
          <p:cNvGraphicFramePr>
            <a:graphicFrameLocks noGrp="1"/>
          </p:cNvGraphicFramePr>
          <p:nvPr>
            <p:ph sz="half" idx="2"/>
          </p:nvPr>
        </p:nvGraphicFramePr>
        <p:xfrm>
          <a:off x="609600" y="3733800"/>
          <a:ext cx="7391400" cy="992188"/>
        </p:xfrm>
        <a:graphic>
          <a:graphicData uri="http://schemas.openxmlformats.org/drawingml/2006/table">
            <a:tbl>
              <a:tblPr/>
              <a:tblGrid>
                <a:gridCol w="1752600">
                  <a:extLst>
                    <a:ext uri="{9D8B030D-6E8A-4147-A177-3AD203B41FA5}">
                      <a16:colId xmlns:a16="http://schemas.microsoft.com/office/drawing/2014/main" val="20000"/>
                    </a:ext>
                  </a:extLst>
                </a:gridCol>
                <a:gridCol w="1446213">
                  <a:extLst>
                    <a:ext uri="{9D8B030D-6E8A-4147-A177-3AD203B41FA5}">
                      <a16:colId xmlns:a16="http://schemas.microsoft.com/office/drawing/2014/main" val="20001"/>
                    </a:ext>
                  </a:extLst>
                </a:gridCol>
                <a:gridCol w="1449387">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434975">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Gears </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P</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Q</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R</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S</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4988">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No. of Teeth</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30</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60</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40</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Times New Roman" pitchFamily="18" charset="0"/>
                        </a:rPr>
                        <a:t>80</a:t>
                      </a:r>
                      <a:endParaRPr kumimoji="0" lang="en-US" sz="24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7129" name="Rectangle 23"/>
          <p:cNvSpPr>
            <a:spLocks noChangeArrowheads="1"/>
          </p:cNvSpPr>
          <p:nvPr/>
        </p:nvSpPr>
        <p:spPr bwMode="auto">
          <a:xfrm>
            <a:off x="838200" y="4831560"/>
            <a:ext cx="8077200" cy="1463675"/>
          </a:xfrm>
          <a:prstGeom prst="rect">
            <a:avLst/>
          </a:prstGeom>
          <a:noFill/>
          <a:ln w="9525">
            <a:noFill/>
            <a:miter lim="800000"/>
            <a:headEnd/>
            <a:tailEnd/>
          </a:ln>
        </p:spPr>
        <p:txBody>
          <a:bodyPr anchor="ctr">
            <a:spAutoFit/>
          </a:bodyPr>
          <a:lstStyle/>
          <a:p>
            <a:pPr algn="just">
              <a:lnSpc>
                <a:spcPct val="115000"/>
              </a:lnSpc>
              <a:spcBef>
                <a:spcPct val="0"/>
              </a:spcBef>
            </a:pPr>
            <a:r>
              <a:rPr lang="en-US" sz="2600" dirty="0"/>
              <a:t>If the gear S were to rotate at 60 rpm. Calculate the speed of P. Represent the gear arrangement schematically.</a:t>
            </a:r>
          </a:p>
        </p:txBody>
      </p:sp>
    </p:spTree>
    <p:extLst>
      <p:ext uri="{BB962C8B-B14F-4D97-AF65-F5344CB8AC3E}">
        <p14:creationId xmlns:p14="http://schemas.microsoft.com/office/powerpoint/2010/main" val="39973068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7176" name="Slide Number Placeholder 5"/>
          <p:cNvSpPr>
            <a:spLocks noGrp="1"/>
          </p:cNvSpPr>
          <p:nvPr>
            <p:ph type="sldNum" sz="quarter" idx="12"/>
          </p:nvPr>
        </p:nvSpPr>
        <p:spPr>
          <a:noFill/>
        </p:spPr>
        <p:txBody>
          <a:bodyPr/>
          <a:lstStyle/>
          <a:p>
            <a:fld id="{9F719655-F53A-445F-96EC-620416BA846E}" type="slidenum">
              <a:rPr lang="en-US" smtClean="0"/>
              <a:pPr/>
              <a:t>189</a:t>
            </a:fld>
            <a:endParaRPr lang="en-US"/>
          </a:p>
        </p:txBody>
      </p:sp>
      <p:sp>
        <p:nvSpPr>
          <p:cNvPr id="7177" name="Rectangle 2"/>
          <p:cNvSpPr>
            <a:spLocks noGrp="1" noChangeArrowheads="1"/>
          </p:cNvSpPr>
          <p:nvPr>
            <p:ph type="title"/>
          </p:nvPr>
        </p:nvSpPr>
        <p:spPr>
          <a:xfrm>
            <a:off x="457200" y="274638"/>
            <a:ext cx="8077200" cy="411162"/>
          </a:xfrm>
        </p:spPr>
        <p:txBody>
          <a:bodyPr>
            <a:normAutofit fontScale="90000"/>
          </a:bodyPr>
          <a:lstStyle/>
          <a:p>
            <a:pPr algn="l" eaLnBrk="1" hangingPunct="1"/>
            <a:r>
              <a:rPr lang="en-US" sz="2800"/>
              <a:t>SOLUTION:</a:t>
            </a:r>
          </a:p>
        </p:txBody>
      </p:sp>
      <p:sp>
        <p:nvSpPr>
          <p:cNvPr id="338947" name="Rectangle 3"/>
          <p:cNvSpPr>
            <a:spLocks noChangeArrowheads="1"/>
          </p:cNvSpPr>
          <p:nvPr/>
        </p:nvSpPr>
        <p:spPr bwMode="auto">
          <a:xfrm>
            <a:off x="228600" y="990600"/>
            <a:ext cx="2235200" cy="457200"/>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Velocity ratio</a:t>
            </a:r>
            <a:r>
              <a:rPr lang="en-US" sz="2400" b="1">
                <a:cs typeface="Times New Roman" pitchFamily="18" charset="0"/>
              </a:rPr>
              <a:t> =</a:t>
            </a:r>
            <a:r>
              <a:rPr lang="en-US" sz="1200" b="1">
                <a:cs typeface="Times New Roman" pitchFamily="18" charset="0"/>
              </a:rPr>
              <a:t> </a:t>
            </a:r>
            <a:endParaRPr lang="en-US" sz="1800"/>
          </a:p>
        </p:txBody>
      </p:sp>
      <p:graphicFrame>
        <p:nvGraphicFramePr>
          <p:cNvPr id="338948" name="Object 4"/>
          <p:cNvGraphicFramePr>
            <a:graphicFrameLocks noChangeAspect="1"/>
          </p:cNvGraphicFramePr>
          <p:nvPr/>
        </p:nvGraphicFramePr>
        <p:xfrm>
          <a:off x="2209800" y="838200"/>
          <a:ext cx="1417638" cy="979488"/>
        </p:xfrm>
        <a:graphic>
          <a:graphicData uri="http://schemas.openxmlformats.org/presentationml/2006/ole">
            <mc:AlternateContent xmlns:mc="http://schemas.openxmlformats.org/markup-compatibility/2006">
              <mc:Choice xmlns:v="urn:schemas-microsoft-com:vml" Requires="v">
                <p:oleObj spid="_x0000_s37161" name="Equation" r:id="rId4" imgW="647419" imgH="444307" progId="">
                  <p:embed/>
                </p:oleObj>
              </mc:Choice>
              <mc:Fallback>
                <p:oleObj name="Equation" r:id="rId4" imgW="647419" imgH="444307" progId="">
                  <p:embed/>
                  <p:pic>
                    <p:nvPicPr>
                      <p:cNvPr id="33894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838200"/>
                        <a:ext cx="1417638"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949" name="Rectangle 5"/>
          <p:cNvSpPr>
            <a:spLocks noChangeArrowheads="1"/>
          </p:cNvSpPr>
          <p:nvPr/>
        </p:nvSpPr>
        <p:spPr bwMode="auto">
          <a:xfrm>
            <a:off x="3530600" y="952500"/>
            <a:ext cx="423863" cy="519113"/>
          </a:xfrm>
          <a:prstGeom prst="rect">
            <a:avLst/>
          </a:prstGeom>
          <a:noFill/>
          <a:ln w="9525">
            <a:noFill/>
            <a:miter lim="800000"/>
            <a:headEnd/>
            <a:tailEnd/>
          </a:ln>
        </p:spPr>
        <p:txBody>
          <a:bodyPr wrap="none" anchor="ctr">
            <a:spAutoFit/>
          </a:bodyPr>
          <a:lstStyle/>
          <a:p>
            <a:pPr>
              <a:spcBef>
                <a:spcPct val="0"/>
              </a:spcBef>
            </a:pPr>
            <a:r>
              <a:rPr lang="en-US" sz="2800" b="1">
                <a:cs typeface="Times New Roman" pitchFamily="18" charset="0"/>
              </a:rPr>
              <a:t> .</a:t>
            </a:r>
            <a:r>
              <a:rPr lang="en-US" sz="1200" b="1">
                <a:cs typeface="Times New Roman" pitchFamily="18" charset="0"/>
              </a:rPr>
              <a:t> </a:t>
            </a:r>
            <a:endParaRPr lang="en-US" sz="1800"/>
          </a:p>
        </p:txBody>
      </p:sp>
      <p:graphicFrame>
        <p:nvGraphicFramePr>
          <p:cNvPr id="338950" name="Object 6"/>
          <p:cNvGraphicFramePr>
            <a:graphicFrameLocks noChangeAspect="1"/>
          </p:cNvGraphicFramePr>
          <p:nvPr/>
        </p:nvGraphicFramePr>
        <p:xfrm>
          <a:off x="3787775" y="885825"/>
          <a:ext cx="712788" cy="977900"/>
        </p:xfrm>
        <a:graphic>
          <a:graphicData uri="http://schemas.openxmlformats.org/presentationml/2006/ole">
            <mc:AlternateContent xmlns:mc="http://schemas.openxmlformats.org/markup-compatibility/2006">
              <mc:Choice xmlns:v="urn:schemas-microsoft-com:vml" Requires="v">
                <p:oleObj spid="_x0000_s37162" r:id="rId6" imgW="330200" imgH="457200" progId="Equation.3">
                  <p:embed/>
                </p:oleObj>
              </mc:Choice>
              <mc:Fallback>
                <p:oleObj r:id="rId6" imgW="330200" imgH="457200" progId="Equation.3">
                  <p:embed/>
                  <p:pic>
                    <p:nvPicPr>
                      <p:cNvPr id="33895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7775" y="885825"/>
                        <a:ext cx="712788"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0" name="Rectangle 7"/>
          <p:cNvSpPr>
            <a:spLocks noChangeArrowheads="1"/>
          </p:cNvSpPr>
          <p:nvPr/>
        </p:nvSpPr>
        <p:spPr bwMode="auto">
          <a:xfrm>
            <a:off x="0" y="2397125"/>
            <a:ext cx="9144000" cy="0"/>
          </a:xfrm>
          <a:prstGeom prst="rect">
            <a:avLst/>
          </a:prstGeom>
          <a:noFill/>
          <a:ln w="9525">
            <a:noFill/>
            <a:miter lim="800000"/>
            <a:headEnd/>
            <a:tailEnd/>
          </a:ln>
        </p:spPr>
        <p:txBody>
          <a:bodyPr wrap="none" anchor="ctr">
            <a:spAutoFit/>
          </a:bodyPr>
          <a:lstStyle/>
          <a:p>
            <a:endParaRPr lang="en-US"/>
          </a:p>
        </p:txBody>
      </p:sp>
      <p:graphicFrame>
        <p:nvGraphicFramePr>
          <p:cNvPr id="338952" name="Object 8"/>
          <p:cNvGraphicFramePr>
            <a:graphicFrameLocks noChangeAspect="1"/>
          </p:cNvGraphicFramePr>
          <p:nvPr/>
        </p:nvGraphicFramePr>
        <p:xfrm>
          <a:off x="1524000" y="2060575"/>
          <a:ext cx="630238" cy="977900"/>
        </p:xfrm>
        <a:graphic>
          <a:graphicData uri="http://schemas.openxmlformats.org/presentationml/2006/ole">
            <mc:AlternateContent xmlns:mc="http://schemas.openxmlformats.org/markup-compatibility/2006">
              <mc:Choice xmlns:v="urn:schemas-microsoft-com:vml" Requires="v">
                <p:oleObj spid="_x0000_s37163" r:id="rId8" imgW="279279" imgH="431613" progId="Equation.3">
                  <p:embed/>
                </p:oleObj>
              </mc:Choice>
              <mc:Fallback>
                <p:oleObj r:id="rId8" imgW="279279" imgH="431613" progId="Equation.3">
                  <p:embed/>
                  <p:pic>
                    <p:nvPicPr>
                      <p:cNvPr id="338952"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2060575"/>
                        <a:ext cx="630238"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953" name="Rectangle 9"/>
          <p:cNvSpPr>
            <a:spLocks noChangeArrowheads="1"/>
          </p:cNvSpPr>
          <p:nvPr/>
        </p:nvSpPr>
        <p:spPr bwMode="auto">
          <a:xfrm>
            <a:off x="2133600" y="2347913"/>
            <a:ext cx="404813" cy="457200"/>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a:t>
            </a:r>
            <a:r>
              <a:rPr lang="en-US" sz="1200">
                <a:cs typeface="Times New Roman" pitchFamily="18" charset="0"/>
              </a:rPr>
              <a:t> </a:t>
            </a:r>
            <a:endParaRPr lang="en-US" sz="1800"/>
          </a:p>
        </p:txBody>
      </p:sp>
      <p:graphicFrame>
        <p:nvGraphicFramePr>
          <p:cNvPr id="338954" name="Object 10"/>
          <p:cNvGraphicFramePr>
            <a:graphicFrameLocks noChangeAspect="1"/>
          </p:cNvGraphicFramePr>
          <p:nvPr/>
        </p:nvGraphicFramePr>
        <p:xfrm>
          <a:off x="2514600" y="2057400"/>
          <a:ext cx="576263" cy="982663"/>
        </p:xfrm>
        <a:graphic>
          <a:graphicData uri="http://schemas.openxmlformats.org/presentationml/2006/ole">
            <mc:AlternateContent xmlns:mc="http://schemas.openxmlformats.org/markup-compatibility/2006">
              <mc:Choice xmlns:v="urn:schemas-microsoft-com:vml" Requires="v">
                <p:oleObj spid="_x0000_s37164" r:id="rId10" imgW="228501" imgH="393529" progId="Equation.3">
                  <p:embed/>
                </p:oleObj>
              </mc:Choice>
              <mc:Fallback>
                <p:oleObj r:id="rId10" imgW="228501" imgH="393529" progId="Equation.3">
                  <p:embed/>
                  <p:pic>
                    <p:nvPicPr>
                      <p:cNvPr id="338954"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4600" y="2057400"/>
                        <a:ext cx="576263"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955" name="Rectangle 11"/>
          <p:cNvSpPr>
            <a:spLocks noChangeArrowheads="1"/>
          </p:cNvSpPr>
          <p:nvPr/>
        </p:nvSpPr>
        <p:spPr bwMode="auto">
          <a:xfrm>
            <a:off x="3060700" y="2149475"/>
            <a:ext cx="268288" cy="579438"/>
          </a:xfrm>
          <a:prstGeom prst="rect">
            <a:avLst/>
          </a:prstGeom>
          <a:noFill/>
          <a:ln w="9525">
            <a:noFill/>
            <a:miter lim="800000"/>
            <a:headEnd/>
            <a:tailEnd/>
          </a:ln>
        </p:spPr>
        <p:txBody>
          <a:bodyPr anchor="ctr">
            <a:spAutoFit/>
          </a:bodyPr>
          <a:lstStyle/>
          <a:p>
            <a:pPr>
              <a:spcBef>
                <a:spcPct val="0"/>
              </a:spcBef>
            </a:pPr>
            <a:r>
              <a:rPr lang="en-US" sz="3200">
                <a:cs typeface="Times New Roman" pitchFamily="18" charset="0"/>
              </a:rPr>
              <a:t>.</a:t>
            </a:r>
            <a:endParaRPr lang="en-US" sz="3200"/>
          </a:p>
        </p:txBody>
      </p:sp>
      <p:graphicFrame>
        <p:nvGraphicFramePr>
          <p:cNvPr id="338956" name="Object 12"/>
          <p:cNvGraphicFramePr>
            <a:graphicFrameLocks noChangeAspect="1"/>
          </p:cNvGraphicFramePr>
          <p:nvPr/>
        </p:nvGraphicFramePr>
        <p:xfrm>
          <a:off x="3409950" y="2070100"/>
          <a:ext cx="576263" cy="982663"/>
        </p:xfrm>
        <a:graphic>
          <a:graphicData uri="http://schemas.openxmlformats.org/presentationml/2006/ole">
            <mc:AlternateContent xmlns:mc="http://schemas.openxmlformats.org/markup-compatibility/2006">
              <mc:Choice xmlns:v="urn:schemas-microsoft-com:vml" Requires="v">
                <p:oleObj spid="_x0000_s37165" r:id="rId12" imgW="228501" imgH="393529" progId="Equation.3">
                  <p:embed/>
                </p:oleObj>
              </mc:Choice>
              <mc:Fallback>
                <p:oleObj r:id="rId12" imgW="228501" imgH="393529" progId="Equation.3">
                  <p:embed/>
                  <p:pic>
                    <p:nvPicPr>
                      <p:cNvPr id="338956"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09950" y="2070100"/>
                        <a:ext cx="576263"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3" name="Rectangle 13"/>
          <p:cNvSpPr>
            <a:spLocks noChangeArrowheads="1"/>
          </p:cNvSpPr>
          <p:nvPr/>
        </p:nvSpPr>
        <p:spPr bwMode="auto">
          <a:xfrm>
            <a:off x="0" y="4156075"/>
            <a:ext cx="233363" cy="304800"/>
          </a:xfrm>
          <a:prstGeom prst="rect">
            <a:avLst/>
          </a:prstGeom>
          <a:noFill/>
          <a:ln w="9525">
            <a:noFill/>
            <a:miter lim="800000"/>
            <a:headEnd/>
            <a:tailEnd/>
          </a:ln>
        </p:spPr>
        <p:txBody>
          <a:bodyPr wrap="none" anchor="ctr">
            <a:spAutoFit/>
          </a:bodyPr>
          <a:lstStyle/>
          <a:p>
            <a:pPr>
              <a:spcBef>
                <a:spcPct val="0"/>
              </a:spcBef>
            </a:pPr>
            <a:r>
              <a:rPr lang="en-US" sz="1400"/>
              <a:t> </a:t>
            </a:r>
            <a:endParaRPr lang="en-US" sz="1800"/>
          </a:p>
        </p:txBody>
      </p:sp>
      <p:sp>
        <p:nvSpPr>
          <p:cNvPr id="338958" name="Rectangle 14"/>
          <p:cNvSpPr>
            <a:spLocks noChangeArrowheads="1"/>
          </p:cNvSpPr>
          <p:nvPr/>
        </p:nvSpPr>
        <p:spPr bwMode="auto">
          <a:xfrm>
            <a:off x="0" y="3276600"/>
            <a:ext cx="3797300" cy="457200"/>
          </a:xfrm>
          <a:prstGeom prst="rect">
            <a:avLst/>
          </a:prstGeom>
          <a:noFill/>
          <a:ln w="9525">
            <a:noFill/>
            <a:miter lim="800000"/>
            <a:headEnd/>
            <a:tailEnd/>
          </a:ln>
        </p:spPr>
        <p:txBody>
          <a:bodyPr wrap="none" anchor="ctr">
            <a:spAutoFit/>
          </a:bodyPr>
          <a:lstStyle/>
          <a:p>
            <a:pPr algn="just">
              <a:spcBef>
                <a:spcPct val="0"/>
              </a:spcBef>
            </a:pPr>
            <a:r>
              <a:rPr lang="en-US" sz="2400" b="1"/>
              <a:t>Speed of P, N</a:t>
            </a:r>
            <a:r>
              <a:rPr lang="en-US" sz="2400" b="1" baseline="-25000"/>
              <a:t>P</a:t>
            </a:r>
            <a:r>
              <a:rPr lang="en-US" sz="2400" b="1"/>
              <a:t> = 240 rpm</a:t>
            </a:r>
          </a:p>
        </p:txBody>
      </p:sp>
      <p:sp>
        <p:nvSpPr>
          <p:cNvPr id="7185" name="Rectangle 15"/>
          <p:cNvSpPr>
            <a:spLocks noChangeArrowheads="1"/>
          </p:cNvSpPr>
          <p:nvPr/>
        </p:nvSpPr>
        <p:spPr bwMode="auto">
          <a:xfrm>
            <a:off x="0" y="1849438"/>
            <a:ext cx="9144000" cy="0"/>
          </a:xfrm>
          <a:prstGeom prst="rect">
            <a:avLst/>
          </a:prstGeom>
          <a:noFill/>
          <a:ln w="9525">
            <a:noFill/>
            <a:miter lim="800000"/>
            <a:headEnd/>
            <a:tailEnd/>
          </a:ln>
        </p:spPr>
        <p:txBody>
          <a:bodyPr wrap="none" anchor="ctr">
            <a:spAutoFit/>
          </a:bodyPr>
          <a:lstStyle/>
          <a:p>
            <a:endParaRPr lang="en-US"/>
          </a:p>
        </p:txBody>
      </p:sp>
      <p:sp>
        <p:nvSpPr>
          <p:cNvPr id="7186" name="Rectangle 16"/>
          <p:cNvSpPr>
            <a:spLocks noChangeArrowheads="1"/>
          </p:cNvSpPr>
          <p:nvPr/>
        </p:nvSpPr>
        <p:spPr bwMode="auto">
          <a:xfrm>
            <a:off x="5715000" y="5943600"/>
            <a:ext cx="184150" cy="639763"/>
          </a:xfrm>
          <a:prstGeom prst="rect">
            <a:avLst/>
          </a:prstGeom>
          <a:noFill/>
          <a:ln w="9525">
            <a:noFill/>
            <a:miter lim="800000"/>
            <a:headEnd/>
            <a:tailEnd/>
          </a:ln>
        </p:spPr>
        <p:txBody>
          <a:bodyPr wrap="none" anchor="ctr">
            <a:spAutoFit/>
          </a:bodyPr>
          <a:lstStyle/>
          <a:p>
            <a:pPr algn="just">
              <a:spcBef>
                <a:spcPct val="0"/>
              </a:spcBef>
            </a:pPr>
            <a:endParaRPr lang="en-US" sz="1200" b="1">
              <a:cs typeface="Times New Roman" pitchFamily="18" charset="0"/>
            </a:endParaRPr>
          </a:p>
          <a:p>
            <a:pPr algn="just" eaLnBrk="0" hangingPunct="0">
              <a:spcBef>
                <a:spcPct val="0"/>
              </a:spcBef>
            </a:pPr>
            <a:endParaRPr lang="en-US" sz="2400"/>
          </a:p>
        </p:txBody>
      </p:sp>
      <p:sp>
        <p:nvSpPr>
          <p:cNvPr id="338961" name="Text Box 17"/>
          <p:cNvSpPr txBox="1">
            <a:spLocks noChangeArrowheads="1"/>
          </p:cNvSpPr>
          <p:nvPr/>
        </p:nvSpPr>
        <p:spPr bwMode="auto">
          <a:xfrm>
            <a:off x="6902450" y="2971800"/>
            <a:ext cx="2209800" cy="45720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R</a:t>
            </a:r>
            <a:r>
              <a:rPr lang="en-US" sz="2400"/>
              <a:t>,T</a:t>
            </a:r>
            <a:r>
              <a:rPr lang="en-US" sz="2400" b="1" baseline="-25000"/>
              <a:t>R</a:t>
            </a:r>
            <a:r>
              <a:rPr lang="en-US" sz="2400"/>
              <a:t>=40</a:t>
            </a:r>
          </a:p>
        </p:txBody>
      </p:sp>
      <p:sp>
        <p:nvSpPr>
          <p:cNvPr id="338962" name="Freeform 18"/>
          <p:cNvSpPr>
            <a:spLocks/>
          </p:cNvSpPr>
          <p:nvPr/>
        </p:nvSpPr>
        <p:spPr bwMode="auto">
          <a:xfrm>
            <a:off x="6096000" y="1371600"/>
            <a:ext cx="685800" cy="228600"/>
          </a:xfrm>
          <a:custGeom>
            <a:avLst/>
            <a:gdLst>
              <a:gd name="T0" fmla="*/ 0 w 1554"/>
              <a:gd name="T1" fmla="*/ 222901 h 361"/>
              <a:gd name="T2" fmla="*/ 284205 w 1554"/>
              <a:gd name="T3" fmla="*/ 196305 h 361"/>
              <a:gd name="T4" fmla="*/ 543697 w 1554"/>
              <a:gd name="T5" fmla="*/ 27863 h 361"/>
              <a:gd name="T6" fmla="*/ 685800 w 1554"/>
              <a:gd name="T7" fmla="*/ 27863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38963" name="Text Box 19"/>
          <p:cNvSpPr txBox="1">
            <a:spLocks noChangeArrowheads="1"/>
          </p:cNvSpPr>
          <p:nvPr/>
        </p:nvSpPr>
        <p:spPr bwMode="auto">
          <a:xfrm>
            <a:off x="6750050" y="1250950"/>
            <a:ext cx="2165350" cy="501650"/>
          </a:xfrm>
          <a:prstGeom prst="rect">
            <a:avLst/>
          </a:prstGeom>
          <a:solidFill>
            <a:srgbClr val="FFFFFF"/>
          </a:solidFill>
          <a:ln w="9525">
            <a:solidFill>
              <a:srgbClr val="000000"/>
            </a:solidFill>
            <a:miter lim="800000"/>
            <a:headEnd/>
            <a:tailEnd/>
          </a:ln>
        </p:spPr>
        <p:txBody>
          <a:bodyPr/>
          <a:lstStyle/>
          <a:p>
            <a:pPr>
              <a:spcBef>
                <a:spcPct val="0"/>
              </a:spcBef>
            </a:pPr>
            <a:r>
              <a:rPr lang="en-US" sz="2400"/>
              <a:t>Gear P,T</a:t>
            </a:r>
            <a:r>
              <a:rPr lang="en-US" sz="2400" b="1" baseline="-25000"/>
              <a:t>P</a:t>
            </a:r>
            <a:r>
              <a:rPr lang="en-US" sz="2400"/>
              <a:t>=30</a:t>
            </a:r>
          </a:p>
        </p:txBody>
      </p:sp>
      <p:sp>
        <p:nvSpPr>
          <p:cNvPr id="338964" name="Freeform 20"/>
          <p:cNvSpPr>
            <a:spLocks/>
          </p:cNvSpPr>
          <p:nvPr/>
        </p:nvSpPr>
        <p:spPr bwMode="auto">
          <a:xfrm flipV="1">
            <a:off x="6324600" y="2209800"/>
            <a:ext cx="609600" cy="152400"/>
          </a:xfrm>
          <a:custGeom>
            <a:avLst/>
            <a:gdLst>
              <a:gd name="T0" fmla="*/ 0 w 1554"/>
              <a:gd name="T1" fmla="*/ 148601 h 361"/>
              <a:gd name="T2" fmla="*/ 252627 w 1554"/>
              <a:gd name="T3" fmla="*/ 130870 h 361"/>
              <a:gd name="T4" fmla="*/ 483287 w 1554"/>
              <a:gd name="T5" fmla="*/ 18575 h 361"/>
              <a:gd name="T6" fmla="*/ 609600 w 1554"/>
              <a:gd name="T7" fmla="*/ 18575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38965" name="Text Box 21"/>
          <p:cNvSpPr txBox="1">
            <a:spLocks noChangeArrowheads="1"/>
          </p:cNvSpPr>
          <p:nvPr/>
        </p:nvSpPr>
        <p:spPr bwMode="auto">
          <a:xfrm>
            <a:off x="6858000" y="2362200"/>
            <a:ext cx="2209800" cy="45720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Q</a:t>
            </a:r>
            <a:r>
              <a:rPr lang="en-US" sz="2400"/>
              <a:t>,T</a:t>
            </a:r>
            <a:r>
              <a:rPr lang="en-US" sz="2400" b="1" baseline="-25000"/>
              <a:t>Q</a:t>
            </a:r>
            <a:r>
              <a:rPr lang="en-US" sz="2400"/>
              <a:t>=60</a:t>
            </a:r>
          </a:p>
        </p:txBody>
      </p:sp>
      <p:sp>
        <p:nvSpPr>
          <p:cNvPr id="338966" name="Freeform 22"/>
          <p:cNvSpPr>
            <a:spLocks/>
          </p:cNvSpPr>
          <p:nvPr/>
        </p:nvSpPr>
        <p:spPr bwMode="auto">
          <a:xfrm>
            <a:off x="6223000" y="3048000"/>
            <a:ext cx="711200" cy="152400"/>
          </a:xfrm>
          <a:custGeom>
            <a:avLst/>
            <a:gdLst>
              <a:gd name="T0" fmla="*/ 0 w 1554"/>
              <a:gd name="T1" fmla="*/ 148601 h 361"/>
              <a:gd name="T2" fmla="*/ 294732 w 1554"/>
              <a:gd name="T3" fmla="*/ 130870 h 361"/>
              <a:gd name="T4" fmla="*/ 563834 w 1554"/>
              <a:gd name="T5" fmla="*/ 18575 h 361"/>
              <a:gd name="T6" fmla="*/ 711200 w 1554"/>
              <a:gd name="T7" fmla="*/ 18575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38967" name="Freeform 23"/>
          <p:cNvSpPr>
            <a:spLocks/>
          </p:cNvSpPr>
          <p:nvPr/>
        </p:nvSpPr>
        <p:spPr bwMode="auto">
          <a:xfrm>
            <a:off x="6705600" y="4343400"/>
            <a:ext cx="381000" cy="533400"/>
          </a:xfrm>
          <a:custGeom>
            <a:avLst/>
            <a:gdLst>
              <a:gd name="T0" fmla="*/ 0 w 1554"/>
              <a:gd name="T1" fmla="*/ 520102 h 361"/>
              <a:gd name="T2" fmla="*/ 157892 w 1554"/>
              <a:gd name="T3" fmla="*/ 458044 h 361"/>
              <a:gd name="T4" fmla="*/ 302054 w 1554"/>
              <a:gd name="T5" fmla="*/ 65013 h 361"/>
              <a:gd name="T6" fmla="*/ 381000 w 1554"/>
              <a:gd name="T7" fmla="*/ 65013 h 361"/>
              <a:gd name="T8" fmla="*/ 0 60000 65536"/>
              <a:gd name="T9" fmla="*/ 0 60000 65536"/>
              <a:gd name="T10" fmla="*/ 0 60000 65536"/>
              <a:gd name="T11" fmla="*/ 0 60000 65536"/>
              <a:gd name="T12" fmla="*/ 0 w 1554"/>
              <a:gd name="T13" fmla="*/ 0 h 361"/>
              <a:gd name="T14" fmla="*/ 1554 w 1554"/>
              <a:gd name="T15" fmla="*/ 361 h 361"/>
            </a:gdLst>
            <a:ahLst/>
            <a:cxnLst>
              <a:cxn ang="T8">
                <a:pos x="T0" y="T1"/>
              </a:cxn>
              <a:cxn ang="T9">
                <a:pos x="T2" y="T3"/>
              </a:cxn>
              <a:cxn ang="T10">
                <a:pos x="T4" y="T5"/>
              </a:cxn>
              <a:cxn ang="T11">
                <a:pos x="T6" y="T7"/>
              </a:cxn>
            </a:cxnLst>
            <a:rect l="T12" t="T13" r="T14" b="T15"/>
            <a:pathLst>
              <a:path w="1554" h="361">
                <a:moveTo>
                  <a:pt x="0" y="352"/>
                </a:moveTo>
                <a:cubicBezTo>
                  <a:pt x="219" y="356"/>
                  <a:pt x="439" y="361"/>
                  <a:pt x="644" y="310"/>
                </a:cubicBezTo>
                <a:cubicBezTo>
                  <a:pt x="849" y="259"/>
                  <a:pt x="1080" y="88"/>
                  <a:pt x="1232" y="44"/>
                </a:cubicBezTo>
                <a:cubicBezTo>
                  <a:pt x="1384" y="0"/>
                  <a:pt x="1321" y="58"/>
                  <a:pt x="1554" y="44"/>
                </a:cubicBezTo>
              </a:path>
            </a:pathLst>
          </a:custGeom>
          <a:noFill/>
          <a:ln w="9525">
            <a:solidFill>
              <a:srgbClr val="000000"/>
            </a:solidFill>
            <a:round/>
            <a:headEnd/>
            <a:tailEnd/>
          </a:ln>
        </p:spPr>
        <p:txBody>
          <a:bodyPr/>
          <a:lstStyle/>
          <a:p>
            <a:endParaRPr lang="en-US"/>
          </a:p>
        </p:txBody>
      </p:sp>
      <p:sp>
        <p:nvSpPr>
          <p:cNvPr id="338968" name="Text Box 24"/>
          <p:cNvSpPr txBox="1">
            <a:spLocks noChangeArrowheads="1"/>
          </p:cNvSpPr>
          <p:nvPr/>
        </p:nvSpPr>
        <p:spPr bwMode="auto">
          <a:xfrm>
            <a:off x="6826250" y="3962400"/>
            <a:ext cx="2286000" cy="457200"/>
          </a:xfrm>
          <a:prstGeom prst="rect">
            <a:avLst/>
          </a:prstGeom>
          <a:solidFill>
            <a:srgbClr val="FFFFFF"/>
          </a:solidFill>
          <a:ln w="9525">
            <a:solidFill>
              <a:srgbClr val="000000"/>
            </a:solidFill>
            <a:miter lim="800000"/>
            <a:headEnd/>
            <a:tailEnd/>
          </a:ln>
        </p:spPr>
        <p:txBody>
          <a:bodyPr/>
          <a:lstStyle/>
          <a:p>
            <a:pPr>
              <a:spcBef>
                <a:spcPct val="0"/>
              </a:spcBef>
            </a:pPr>
            <a:r>
              <a:rPr lang="en-US" sz="2400">
                <a:ea typeface="Tunga" pitchFamily="2"/>
                <a:cs typeface="Tunga" pitchFamily="2"/>
              </a:rPr>
              <a:t>Gear S</a:t>
            </a:r>
            <a:r>
              <a:rPr lang="en-US" sz="2400"/>
              <a:t>,T</a:t>
            </a:r>
            <a:r>
              <a:rPr lang="en-US" sz="2400" b="1" baseline="-25000"/>
              <a:t>S</a:t>
            </a:r>
            <a:r>
              <a:rPr lang="en-US" sz="2400"/>
              <a:t>=80</a:t>
            </a:r>
          </a:p>
        </p:txBody>
      </p:sp>
      <p:sp>
        <p:nvSpPr>
          <p:cNvPr id="338969" name="Text Box 25"/>
          <p:cNvSpPr txBox="1">
            <a:spLocks noChangeArrowheads="1"/>
          </p:cNvSpPr>
          <p:nvPr/>
        </p:nvSpPr>
        <p:spPr bwMode="auto">
          <a:xfrm>
            <a:off x="4724400" y="5562600"/>
            <a:ext cx="3124200" cy="574675"/>
          </a:xfrm>
          <a:prstGeom prst="rect">
            <a:avLst/>
          </a:prstGeom>
          <a:solidFill>
            <a:srgbClr val="FFFFFF"/>
          </a:solidFill>
          <a:ln w="9525">
            <a:solidFill>
              <a:srgbClr val="000000"/>
            </a:solidFill>
            <a:miter lim="800000"/>
            <a:headEnd/>
            <a:tailEnd/>
          </a:ln>
        </p:spPr>
        <p:txBody>
          <a:bodyPr/>
          <a:lstStyle/>
          <a:p>
            <a:pPr>
              <a:spcBef>
                <a:spcPct val="0"/>
              </a:spcBef>
            </a:pPr>
            <a:r>
              <a:rPr lang="en-US" sz="2400" b="1"/>
              <a:t>Gear arrangement</a:t>
            </a:r>
          </a:p>
        </p:txBody>
      </p:sp>
      <p:grpSp>
        <p:nvGrpSpPr>
          <p:cNvPr id="2" name="Group 26"/>
          <p:cNvGrpSpPr>
            <a:grpSpLocks/>
          </p:cNvGrpSpPr>
          <p:nvPr/>
        </p:nvGrpSpPr>
        <p:grpSpPr bwMode="auto">
          <a:xfrm>
            <a:off x="4267200" y="838200"/>
            <a:ext cx="2522538" cy="4576763"/>
            <a:chOff x="2832" y="816"/>
            <a:chExt cx="1589" cy="2883"/>
          </a:xfrm>
        </p:grpSpPr>
        <p:grpSp>
          <p:nvGrpSpPr>
            <p:cNvPr id="3" name="Group 27"/>
            <p:cNvGrpSpPr>
              <a:grpSpLocks/>
            </p:cNvGrpSpPr>
            <p:nvPr/>
          </p:nvGrpSpPr>
          <p:grpSpPr bwMode="auto">
            <a:xfrm>
              <a:off x="3135" y="816"/>
              <a:ext cx="835" cy="800"/>
              <a:chOff x="3135" y="816"/>
              <a:chExt cx="835" cy="800"/>
            </a:xfrm>
          </p:grpSpPr>
          <p:sp>
            <p:nvSpPr>
              <p:cNvPr id="7218" name="Oval 28"/>
              <p:cNvSpPr>
                <a:spLocks noChangeAspect="1" noChangeArrowheads="1"/>
              </p:cNvSpPr>
              <p:nvPr/>
            </p:nvSpPr>
            <p:spPr bwMode="auto">
              <a:xfrm>
                <a:off x="3189" y="862"/>
                <a:ext cx="735" cy="708"/>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grpSp>
            <p:nvGrpSpPr>
              <p:cNvPr id="4" name="Group 29"/>
              <p:cNvGrpSpPr>
                <a:grpSpLocks/>
              </p:cNvGrpSpPr>
              <p:nvPr/>
            </p:nvGrpSpPr>
            <p:grpSpPr bwMode="auto">
              <a:xfrm>
                <a:off x="3135" y="816"/>
                <a:ext cx="835" cy="800"/>
                <a:chOff x="3135" y="816"/>
                <a:chExt cx="835" cy="800"/>
              </a:xfrm>
            </p:grpSpPr>
            <p:grpSp>
              <p:nvGrpSpPr>
                <p:cNvPr id="5" name="Group 30"/>
                <p:cNvGrpSpPr>
                  <a:grpSpLocks/>
                </p:cNvGrpSpPr>
                <p:nvPr/>
              </p:nvGrpSpPr>
              <p:grpSpPr bwMode="auto">
                <a:xfrm>
                  <a:off x="3135" y="816"/>
                  <a:ext cx="835" cy="800"/>
                  <a:chOff x="3135" y="816"/>
                  <a:chExt cx="835" cy="800"/>
                </a:xfrm>
              </p:grpSpPr>
              <p:grpSp>
                <p:nvGrpSpPr>
                  <p:cNvPr id="6" name="Group 31"/>
                  <p:cNvGrpSpPr>
                    <a:grpSpLocks/>
                  </p:cNvGrpSpPr>
                  <p:nvPr/>
                </p:nvGrpSpPr>
                <p:grpSpPr bwMode="auto">
                  <a:xfrm>
                    <a:off x="3135" y="816"/>
                    <a:ext cx="835" cy="800"/>
                    <a:chOff x="3135" y="816"/>
                    <a:chExt cx="835" cy="800"/>
                  </a:xfrm>
                </p:grpSpPr>
                <p:sp>
                  <p:nvSpPr>
                    <p:cNvPr id="7224" name="Oval 32"/>
                    <p:cNvSpPr>
                      <a:spLocks noChangeAspect="1" noChangeArrowheads="1"/>
                    </p:cNvSpPr>
                    <p:nvPr/>
                  </p:nvSpPr>
                  <p:spPr bwMode="auto">
                    <a:xfrm>
                      <a:off x="3135" y="816"/>
                      <a:ext cx="835" cy="800"/>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7225" name="Line 33"/>
                    <p:cNvSpPr>
                      <a:spLocks noChangeAspect="1" noChangeShapeType="1"/>
                    </p:cNvSpPr>
                    <p:nvPr/>
                  </p:nvSpPr>
                  <p:spPr bwMode="auto">
                    <a:xfrm>
                      <a:off x="3552" y="1131"/>
                      <a:ext cx="0" cy="177"/>
                    </a:xfrm>
                    <a:prstGeom prst="line">
                      <a:avLst/>
                    </a:prstGeom>
                    <a:noFill/>
                    <a:ln w="9525">
                      <a:solidFill>
                        <a:srgbClr val="000000"/>
                      </a:solidFill>
                      <a:round/>
                      <a:headEnd/>
                      <a:tailEnd/>
                    </a:ln>
                  </p:spPr>
                  <p:txBody>
                    <a:bodyPr/>
                    <a:lstStyle/>
                    <a:p>
                      <a:endParaRPr lang="en-US"/>
                    </a:p>
                  </p:txBody>
                </p:sp>
              </p:grpSp>
              <p:sp>
                <p:nvSpPr>
                  <p:cNvPr id="7223" name="Line 34"/>
                  <p:cNvSpPr>
                    <a:spLocks noChangeAspect="1" noChangeShapeType="1"/>
                  </p:cNvSpPr>
                  <p:nvPr/>
                </p:nvSpPr>
                <p:spPr bwMode="auto">
                  <a:xfrm>
                    <a:off x="3457" y="1222"/>
                    <a:ext cx="190" cy="0"/>
                  </a:xfrm>
                  <a:prstGeom prst="line">
                    <a:avLst/>
                  </a:prstGeom>
                  <a:noFill/>
                  <a:ln w="9525">
                    <a:solidFill>
                      <a:srgbClr val="000000"/>
                    </a:solidFill>
                    <a:round/>
                    <a:headEnd/>
                    <a:tailEnd/>
                  </a:ln>
                </p:spPr>
                <p:txBody>
                  <a:bodyPr/>
                  <a:lstStyle/>
                  <a:p>
                    <a:endParaRPr lang="en-US"/>
                  </a:p>
                </p:txBody>
              </p:sp>
            </p:grpSp>
            <p:sp>
              <p:nvSpPr>
                <p:cNvPr id="7221" name="Arc 35"/>
                <p:cNvSpPr>
                  <a:spLocks noChangeAspect="1"/>
                </p:cNvSpPr>
                <p:nvPr/>
              </p:nvSpPr>
              <p:spPr bwMode="auto">
                <a:xfrm>
                  <a:off x="3304" y="1065"/>
                  <a:ext cx="473" cy="190"/>
                </a:xfrm>
                <a:custGeom>
                  <a:avLst/>
                  <a:gdLst>
                    <a:gd name="T0" fmla="*/ 0 w 38549"/>
                    <a:gd name="T1" fmla="*/ 1 h 21600"/>
                    <a:gd name="T2" fmla="*/ 6 w 38549"/>
                    <a:gd name="T3" fmla="*/ 1 h 21600"/>
                    <a:gd name="T4" fmla="*/ 3 w 38549"/>
                    <a:gd name="T5" fmla="*/ 2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grpSp>
          <p:nvGrpSpPr>
            <p:cNvPr id="7" name="Group 36"/>
            <p:cNvGrpSpPr>
              <a:grpSpLocks/>
            </p:cNvGrpSpPr>
            <p:nvPr/>
          </p:nvGrpSpPr>
          <p:grpSpPr bwMode="auto">
            <a:xfrm>
              <a:off x="2832" y="1486"/>
              <a:ext cx="1589" cy="2213"/>
              <a:chOff x="2832" y="1486"/>
              <a:chExt cx="1589" cy="2213"/>
            </a:xfrm>
          </p:grpSpPr>
          <p:sp>
            <p:nvSpPr>
              <p:cNvPr id="7199" name="Line 37"/>
              <p:cNvSpPr>
                <a:spLocks noChangeAspect="1" noChangeShapeType="1"/>
              </p:cNvSpPr>
              <p:nvPr/>
            </p:nvSpPr>
            <p:spPr bwMode="auto">
              <a:xfrm>
                <a:off x="3588" y="2150"/>
                <a:ext cx="0" cy="177"/>
              </a:xfrm>
              <a:prstGeom prst="line">
                <a:avLst/>
              </a:prstGeom>
              <a:noFill/>
              <a:ln w="9525">
                <a:solidFill>
                  <a:srgbClr val="000000"/>
                </a:solidFill>
                <a:round/>
                <a:headEnd/>
                <a:tailEnd/>
              </a:ln>
            </p:spPr>
            <p:txBody>
              <a:bodyPr/>
              <a:lstStyle/>
              <a:p>
                <a:endParaRPr lang="en-US"/>
              </a:p>
            </p:txBody>
          </p:sp>
          <p:grpSp>
            <p:nvGrpSpPr>
              <p:cNvPr id="8" name="Group 38"/>
              <p:cNvGrpSpPr>
                <a:grpSpLocks/>
              </p:cNvGrpSpPr>
              <p:nvPr/>
            </p:nvGrpSpPr>
            <p:grpSpPr bwMode="auto">
              <a:xfrm>
                <a:off x="2832" y="1486"/>
                <a:ext cx="1589" cy="2213"/>
                <a:chOff x="2832" y="1486"/>
                <a:chExt cx="1589" cy="2213"/>
              </a:xfrm>
            </p:grpSpPr>
            <p:sp>
              <p:nvSpPr>
                <p:cNvPr id="7201" name="Oval 39"/>
                <p:cNvSpPr>
                  <a:spLocks noChangeAspect="1" noChangeArrowheads="1"/>
                </p:cNvSpPr>
                <p:nvPr/>
              </p:nvSpPr>
              <p:spPr bwMode="auto">
                <a:xfrm>
                  <a:off x="3107" y="1772"/>
                  <a:ext cx="955" cy="890"/>
                </a:xfrm>
                <a:prstGeom prst="ellipse">
                  <a:avLst/>
                </a:prstGeom>
                <a:solidFill>
                  <a:srgbClr val="FFFFFF">
                    <a:alpha val="0"/>
                  </a:srgbClr>
                </a:solidFill>
                <a:ln w="19050">
                  <a:solidFill>
                    <a:srgbClr val="0000FF"/>
                  </a:solidFill>
                  <a:round/>
                  <a:headEnd/>
                  <a:tailEnd/>
                </a:ln>
              </p:spPr>
              <p:txBody>
                <a:bodyPr/>
                <a:lstStyle/>
                <a:p>
                  <a:endParaRPr lang="en-US"/>
                </a:p>
              </p:txBody>
            </p:sp>
            <p:grpSp>
              <p:nvGrpSpPr>
                <p:cNvPr id="9" name="Group 40"/>
                <p:cNvGrpSpPr>
                  <a:grpSpLocks/>
                </p:cNvGrpSpPr>
                <p:nvPr/>
              </p:nvGrpSpPr>
              <p:grpSpPr bwMode="auto">
                <a:xfrm>
                  <a:off x="2832" y="1486"/>
                  <a:ext cx="1589" cy="2213"/>
                  <a:chOff x="2832" y="1486"/>
                  <a:chExt cx="1589" cy="2213"/>
                </a:xfrm>
              </p:grpSpPr>
              <p:grpSp>
                <p:nvGrpSpPr>
                  <p:cNvPr id="10" name="Group 41"/>
                  <p:cNvGrpSpPr>
                    <a:grpSpLocks/>
                  </p:cNvGrpSpPr>
                  <p:nvPr/>
                </p:nvGrpSpPr>
                <p:grpSpPr bwMode="auto">
                  <a:xfrm>
                    <a:off x="2832" y="1486"/>
                    <a:ext cx="1533" cy="1479"/>
                    <a:chOff x="2832" y="1486"/>
                    <a:chExt cx="1533" cy="1479"/>
                  </a:xfrm>
                </p:grpSpPr>
                <p:grpSp>
                  <p:nvGrpSpPr>
                    <p:cNvPr id="11" name="Group 42"/>
                    <p:cNvGrpSpPr>
                      <a:grpSpLocks/>
                    </p:cNvGrpSpPr>
                    <p:nvPr/>
                  </p:nvGrpSpPr>
                  <p:grpSpPr bwMode="auto">
                    <a:xfrm>
                      <a:off x="2832" y="1486"/>
                      <a:ext cx="1533" cy="1479"/>
                      <a:chOff x="2832" y="1486"/>
                      <a:chExt cx="1533" cy="1479"/>
                    </a:xfrm>
                  </p:grpSpPr>
                  <p:sp>
                    <p:nvSpPr>
                      <p:cNvPr id="7214" name="Oval 43"/>
                      <p:cNvSpPr>
                        <a:spLocks noChangeAspect="1" noChangeArrowheads="1"/>
                      </p:cNvSpPr>
                      <p:nvPr/>
                    </p:nvSpPr>
                    <p:spPr bwMode="auto">
                      <a:xfrm>
                        <a:off x="2832" y="1486"/>
                        <a:ext cx="1533" cy="1479"/>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7215" name="Oval 44"/>
                      <p:cNvSpPr>
                        <a:spLocks noChangeAspect="1" noChangeArrowheads="1"/>
                      </p:cNvSpPr>
                      <p:nvPr/>
                    </p:nvSpPr>
                    <p:spPr bwMode="auto">
                      <a:xfrm>
                        <a:off x="2906" y="1570"/>
                        <a:ext cx="1349" cy="1305"/>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sp>
                    <p:nvSpPr>
                      <p:cNvPr id="7216" name="Oval 45"/>
                      <p:cNvSpPr>
                        <a:spLocks noChangeAspect="1" noChangeArrowheads="1"/>
                      </p:cNvSpPr>
                      <p:nvPr/>
                    </p:nvSpPr>
                    <p:spPr bwMode="auto">
                      <a:xfrm>
                        <a:off x="3173" y="1826"/>
                        <a:ext cx="817" cy="780"/>
                      </a:xfrm>
                      <a:prstGeom prst="ellipse">
                        <a:avLst/>
                      </a:prstGeom>
                      <a:solidFill>
                        <a:srgbClr val="FFFFFF">
                          <a:alpha val="0"/>
                        </a:srgbClr>
                      </a:solidFill>
                      <a:ln w="28575">
                        <a:solidFill>
                          <a:srgbClr val="FF00FF"/>
                        </a:solidFill>
                        <a:prstDash val="lgDashDot"/>
                        <a:round/>
                        <a:headEnd/>
                        <a:tailEnd/>
                      </a:ln>
                    </p:spPr>
                    <p:txBody>
                      <a:bodyPr/>
                      <a:lstStyle/>
                      <a:p>
                        <a:endParaRPr lang="en-US"/>
                      </a:p>
                    </p:txBody>
                  </p:sp>
                  <p:sp>
                    <p:nvSpPr>
                      <p:cNvPr id="7217" name="Line 46"/>
                      <p:cNvSpPr>
                        <a:spLocks noChangeAspect="1" noChangeShapeType="1"/>
                      </p:cNvSpPr>
                      <p:nvPr/>
                    </p:nvSpPr>
                    <p:spPr bwMode="auto">
                      <a:xfrm>
                        <a:off x="3493" y="2242"/>
                        <a:ext cx="188" cy="0"/>
                      </a:xfrm>
                      <a:prstGeom prst="line">
                        <a:avLst/>
                      </a:prstGeom>
                      <a:noFill/>
                      <a:ln w="9525">
                        <a:solidFill>
                          <a:srgbClr val="000000"/>
                        </a:solidFill>
                        <a:round/>
                        <a:headEnd/>
                        <a:tailEnd/>
                      </a:ln>
                    </p:spPr>
                    <p:txBody>
                      <a:bodyPr/>
                      <a:lstStyle/>
                      <a:p>
                        <a:endParaRPr lang="en-US"/>
                      </a:p>
                    </p:txBody>
                  </p:sp>
                </p:grpSp>
                <p:sp>
                  <p:nvSpPr>
                    <p:cNvPr id="7213" name="Arc 47"/>
                    <p:cNvSpPr>
                      <a:spLocks noChangeAspect="1"/>
                    </p:cNvSpPr>
                    <p:nvPr/>
                  </p:nvSpPr>
                  <p:spPr bwMode="auto">
                    <a:xfrm flipV="1">
                      <a:off x="3363" y="2219"/>
                      <a:ext cx="468" cy="210"/>
                    </a:xfrm>
                    <a:custGeom>
                      <a:avLst/>
                      <a:gdLst>
                        <a:gd name="T0" fmla="*/ 0 w 38549"/>
                        <a:gd name="T1" fmla="*/ 1 h 21600"/>
                        <a:gd name="T2" fmla="*/ 6 w 38549"/>
                        <a:gd name="T3" fmla="*/ 1 h 21600"/>
                        <a:gd name="T4" fmla="*/ 3 w 38549"/>
                        <a:gd name="T5" fmla="*/ 2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nvGrpSpPr>
                  <p:cNvPr id="12" name="Group 48"/>
                  <p:cNvGrpSpPr>
                    <a:grpSpLocks/>
                  </p:cNvGrpSpPr>
                  <p:nvPr/>
                </p:nvGrpSpPr>
                <p:grpSpPr bwMode="auto">
                  <a:xfrm>
                    <a:off x="3175" y="2463"/>
                    <a:ext cx="1246" cy="1236"/>
                    <a:chOff x="3175" y="2463"/>
                    <a:chExt cx="1246" cy="1236"/>
                  </a:xfrm>
                </p:grpSpPr>
                <p:grpSp>
                  <p:nvGrpSpPr>
                    <p:cNvPr id="13" name="Group 49"/>
                    <p:cNvGrpSpPr>
                      <a:grpSpLocks/>
                    </p:cNvGrpSpPr>
                    <p:nvPr/>
                  </p:nvGrpSpPr>
                  <p:grpSpPr bwMode="auto">
                    <a:xfrm>
                      <a:off x="3175" y="2463"/>
                      <a:ext cx="1246" cy="1236"/>
                      <a:chOff x="3175" y="2463"/>
                      <a:chExt cx="1246" cy="1236"/>
                    </a:xfrm>
                  </p:grpSpPr>
                  <p:sp>
                    <p:nvSpPr>
                      <p:cNvPr id="7207" name="Oval 50"/>
                      <p:cNvSpPr>
                        <a:spLocks noChangeAspect="1" noChangeArrowheads="1"/>
                      </p:cNvSpPr>
                      <p:nvPr/>
                    </p:nvSpPr>
                    <p:spPr bwMode="auto">
                      <a:xfrm>
                        <a:off x="3175" y="2463"/>
                        <a:ext cx="1246" cy="1236"/>
                      </a:xfrm>
                      <a:prstGeom prst="ellipse">
                        <a:avLst/>
                      </a:prstGeom>
                      <a:solidFill>
                        <a:srgbClr val="FFFFFF">
                          <a:alpha val="0"/>
                        </a:srgbClr>
                      </a:solidFill>
                      <a:ln w="19050">
                        <a:solidFill>
                          <a:srgbClr val="0000FF"/>
                        </a:solidFill>
                        <a:round/>
                        <a:headEnd/>
                        <a:tailEnd/>
                      </a:ln>
                    </p:spPr>
                    <p:txBody>
                      <a:bodyPr/>
                      <a:lstStyle/>
                      <a:p>
                        <a:endParaRPr lang="en-US"/>
                      </a:p>
                    </p:txBody>
                  </p:sp>
                  <p:sp>
                    <p:nvSpPr>
                      <p:cNvPr id="7208" name="Oval 51"/>
                      <p:cNvSpPr>
                        <a:spLocks noChangeAspect="1" noChangeArrowheads="1"/>
                      </p:cNvSpPr>
                      <p:nvPr/>
                    </p:nvSpPr>
                    <p:spPr bwMode="auto">
                      <a:xfrm>
                        <a:off x="3263" y="2578"/>
                        <a:ext cx="1073" cy="1010"/>
                      </a:xfrm>
                      <a:prstGeom prst="ellipse">
                        <a:avLst/>
                      </a:prstGeom>
                      <a:solidFill>
                        <a:srgbClr val="FFFFFF"/>
                      </a:solidFill>
                      <a:ln w="28575">
                        <a:solidFill>
                          <a:srgbClr val="FF00FF"/>
                        </a:solidFill>
                        <a:prstDash val="lgDashDot"/>
                        <a:round/>
                        <a:headEnd/>
                        <a:tailEnd/>
                      </a:ln>
                    </p:spPr>
                    <p:txBody>
                      <a:bodyPr/>
                      <a:lstStyle/>
                      <a:p>
                        <a:endParaRPr lang="en-US"/>
                      </a:p>
                    </p:txBody>
                  </p:sp>
                  <p:sp>
                    <p:nvSpPr>
                      <p:cNvPr id="7209" name="Line 52"/>
                      <p:cNvSpPr>
                        <a:spLocks noChangeAspect="1" noChangeShapeType="1"/>
                      </p:cNvSpPr>
                      <p:nvPr/>
                    </p:nvSpPr>
                    <p:spPr bwMode="auto">
                      <a:xfrm>
                        <a:off x="3801" y="3029"/>
                        <a:ext cx="0" cy="177"/>
                      </a:xfrm>
                      <a:prstGeom prst="line">
                        <a:avLst/>
                      </a:prstGeom>
                      <a:noFill/>
                      <a:ln w="9525">
                        <a:solidFill>
                          <a:srgbClr val="000000"/>
                        </a:solidFill>
                        <a:round/>
                        <a:headEnd/>
                        <a:tailEnd/>
                      </a:ln>
                    </p:spPr>
                    <p:txBody>
                      <a:bodyPr/>
                      <a:lstStyle/>
                      <a:p>
                        <a:endParaRPr lang="en-US"/>
                      </a:p>
                    </p:txBody>
                  </p:sp>
                  <p:sp>
                    <p:nvSpPr>
                      <p:cNvPr id="7210" name="Line 53"/>
                      <p:cNvSpPr>
                        <a:spLocks noChangeAspect="1" noChangeShapeType="1"/>
                      </p:cNvSpPr>
                      <p:nvPr/>
                    </p:nvSpPr>
                    <p:spPr bwMode="auto">
                      <a:xfrm>
                        <a:off x="3708" y="3120"/>
                        <a:ext cx="188" cy="0"/>
                      </a:xfrm>
                      <a:prstGeom prst="line">
                        <a:avLst/>
                      </a:prstGeom>
                      <a:noFill/>
                      <a:ln w="9525">
                        <a:solidFill>
                          <a:srgbClr val="000000"/>
                        </a:solidFill>
                        <a:round/>
                        <a:headEnd/>
                        <a:tailEnd/>
                      </a:ln>
                    </p:spPr>
                    <p:txBody>
                      <a:bodyPr/>
                      <a:lstStyle/>
                      <a:p>
                        <a:endParaRPr lang="en-US"/>
                      </a:p>
                    </p:txBody>
                  </p:sp>
                  <p:sp>
                    <p:nvSpPr>
                      <p:cNvPr id="7211" name="Arc 54"/>
                      <p:cNvSpPr>
                        <a:spLocks noChangeAspect="1"/>
                      </p:cNvSpPr>
                      <p:nvPr/>
                    </p:nvSpPr>
                    <p:spPr bwMode="auto">
                      <a:xfrm flipV="1">
                        <a:off x="3591" y="3332"/>
                        <a:ext cx="468" cy="188"/>
                      </a:xfrm>
                      <a:custGeom>
                        <a:avLst/>
                        <a:gdLst>
                          <a:gd name="T0" fmla="*/ 0 w 38549"/>
                          <a:gd name="T1" fmla="*/ 1 h 21600"/>
                          <a:gd name="T2" fmla="*/ 6 w 38549"/>
                          <a:gd name="T3" fmla="*/ 1 h 21600"/>
                          <a:gd name="T4" fmla="*/ 3 w 38549"/>
                          <a:gd name="T5" fmla="*/ 2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type="stealth" w="med" len="med"/>
                        <a:tailEnd/>
                      </a:ln>
                    </p:spPr>
                    <p:txBody>
                      <a:bodyPr/>
                      <a:lstStyle/>
                      <a:p>
                        <a:endParaRPr lang="en-US"/>
                      </a:p>
                    </p:txBody>
                  </p:sp>
                </p:grpSp>
                <p:sp>
                  <p:nvSpPr>
                    <p:cNvPr id="7206" name="Arc 55"/>
                    <p:cNvSpPr>
                      <a:spLocks noChangeAspect="1"/>
                    </p:cNvSpPr>
                    <p:nvPr/>
                  </p:nvSpPr>
                  <p:spPr bwMode="auto">
                    <a:xfrm flipV="1">
                      <a:off x="3388" y="2591"/>
                      <a:ext cx="469" cy="211"/>
                    </a:xfrm>
                    <a:custGeom>
                      <a:avLst/>
                      <a:gdLst>
                        <a:gd name="T0" fmla="*/ 0 w 38549"/>
                        <a:gd name="T1" fmla="*/ 1 h 21600"/>
                        <a:gd name="T2" fmla="*/ 6 w 38549"/>
                        <a:gd name="T3" fmla="*/ 1 h 21600"/>
                        <a:gd name="T4" fmla="*/ 3 w 38549"/>
                        <a:gd name="T5" fmla="*/ 2 h 21600"/>
                        <a:gd name="T6" fmla="*/ 0 60000 65536"/>
                        <a:gd name="T7" fmla="*/ 0 60000 65536"/>
                        <a:gd name="T8" fmla="*/ 0 60000 65536"/>
                        <a:gd name="T9" fmla="*/ 0 w 38549"/>
                        <a:gd name="T10" fmla="*/ 0 h 21600"/>
                        <a:gd name="T11" fmla="*/ 38549 w 38549"/>
                        <a:gd name="T12" fmla="*/ 21600 h 21600"/>
                      </a:gdLst>
                      <a:ahLst/>
                      <a:cxnLst>
                        <a:cxn ang="T6">
                          <a:pos x="T0" y="T1"/>
                        </a:cxn>
                        <a:cxn ang="T7">
                          <a:pos x="T2" y="T3"/>
                        </a:cxn>
                        <a:cxn ang="T8">
                          <a:pos x="T4" y="T5"/>
                        </a:cxn>
                      </a:cxnLst>
                      <a:rect l="T9" t="T10" r="T11" b="T12"/>
                      <a:pathLst>
                        <a:path w="38549" h="21600" fill="none" extrusionOk="0">
                          <a:moveTo>
                            <a:pt x="-1" y="11471"/>
                          </a:moveTo>
                          <a:cubicBezTo>
                            <a:pt x="3747" y="4412"/>
                            <a:pt x="11085" y="-1"/>
                            <a:pt x="19078" y="0"/>
                          </a:cubicBezTo>
                          <a:cubicBezTo>
                            <a:pt x="27383" y="0"/>
                            <a:pt x="34953" y="4762"/>
                            <a:pt x="38548" y="12249"/>
                          </a:cubicBezTo>
                        </a:path>
                        <a:path w="38549" h="21600" stroke="0" extrusionOk="0">
                          <a:moveTo>
                            <a:pt x="-1" y="11471"/>
                          </a:moveTo>
                          <a:cubicBezTo>
                            <a:pt x="3747" y="4412"/>
                            <a:pt x="11085" y="-1"/>
                            <a:pt x="19078" y="0"/>
                          </a:cubicBezTo>
                          <a:cubicBezTo>
                            <a:pt x="27383" y="0"/>
                            <a:pt x="34953" y="4762"/>
                            <a:pt x="38548" y="12249"/>
                          </a:cubicBezTo>
                          <a:lnTo>
                            <a:pt x="19078" y="21600"/>
                          </a:lnTo>
                          <a:close/>
                        </a:path>
                      </a:pathLst>
                    </a:custGeom>
                    <a:noFill/>
                    <a:ln w="28575">
                      <a:solidFill>
                        <a:srgbClr val="000000"/>
                      </a:solidFill>
                      <a:round/>
                      <a:headEnd/>
                      <a:tailEnd type="stealth" w="med" len="med"/>
                    </a:ln>
                  </p:spPr>
                  <p:txBody>
                    <a:bodyPr/>
                    <a:lstStyle/>
                    <a:p>
                      <a:endParaRPr lang="en-US"/>
                    </a:p>
                  </p:txBody>
                </p:sp>
              </p:grpSp>
            </p:grpSp>
          </p:grpSp>
        </p:grpSp>
      </p:grpSp>
    </p:spTree>
    <p:extLst>
      <p:ext uri="{BB962C8B-B14F-4D97-AF65-F5344CB8AC3E}">
        <p14:creationId xmlns:p14="http://schemas.microsoft.com/office/powerpoint/2010/main" val="230554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9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8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89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89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89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89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89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89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89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89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89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89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89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89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89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89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89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89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38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p:bldP spid="338949" grpId="0"/>
      <p:bldP spid="338953" grpId="0"/>
      <p:bldP spid="338955" grpId="0"/>
      <p:bldP spid="338958" grpId="0"/>
      <p:bldP spid="338961" grpId="0" animBg="1"/>
      <p:bldP spid="338962" grpId="0" animBg="1"/>
      <p:bldP spid="338963" grpId="0" animBg="1"/>
      <p:bldP spid="338964" grpId="0" animBg="1"/>
      <p:bldP spid="338965" grpId="0" animBg="1"/>
      <p:bldP spid="338966" grpId="0" animBg="1"/>
      <p:bldP spid="338967" grpId="0" animBg="1"/>
      <p:bldP spid="338968" grpId="0" animBg="1"/>
      <p:bldP spid="33896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F8513901-028E-48F1-8771-32EBFB2E8FD4}" type="slidenum">
              <a:rPr lang="en-US"/>
              <a:pPr/>
              <a:t>19</a:t>
            </a:fld>
            <a:endParaRPr lang="en-US"/>
          </a:p>
        </p:txBody>
      </p:sp>
      <p:sp>
        <p:nvSpPr>
          <p:cNvPr id="4099" name="Rectangle 2"/>
          <p:cNvSpPr>
            <a:spLocks noGrp="1" noChangeArrowheads="1"/>
          </p:cNvSpPr>
          <p:nvPr>
            <p:ph type="body" idx="1"/>
          </p:nvPr>
        </p:nvSpPr>
        <p:spPr>
          <a:xfrm>
            <a:off x="720436" y="209550"/>
            <a:ext cx="8153400" cy="6172200"/>
          </a:xfrm>
        </p:spPr>
        <p:txBody>
          <a:bodyPr>
            <a:normAutofit fontScale="92500" lnSpcReduction="20000"/>
          </a:bodyPr>
          <a:lstStyle/>
          <a:p>
            <a:pPr algn="ctr" eaLnBrk="1" hangingPunct="1">
              <a:buFontTx/>
              <a:buNone/>
            </a:pPr>
            <a:r>
              <a:rPr lang="en-US" sz="2500" b="1" dirty="0"/>
              <a:t>	</a:t>
            </a:r>
            <a:r>
              <a:rPr lang="en-US" sz="2800" b="1" dirty="0"/>
              <a:t>CROSSED BELT DRIVE</a:t>
            </a:r>
            <a:endParaRPr lang="en-US" sz="2600" dirty="0">
              <a:solidFill>
                <a:srgbClr val="996633"/>
              </a:solidFill>
            </a:endParaRPr>
          </a:p>
          <a:p>
            <a:pPr eaLnBrk="1" hangingPunct="1">
              <a:lnSpc>
                <a:spcPct val="170000"/>
              </a:lnSpc>
              <a:buFontTx/>
              <a:buNone/>
            </a:pPr>
            <a:r>
              <a:rPr lang="en-US" sz="2200" b="1" dirty="0">
                <a:solidFill>
                  <a:srgbClr val="0000FF"/>
                </a:solidFill>
              </a:rPr>
              <a:t>     </a:t>
            </a:r>
            <a:r>
              <a:rPr lang="en-US" sz="3000" dirty="0">
                <a:solidFill>
                  <a:srgbClr val="0000FF"/>
                </a:solidFill>
              </a:rPr>
              <a:t>Used when two parallel shafts have to rotate in the opposite direction. </a:t>
            </a:r>
          </a:p>
          <a:p>
            <a:pPr eaLnBrk="1" hangingPunct="1">
              <a:lnSpc>
                <a:spcPct val="170000"/>
              </a:lnSpc>
              <a:buFontTx/>
              <a:buNone/>
            </a:pPr>
            <a:r>
              <a:rPr lang="en-US" sz="3000" dirty="0">
                <a:solidFill>
                  <a:srgbClr val="0000FF"/>
                </a:solidFill>
              </a:rPr>
              <a:t>     At the junction where the belt crosses, it rubs against itself and wears off. </a:t>
            </a:r>
          </a:p>
          <a:p>
            <a:pPr eaLnBrk="1" hangingPunct="1">
              <a:lnSpc>
                <a:spcPct val="170000"/>
              </a:lnSpc>
              <a:buFontTx/>
              <a:buNone/>
            </a:pPr>
            <a:r>
              <a:rPr lang="en-US" sz="3000" dirty="0">
                <a:solidFill>
                  <a:srgbClr val="0000FF"/>
                </a:solidFill>
              </a:rPr>
              <a:t>     </a:t>
            </a:r>
            <a:r>
              <a:rPr lang="en-US" sz="3000" dirty="0">
                <a:solidFill>
                  <a:srgbClr val="FF0000"/>
                </a:solidFill>
              </a:rPr>
              <a:t>To avoid excessive wear:</a:t>
            </a:r>
          </a:p>
          <a:p>
            <a:pPr eaLnBrk="1" hangingPunct="1">
              <a:lnSpc>
                <a:spcPct val="170000"/>
              </a:lnSpc>
            </a:pPr>
            <a:r>
              <a:rPr lang="en-US" sz="3000" dirty="0">
                <a:solidFill>
                  <a:srgbClr val="0000FF"/>
                </a:solidFill>
              </a:rPr>
              <a:t>The shafts must be placed at a maximum distance from each other </a:t>
            </a:r>
          </a:p>
          <a:p>
            <a:pPr eaLnBrk="1" hangingPunct="1">
              <a:lnSpc>
                <a:spcPct val="170000"/>
              </a:lnSpc>
            </a:pPr>
            <a:r>
              <a:rPr lang="en-US" sz="3000" dirty="0">
                <a:solidFill>
                  <a:srgbClr val="0000FF"/>
                </a:solidFill>
              </a:rPr>
              <a:t>Should operate at very low speeds.</a:t>
            </a:r>
            <a:r>
              <a:rPr lang="en-US" sz="3900" dirty="0">
                <a:solidFill>
                  <a:srgbClr val="0000FF"/>
                </a:solidFill>
              </a:rPr>
              <a:t> </a:t>
            </a:r>
          </a:p>
          <a:p>
            <a:pPr eaLnBrk="1" hangingPunct="1">
              <a:lnSpc>
                <a:spcPct val="170000"/>
              </a:lnSpc>
              <a:buFontTx/>
              <a:buNone/>
            </a:pPr>
            <a:endParaRPr lang="en-US" sz="2800" dirty="0">
              <a:solidFill>
                <a:srgbClr val="0000FF"/>
              </a:solidFill>
            </a:endParaRPr>
          </a:p>
        </p:txBody>
      </p:sp>
    </p:spTree>
    <p:extLst>
      <p:ext uri="{BB962C8B-B14F-4D97-AF65-F5344CB8AC3E}">
        <p14:creationId xmlns:p14="http://schemas.microsoft.com/office/powerpoint/2010/main" val="315864371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48131" name="Slide Number Placeholder 5"/>
          <p:cNvSpPr>
            <a:spLocks noGrp="1"/>
          </p:cNvSpPr>
          <p:nvPr>
            <p:ph type="sldNum" sz="quarter" idx="12"/>
          </p:nvPr>
        </p:nvSpPr>
        <p:spPr>
          <a:noFill/>
        </p:spPr>
        <p:txBody>
          <a:bodyPr/>
          <a:lstStyle/>
          <a:p>
            <a:fld id="{EFF5CAF4-E0F2-482A-994C-2274953924F3}" type="slidenum">
              <a:rPr lang="en-US" smtClean="0"/>
              <a:pPr/>
              <a:t>190</a:t>
            </a:fld>
            <a:endParaRPr lang="en-US"/>
          </a:p>
        </p:txBody>
      </p:sp>
      <p:sp>
        <p:nvSpPr>
          <p:cNvPr id="48132" name="Rectangle 2"/>
          <p:cNvSpPr>
            <a:spLocks noGrp="1" noChangeArrowheads="1"/>
          </p:cNvSpPr>
          <p:nvPr>
            <p:ph type="body" idx="1"/>
          </p:nvPr>
        </p:nvSpPr>
        <p:spPr>
          <a:xfrm>
            <a:off x="457200" y="533400"/>
            <a:ext cx="8229600" cy="4525963"/>
          </a:xfrm>
        </p:spPr>
        <p:txBody>
          <a:bodyPr/>
          <a:lstStyle/>
          <a:p>
            <a:pPr eaLnBrk="1" hangingPunct="1">
              <a:lnSpc>
                <a:spcPct val="200000"/>
              </a:lnSpc>
              <a:buFontTx/>
              <a:buNone/>
            </a:pPr>
            <a:r>
              <a:rPr lang="en-US" sz="2500"/>
              <a:t>8) Two parallel shafts are to be connected by a gear   </a:t>
            </a:r>
          </a:p>
          <a:p>
            <a:pPr eaLnBrk="1" hangingPunct="1">
              <a:lnSpc>
                <a:spcPct val="200000"/>
              </a:lnSpc>
              <a:buFontTx/>
              <a:buNone/>
            </a:pPr>
            <a:r>
              <a:rPr lang="en-US" sz="2500"/>
              <a:t>     drive. They are very nearly 1m apart and their velocity </a:t>
            </a:r>
          </a:p>
          <a:p>
            <a:pPr eaLnBrk="1" hangingPunct="1">
              <a:lnSpc>
                <a:spcPct val="200000"/>
              </a:lnSpc>
              <a:buFontTx/>
              <a:buNone/>
            </a:pPr>
            <a:r>
              <a:rPr lang="en-US" sz="2500"/>
              <a:t>     ratio is to be exactly 9:2. If the pitch of the gears is 57 </a:t>
            </a:r>
          </a:p>
          <a:p>
            <a:pPr eaLnBrk="1" hangingPunct="1">
              <a:lnSpc>
                <a:spcPct val="200000"/>
              </a:lnSpc>
              <a:buFontTx/>
              <a:buNone/>
            </a:pPr>
            <a:r>
              <a:rPr lang="en-US" sz="2500"/>
              <a:t>     mm, find the number of teeth in each of the two </a:t>
            </a:r>
          </a:p>
          <a:p>
            <a:pPr eaLnBrk="1" hangingPunct="1">
              <a:lnSpc>
                <a:spcPct val="200000"/>
              </a:lnSpc>
              <a:buFontTx/>
              <a:buNone/>
            </a:pPr>
            <a:r>
              <a:rPr lang="en-US" sz="2500"/>
              <a:t>     wheels and distance between the shafts.</a:t>
            </a:r>
          </a:p>
        </p:txBody>
      </p:sp>
    </p:spTree>
    <p:extLst>
      <p:ext uri="{BB962C8B-B14F-4D97-AF65-F5344CB8AC3E}">
        <p14:creationId xmlns:p14="http://schemas.microsoft.com/office/powerpoint/2010/main" val="324399864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49155" name="Slide Number Placeholder 5"/>
          <p:cNvSpPr>
            <a:spLocks noGrp="1"/>
          </p:cNvSpPr>
          <p:nvPr>
            <p:ph type="sldNum" sz="quarter" idx="12"/>
          </p:nvPr>
        </p:nvSpPr>
        <p:spPr>
          <a:noFill/>
        </p:spPr>
        <p:txBody>
          <a:bodyPr/>
          <a:lstStyle/>
          <a:p>
            <a:fld id="{4AEE9011-43EF-407C-93E9-A37DBE456C9B}" type="slidenum">
              <a:rPr lang="en-US" smtClean="0"/>
              <a:pPr/>
              <a:t>191</a:t>
            </a:fld>
            <a:endParaRPr lang="en-US"/>
          </a:p>
        </p:txBody>
      </p:sp>
      <p:sp>
        <p:nvSpPr>
          <p:cNvPr id="49156" name="Text Box 2"/>
          <p:cNvSpPr txBox="1">
            <a:spLocks noChangeArrowheads="1"/>
          </p:cNvSpPr>
          <p:nvPr/>
        </p:nvSpPr>
        <p:spPr bwMode="auto">
          <a:xfrm>
            <a:off x="304800" y="304800"/>
            <a:ext cx="8077200" cy="457200"/>
          </a:xfrm>
          <a:prstGeom prst="rect">
            <a:avLst/>
          </a:prstGeom>
          <a:noFill/>
          <a:ln w="9525" algn="ctr">
            <a:noFill/>
            <a:miter lim="800000"/>
            <a:headEnd/>
            <a:tailEnd/>
          </a:ln>
        </p:spPr>
        <p:txBody>
          <a:bodyPr>
            <a:spAutoFit/>
          </a:bodyPr>
          <a:lstStyle/>
          <a:p>
            <a:r>
              <a:rPr lang="en-US" sz="2400"/>
              <a:t>Let d</a:t>
            </a:r>
            <a:r>
              <a:rPr lang="en-US" sz="2400" baseline="-25000"/>
              <a:t>1</a:t>
            </a:r>
            <a:r>
              <a:rPr lang="en-US" sz="2400"/>
              <a:t> and d</a:t>
            </a:r>
            <a:r>
              <a:rPr lang="en-US" sz="2400" baseline="-25000"/>
              <a:t>2</a:t>
            </a:r>
            <a:r>
              <a:rPr lang="en-US" sz="2400"/>
              <a:t> be the pitch diameter of the 2 gears</a:t>
            </a:r>
          </a:p>
        </p:txBody>
      </p:sp>
      <p:sp>
        <p:nvSpPr>
          <p:cNvPr id="343043" name="Text Box 3"/>
          <p:cNvSpPr txBox="1">
            <a:spLocks noChangeArrowheads="1"/>
          </p:cNvSpPr>
          <p:nvPr/>
        </p:nvSpPr>
        <p:spPr bwMode="auto">
          <a:xfrm>
            <a:off x="152400" y="914400"/>
            <a:ext cx="4419600" cy="457200"/>
          </a:xfrm>
          <a:prstGeom prst="rect">
            <a:avLst/>
          </a:prstGeom>
          <a:noFill/>
          <a:ln w="9525" algn="ctr">
            <a:noFill/>
            <a:miter lim="800000"/>
            <a:headEnd/>
            <a:tailEnd/>
          </a:ln>
        </p:spPr>
        <p:txBody>
          <a:bodyPr>
            <a:spAutoFit/>
          </a:bodyPr>
          <a:lstStyle/>
          <a:p>
            <a:r>
              <a:rPr lang="en-US" sz="2400"/>
              <a:t>Distance between the gears =</a:t>
            </a:r>
            <a:endParaRPr lang="en-US" sz="2400" baseline="-25000"/>
          </a:p>
        </p:txBody>
      </p:sp>
      <p:sp>
        <p:nvSpPr>
          <p:cNvPr id="343044" name="Text Box 4"/>
          <p:cNvSpPr txBox="1">
            <a:spLocks noChangeArrowheads="1"/>
          </p:cNvSpPr>
          <p:nvPr/>
        </p:nvSpPr>
        <p:spPr bwMode="auto">
          <a:xfrm>
            <a:off x="5715000" y="990600"/>
            <a:ext cx="1143000" cy="457200"/>
          </a:xfrm>
          <a:prstGeom prst="rect">
            <a:avLst/>
          </a:prstGeom>
          <a:noFill/>
          <a:ln w="9525" algn="ctr">
            <a:noFill/>
            <a:miter lim="800000"/>
            <a:headEnd/>
            <a:tailEnd/>
          </a:ln>
        </p:spPr>
        <p:txBody>
          <a:bodyPr>
            <a:spAutoFit/>
          </a:bodyPr>
          <a:lstStyle/>
          <a:p>
            <a:r>
              <a:rPr lang="en-US" sz="2400"/>
              <a:t>= 1m</a:t>
            </a:r>
          </a:p>
        </p:txBody>
      </p:sp>
      <p:sp>
        <p:nvSpPr>
          <p:cNvPr id="343045" name="Text Box 5"/>
          <p:cNvSpPr txBox="1">
            <a:spLocks noChangeArrowheads="1"/>
          </p:cNvSpPr>
          <p:nvPr/>
        </p:nvSpPr>
        <p:spPr bwMode="auto">
          <a:xfrm>
            <a:off x="533400" y="1828800"/>
            <a:ext cx="1066800" cy="457200"/>
          </a:xfrm>
          <a:prstGeom prst="rect">
            <a:avLst/>
          </a:prstGeom>
          <a:noFill/>
          <a:ln w="9525" algn="ctr">
            <a:noFill/>
            <a:miter lim="800000"/>
            <a:headEnd/>
            <a:tailEnd/>
          </a:ln>
        </p:spPr>
        <p:txBody>
          <a:bodyPr>
            <a:spAutoFit/>
          </a:bodyPr>
          <a:lstStyle/>
          <a:p>
            <a:r>
              <a:rPr lang="en-US" sz="2400"/>
              <a:t>Given </a:t>
            </a:r>
          </a:p>
        </p:txBody>
      </p:sp>
      <p:grpSp>
        <p:nvGrpSpPr>
          <p:cNvPr id="2" name="Group 6"/>
          <p:cNvGrpSpPr>
            <a:grpSpLocks/>
          </p:cNvGrpSpPr>
          <p:nvPr/>
        </p:nvGrpSpPr>
        <p:grpSpPr bwMode="auto">
          <a:xfrm>
            <a:off x="1666875" y="1752600"/>
            <a:ext cx="1762125" cy="1116013"/>
            <a:chOff x="1050" y="1104"/>
            <a:chExt cx="1110" cy="703"/>
          </a:xfrm>
        </p:grpSpPr>
        <p:sp>
          <p:nvSpPr>
            <p:cNvPr id="49186" name="Text Box 7"/>
            <p:cNvSpPr txBox="1">
              <a:spLocks noChangeArrowheads="1"/>
            </p:cNvSpPr>
            <p:nvPr/>
          </p:nvSpPr>
          <p:spPr bwMode="auto">
            <a:xfrm>
              <a:off x="1461" y="1248"/>
              <a:ext cx="288" cy="288"/>
            </a:xfrm>
            <a:prstGeom prst="rect">
              <a:avLst/>
            </a:prstGeom>
            <a:noFill/>
            <a:ln w="9525" algn="ctr">
              <a:noFill/>
              <a:miter lim="800000"/>
              <a:headEnd/>
              <a:tailEnd/>
            </a:ln>
          </p:spPr>
          <p:txBody>
            <a:bodyPr>
              <a:spAutoFit/>
            </a:bodyPr>
            <a:lstStyle/>
            <a:p>
              <a:pPr algn="ctr"/>
              <a:r>
                <a:rPr lang="en-US" sz="2400">
                  <a:solidFill>
                    <a:srgbClr val="0000FF"/>
                  </a:solidFill>
                </a:rPr>
                <a:t>=</a:t>
              </a:r>
            </a:p>
          </p:txBody>
        </p:sp>
        <p:sp>
          <p:nvSpPr>
            <p:cNvPr id="49187" name="Text Box 8"/>
            <p:cNvSpPr txBox="1">
              <a:spLocks noChangeArrowheads="1"/>
            </p:cNvSpPr>
            <p:nvPr/>
          </p:nvSpPr>
          <p:spPr bwMode="auto">
            <a:xfrm>
              <a:off x="1728" y="1488"/>
              <a:ext cx="432" cy="288"/>
            </a:xfrm>
            <a:prstGeom prst="rect">
              <a:avLst/>
            </a:prstGeom>
            <a:noFill/>
            <a:ln w="9525" algn="ctr">
              <a:noFill/>
              <a:miter lim="800000"/>
              <a:headEnd/>
              <a:tailEnd/>
            </a:ln>
          </p:spPr>
          <p:txBody>
            <a:bodyPr>
              <a:spAutoFit/>
            </a:bodyPr>
            <a:lstStyle/>
            <a:p>
              <a:pPr algn="ctr"/>
              <a:r>
                <a:rPr lang="en-US" sz="2400">
                  <a:solidFill>
                    <a:srgbClr val="0000FF"/>
                  </a:solidFill>
                </a:rPr>
                <a:t>d</a:t>
              </a:r>
              <a:r>
                <a:rPr lang="en-US" sz="2400" baseline="-25000">
                  <a:solidFill>
                    <a:srgbClr val="0000FF"/>
                  </a:solidFill>
                </a:rPr>
                <a:t>2</a:t>
              </a:r>
            </a:p>
          </p:txBody>
        </p:sp>
        <p:sp>
          <p:nvSpPr>
            <p:cNvPr id="49188" name="Text Box 9"/>
            <p:cNvSpPr txBox="1">
              <a:spLocks noChangeArrowheads="1"/>
            </p:cNvSpPr>
            <p:nvPr/>
          </p:nvSpPr>
          <p:spPr bwMode="auto">
            <a:xfrm>
              <a:off x="1716" y="1104"/>
              <a:ext cx="432" cy="288"/>
            </a:xfrm>
            <a:prstGeom prst="rect">
              <a:avLst/>
            </a:prstGeom>
            <a:noFill/>
            <a:ln w="9525" algn="ctr">
              <a:noFill/>
              <a:miter lim="800000"/>
              <a:headEnd/>
              <a:tailEnd/>
            </a:ln>
          </p:spPr>
          <p:txBody>
            <a:bodyPr>
              <a:spAutoFit/>
            </a:bodyPr>
            <a:lstStyle/>
            <a:p>
              <a:pPr algn="ctr"/>
              <a:r>
                <a:rPr lang="en-US" sz="2400">
                  <a:solidFill>
                    <a:srgbClr val="0000FF"/>
                  </a:solidFill>
                </a:rPr>
                <a:t>d</a:t>
              </a:r>
              <a:r>
                <a:rPr lang="en-US" sz="2400" baseline="-25000">
                  <a:solidFill>
                    <a:srgbClr val="0000FF"/>
                  </a:solidFill>
                </a:rPr>
                <a:t>1</a:t>
              </a:r>
            </a:p>
          </p:txBody>
        </p:sp>
        <p:grpSp>
          <p:nvGrpSpPr>
            <p:cNvPr id="3" name="Group 10"/>
            <p:cNvGrpSpPr>
              <a:grpSpLocks/>
            </p:cNvGrpSpPr>
            <p:nvPr/>
          </p:nvGrpSpPr>
          <p:grpSpPr bwMode="auto">
            <a:xfrm>
              <a:off x="1050" y="1104"/>
              <a:ext cx="438" cy="703"/>
              <a:chOff x="1953" y="345"/>
              <a:chExt cx="438" cy="703"/>
            </a:xfrm>
          </p:grpSpPr>
          <p:sp>
            <p:nvSpPr>
              <p:cNvPr id="49191" name="Rectangle 11"/>
              <p:cNvSpPr>
                <a:spLocks noChangeArrowheads="1"/>
              </p:cNvSpPr>
              <p:nvPr/>
            </p:nvSpPr>
            <p:spPr bwMode="auto">
              <a:xfrm>
                <a:off x="1953" y="760"/>
                <a:ext cx="379" cy="288"/>
              </a:xfrm>
              <a:prstGeom prst="rect">
                <a:avLst/>
              </a:prstGeom>
              <a:noFill/>
              <a:ln w="9525" algn="ctr">
                <a:noFill/>
                <a:miter lim="800000"/>
                <a:headEnd/>
                <a:tailEnd/>
              </a:ln>
            </p:spPr>
            <p:txBody>
              <a:bodyPr wrap="none">
                <a:spAutoFit/>
              </a:bodyPr>
              <a:lstStyle/>
              <a:p>
                <a:pPr algn="ctr"/>
                <a:r>
                  <a:rPr lang="en-US" sz="2400">
                    <a:solidFill>
                      <a:srgbClr val="0000FF"/>
                    </a:solidFill>
                  </a:rPr>
                  <a:t> N</a:t>
                </a:r>
                <a:r>
                  <a:rPr lang="en-US" sz="2400" baseline="-25000">
                    <a:solidFill>
                      <a:srgbClr val="0000FF"/>
                    </a:solidFill>
                  </a:rPr>
                  <a:t>1</a:t>
                </a:r>
              </a:p>
            </p:txBody>
          </p:sp>
          <p:sp>
            <p:nvSpPr>
              <p:cNvPr id="49192" name="Text Box 12"/>
              <p:cNvSpPr txBox="1">
                <a:spLocks noChangeArrowheads="1"/>
              </p:cNvSpPr>
              <p:nvPr/>
            </p:nvSpPr>
            <p:spPr bwMode="auto">
              <a:xfrm>
                <a:off x="1959" y="345"/>
                <a:ext cx="432" cy="288"/>
              </a:xfrm>
              <a:prstGeom prst="rect">
                <a:avLst/>
              </a:prstGeom>
              <a:noFill/>
              <a:ln w="9525" algn="ctr">
                <a:noFill/>
                <a:miter lim="800000"/>
                <a:headEnd/>
                <a:tailEnd/>
              </a:ln>
            </p:spPr>
            <p:txBody>
              <a:bodyPr>
                <a:spAutoFit/>
              </a:bodyPr>
              <a:lstStyle/>
              <a:p>
                <a:pPr algn="ctr"/>
                <a:r>
                  <a:rPr lang="en-US" sz="2400">
                    <a:solidFill>
                      <a:srgbClr val="0000FF"/>
                    </a:solidFill>
                  </a:rPr>
                  <a:t>N</a:t>
                </a:r>
                <a:r>
                  <a:rPr lang="en-US" sz="2400" baseline="-25000">
                    <a:solidFill>
                      <a:srgbClr val="0000FF"/>
                    </a:solidFill>
                  </a:rPr>
                  <a:t>2</a:t>
                </a:r>
              </a:p>
            </p:txBody>
          </p:sp>
          <p:sp>
            <p:nvSpPr>
              <p:cNvPr id="49193" name="Line 13"/>
              <p:cNvSpPr>
                <a:spLocks noChangeShapeType="1"/>
              </p:cNvSpPr>
              <p:nvPr/>
            </p:nvSpPr>
            <p:spPr bwMode="auto">
              <a:xfrm>
                <a:off x="2007" y="681"/>
                <a:ext cx="282" cy="0"/>
              </a:xfrm>
              <a:prstGeom prst="line">
                <a:avLst/>
              </a:prstGeom>
              <a:noFill/>
              <a:ln w="28575">
                <a:solidFill>
                  <a:srgbClr val="996633"/>
                </a:solidFill>
                <a:round/>
                <a:headEnd/>
                <a:tailEnd/>
              </a:ln>
            </p:spPr>
            <p:txBody>
              <a:bodyPr>
                <a:spAutoFit/>
              </a:bodyPr>
              <a:lstStyle/>
              <a:p>
                <a:endParaRPr lang="en-US"/>
              </a:p>
            </p:txBody>
          </p:sp>
        </p:grpSp>
        <p:sp>
          <p:nvSpPr>
            <p:cNvPr id="49190" name="Line 14"/>
            <p:cNvSpPr>
              <a:spLocks noChangeShapeType="1"/>
            </p:cNvSpPr>
            <p:nvPr/>
          </p:nvSpPr>
          <p:spPr bwMode="auto">
            <a:xfrm>
              <a:off x="1773" y="1440"/>
              <a:ext cx="282" cy="0"/>
            </a:xfrm>
            <a:prstGeom prst="line">
              <a:avLst/>
            </a:prstGeom>
            <a:noFill/>
            <a:ln w="28575">
              <a:solidFill>
                <a:srgbClr val="996633"/>
              </a:solidFill>
              <a:round/>
              <a:headEnd/>
              <a:tailEnd/>
            </a:ln>
          </p:spPr>
          <p:txBody>
            <a:bodyPr>
              <a:spAutoFit/>
            </a:bodyPr>
            <a:lstStyle/>
            <a:p>
              <a:endParaRPr lang="en-US"/>
            </a:p>
          </p:txBody>
        </p:sp>
      </p:grpSp>
      <p:grpSp>
        <p:nvGrpSpPr>
          <p:cNvPr id="4" name="Group 15"/>
          <p:cNvGrpSpPr>
            <a:grpSpLocks/>
          </p:cNvGrpSpPr>
          <p:nvPr/>
        </p:nvGrpSpPr>
        <p:grpSpPr bwMode="auto">
          <a:xfrm>
            <a:off x="3352800" y="1752600"/>
            <a:ext cx="1076325" cy="1116013"/>
            <a:chOff x="2112" y="1104"/>
            <a:chExt cx="678" cy="703"/>
          </a:xfrm>
        </p:grpSpPr>
        <p:grpSp>
          <p:nvGrpSpPr>
            <p:cNvPr id="5" name="Group 16"/>
            <p:cNvGrpSpPr>
              <a:grpSpLocks/>
            </p:cNvGrpSpPr>
            <p:nvPr/>
          </p:nvGrpSpPr>
          <p:grpSpPr bwMode="auto">
            <a:xfrm>
              <a:off x="2358" y="1104"/>
              <a:ext cx="432" cy="703"/>
              <a:chOff x="1959" y="345"/>
              <a:chExt cx="432" cy="703"/>
            </a:xfrm>
          </p:grpSpPr>
          <p:sp>
            <p:nvSpPr>
              <p:cNvPr id="49183" name="Rectangle 17"/>
              <p:cNvSpPr>
                <a:spLocks noChangeArrowheads="1"/>
              </p:cNvSpPr>
              <p:nvPr/>
            </p:nvSpPr>
            <p:spPr bwMode="auto">
              <a:xfrm>
                <a:off x="2004" y="760"/>
                <a:ext cx="276" cy="288"/>
              </a:xfrm>
              <a:prstGeom prst="rect">
                <a:avLst/>
              </a:prstGeom>
              <a:noFill/>
              <a:ln w="9525" algn="ctr">
                <a:noFill/>
                <a:miter lim="800000"/>
                <a:headEnd/>
                <a:tailEnd/>
              </a:ln>
            </p:spPr>
            <p:txBody>
              <a:bodyPr wrap="none">
                <a:spAutoFit/>
              </a:bodyPr>
              <a:lstStyle/>
              <a:p>
                <a:pPr algn="ctr"/>
                <a:r>
                  <a:rPr lang="en-US" sz="2400">
                    <a:solidFill>
                      <a:srgbClr val="0000FF"/>
                    </a:solidFill>
                  </a:rPr>
                  <a:t> 2</a:t>
                </a:r>
                <a:endParaRPr lang="en-US" sz="2400" baseline="-25000">
                  <a:solidFill>
                    <a:srgbClr val="0000FF"/>
                  </a:solidFill>
                </a:endParaRPr>
              </a:p>
            </p:txBody>
          </p:sp>
          <p:sp>
            <p:nvSpPr>
              <p:cNvPr id="49184" name="Text Box 18"/>
              <p:cNvSpPr txBox="1">
                <a:spLocks noChangeArrowheads="1"/>
              </p:cNvSpPr>
              <p:nvPr/>
            </p:nvSpPr>
            <p:spPr bwMode="auto">
              <a:xfrm>
                <a:off x="1959" y="345"/>
                <a:ext cx="432" cy="288"/>
              </a:xfrm>
              <a:prstGeom prst="rect">
                <a:avLst/>
              </a:prstGeom>
              <a:noFill/>
              <a:ln w="9525" algn="ctr">
                <a:noFill/>
                <a:miter lim="800000"/>
                <a:headEnd/>
                <a:tailEnd/>
              </a:ln>
            </p:spPr>
            <p:txBody>
              <a:bodyPr>
                <a:spAutoFit/>
              </a:bodyPr>
              <a:lstStyle/>
              <a:p>
                <a:pPr algn="ctr"/>
                <a:r>
                  <a:rPr lang="en-US" sz="2400">
                    <a:solidFill>
                      <a:srgbClr val="0000FF"/>
                    </a:solidFill>
                  </a:rPr>
                  <a:t>9</a:t>
                </a:r>
                <a:endParaRPr lang="en-US" sz="2400" baseline="-25000">
                  <a:solidFill>
                    <a:srgbClr val="0000FF"/>
                  </a:solidFill>
                </a:endParaRPr>
              </a:p>
            </p:txBody>
          </p:sp>
          <p:sp>
            <p:nvSpPr>
              <p:cNvPr id="49185" name="Line 19"/>
              <p:cNvSpPr>
                <a:spLocks noChangeShapeType="1"/>
              </p:cNvSpPr>
              <p:nvPr/>
            </p:nvSpPr>
            <p:spPr bwMode="auto">
              <a:xfrm>
                <a:off x="2007" y="681"/>
                <a:ext cx="282" cy="0"/>
              </a:xfrm>
              <a:prstGeom prst="line">
                <a:avLst/>
              </a:prstGeom>
              <a:noFill/>
              <a:ln w="28575">
                <a:solidFill>
                  <a:srgbClr val="996633"/>
                </a:solidFill>
                <a:round/>
                <a:headEnd/>
                <a:tailEnd/>
              </a:ln>
            </p:spPr>
            <p:txBody>
              <a:bodyPr>
                <a:spAutoFit/>
              </a:bodyPr>
              <a:lstStyle/>
              <a:p>
                <a:endParaRPr lang="en-US"/>
              </a:p>
            </p:txBody>
          </p:sp>
        </p:grpSp>
        <p:sp>
          <p:nvSpPr>
            <p:cNvPr id="49182" name="Text Box 20"/>
            <p:cNvSpPr txBox="1">
              <a:spLocks noChangeArrowheads="1"/>
            </p:cNvSpPr>
            <p:nvPr/>
          </p:nvSpPr>
          <p:spPr bwMode="auto">
            <a:xfrm>
              <a:off x="2112" y="1248"/>
              <a:ext cx="288" cy="288"/>
            </a:xfrm>
            <a:prstGeom prst="rect">
              <a:avLst/>
            </a:prstGeom>
            <a:noFill/>
            <a:ln w="9525" algn="ctr">
              <a:noFill/>
              <a:miter lim="800000"/>
              <a:headEnd/>
              <a:tailEnd/>
            </a:ln>
          </p:spPr>
          <p:txBody>
            <a:bodyPr>
              <a:spAutoFit/>
            </a:bodyPr>
            <a:lstStyle/>
            <a:p>
              <a:pPr algn="ctr"/>
              <a:r>
                <a:rPr lang="en-US" sz="2400">
                  <a:solidFill>
                    <a:srgbClr val="0000FF"/>
                  </a:solidFill>
                </a:rPr>
                <a:t>=</a:t>
              </a:r>
            </a:p>
          </p:txBody>
        </p:sp>
      </p:grpSp>
      <p:sp>
        <p:nvSpPr>
          <p:cNvPr id="343061" name="Text Box 21"/>
          <p:cNvSpPr txBox="1">
            <a:spLocks noChangeArrowheads="1"/>
          </p:cNvSpPr>
          <p:nvPr/>
        </p:nvSpPr>
        <p:spPr bwMode="auto">
          <a:xfrm>
            <a:off x="6858000" y="898525"/>
            <a:ext cx="1600200" cy="549275"/>
          </a:xfrm>
          <a:prstGeom prst="rect">
            <a:avLst/>
          </a:prstGeom>
          <a:noFill/>
          <a:ln w="9525" algn="ctr">
            <a:noFill/>
            <a:miter lim="800000"/>
            <a:headEnd/>
            <a:tailEnd/>
          </a:ln>
        </p:spPr>
        <p:txBody>
          <a:bodyPr>
            <a:spAutoFit/>
          </a:bodyPr>
          <a:lstStyle/>
          <a:p>
            <a:r>
              <a:rPr lang="en-US"/>
              <a:t>…….1</a:t>
            </a:r>
          </a:p>
        </p:txBody>
      </p:sp>
      <p:sp>
        <p:nvSpPr>
          <p:cNvPr id="343062" name="Text Box 22"/>
          <p:cNvSpPr txBox="1">
            <a:spLocks noChangeArrowheads="1"/>
          </p:cNvSpPr>
          <p:nvPr/>
        </p:nvSpPr>
        <p:spPr bwMode="auto">
          <a:xfrm>
            <a:off x="7010400" y="2819400"/>
            <a:ext cx="1600200" cy="549275"/>
          </a:xfrm>
          <a:prstGeom prst="rect">
            <a:avLst/>
          </a:prstGeom>
          <a:noFill/>
          <a:ln w="9525" algn="ctr">
            <a:noFill/>
            <a:miter lim="800000"/>
            <a:headEnd/>
            <a:tailEnd/>
          </a:ln>
        </p:spPr>
        <p:txBody>
          <a:bodyPr>
            <a:spAutoFit/>
          </a:bodyPr>
          <a:lstStyle/>
          <a:p>
            <a:r>
              <a:rPr lang="en-US"/>
              <a:t>…….2</a:t>
            </a:r>
          </a:p>
        </p:txBody>
      </p:sp>
      <p:grpSp>
        <p:nvGrpSpPr>
          <p:cNvPr id="6" name="Group 23"/>
          <p:cNvGrpSpPr>
            <a:grpSpLocks/>
          </p:cNvGrpSpPr>
          <p:nvPr/>
        </p:nvGrpSpPr>
        <p:grpSpPr bwMode="auto">
          <a:xfrm>
            <a:off x="4876800" y="2667000"/>
            <a:ext cx="2109788" cy="1116013"/>
            <a:chOff x="3072" y="1680"/>
            <a:chExt cx="1329" cy="703"/>
          </a:xfrm>
        </p:grpSpPr>
        <p:grpSp>
          <p:nvGrpSpPr>
            <p:cNvPr id="7" name="Group 24"/>
            <p:cNvGrpSpPr>
              <a:grpSpLocks/>
            </p:cNvGrpSpPr>
            <p:nvPr/>
          </p:nvGrpSpPr>
          <p:grpSpPr bwMode="auto">
            <a:xfrm>
              <a:off x="3162" y="1680"/>
              <a:ext cx="1239" cy="703"/>
              <a:chOff x="3162" y="1680"/>
              <a:chExt cx="1239" cy="703"/>
            </a:xfrm>
          </p:grpSpPr>
          <p:grpSp>
            <p:nvGrpSpPr>
              <p:cNvPr id="8" name="Group 25"/>
              <p:cNvGrpSpPr>
                <a:grpSpLocks/>
              </p:cNvGrpSpPr>
              <p:nvPr/>
            </p:nvGrpSpPr>
            <p:grpSpPr bwMode="auto">
              <a:xfrm>
                <a:off x="3354" y="1680"/>
                <a:ext cx="678" cy="703"/>
                <a:chOff x="2112" y="1104"/>
                <a:chExt cx="678" cy="703"/>
              </a:xfrm>
            </p:grpSpPr>
            <p:grpSp>
              <p:nvGrpSpPr>
                <p:cNvPr id="9" name="Group 26"/>
                <p:cNvGrpSpPr>
                  <a:grpSpLocks/>
                </p:cNvGrpSpPr>
                <p:nvPr/>
              </p:nvGrpSpPr>
              <p:grpSpPr bwMode="auto">
                <a:xfrm>
                  <a:off x="2358" y="1104"/>
                  <a:ext cx="432" cy="703"/>
                  <a:chOff x="1959" y="345"/>
                  <a:chExt cx="432" cy="703"/>
                </a:xfrm>
              </p:grpSpPr>
              <p:sp>
                <p:nvSpPr>
                  <p:cNvPr id="49178" name="Rectangle 27"/>
                  <p:cNvSpPr>
                    <a:spLocks noChangeArrowheads="1"/>
                  </p:cNvSpPr>
                  <p:nvPr/>
                </p:nvSpPr>
                <p:spPr bwMode="auto">
                  <a:xfrm>
                    <a:off x="2004" y="760"/>
                    <a:ext cx="276" cy="288"/>
                  </a:xfrm>
                  <a:prstGeom prst="rect">
                    <a:avLst/>
                  </a:prstGeom>
                  <a:noFill/>
                  <a:ln w="9525" algn="ctr">
                    <a:noFill/>
                    <a:miter lim="800000"/>
                    <a:headEnd/>
                    <a:tailEnd/>
                  </a:ln>
                </p:spPr>
                <p:txBody>
                  <a:bodyPr wrap="none">
                    <a:spAutoFit/>
                  </a:bodyPr>
                  <a:lstStyle/>
                  <a:p>
                    <a:pPr algn="ctr"/>
                    <a:r>
                      <a:rPr lang="en-US" sz="2400"/>
                      <a:t> 2</a:t>
                    </a:r>
                    <a:endParaRPr lang="en-US" sz="2400" baseline="-25000"/>
                  </a:p>
                </p:txBody>
              </p:sp>
              <p:sp>
                <p:nvSpPr>
                  <p:cNvPr id="49179" name="Text Box 28"/>
                  <p:cNvSpPr txBox="1">
                    <a:spLocks noChangeArrowheads="1"/>
                  </p:cNvSpPr>
                  <p:nvPr/>
                </p:nvSpPr>
                <p:spPr bwMode="auto">
                  <a:xfrm>
                    <a:off x="1959" y="345"/>
                    <a:ext cx="432" cy="288"/>
                  </a:xfrm>
                  <a:prstGeom prst="rect">
                    <a:avLst/>
                  </a:prstGeom>
                  <a:noFill/>
                  <a:ln w="9525" algn="ctr">
                    <a:noFill/>
                    <a:miter lim="800000"/>
                    <a:headEnd/>
                    <a:tailEnd/>
                  </a:ln>
                </p:spPr>
                <p:txBody>
                  <a:bodyPr>
                    <a:spAutoFit/>
                  </a:bodyPr>
                  <a:lstStyle/>
                  <a:p>
                    <a:pPr algn="ctr"/>
                    <a:r>
                      <a:rPr lang="en-US" sz="2400"/>
                      <a:t>9</a:t>
                    </a:r>
                    <a:endParaRPr lang="en-US" sz="2400" baseline="-25000"/>
                  </a:p>
                </p:txBody>
              </p:sp>
              <p:sp>
                <p:nvSpPr>
                  <p:cNvPr id="49180" name="Line 29"/>
                  <p:cNvSpPr>
                    <a:spLocks noChangeShapeType="1"/>
                  </p:cNvSpPr>
                  <p:nvPr/>
                </p:nvSpPr>
                <p:spPr bwMode="auto">
                  <a:xfrm>
                    <a:off x="2007" y="681"/>
                    <a:ext cx="282" cy="0"/>
                  </a:xfrm>
                  <a:prstGeom prst="line">
                    <a:avLst/>
                  </a:prstGeom>
                  <a:noFill/>
                  <a:ln w="28575">
                    <a:solidFill>
                      <a:srgbClr val="996633"/>
                    </a:solidFill>
                    <a:round/>
                    <a:headEnd/>
                    <a:tailEnd/>
                  </a:ln>
                </p:spPr>
                <p:txBody>
                  <a:bodyPr>
                    <a:spAutoFit/>
                  </a:bodyPr>
                  <a:lstStyle/>
                  <a:p>
                    <a:endParaRPr lang="en-US"/>
                  </a:p>
                </p:txBody>
              </p:sp>
            </p:grpSp>
            <p:sp>
              <p:nvSpPr>
                <p:cNvPr id="49177" name="Text Box 30"/>
                <p:cNvSpPr txBox="1">
                  <a:spLocks noChangeArrowheads="1"/>
                </p:cNvSpPr>
                <p:nvPr/>
              </p:nvSpPr>
              <p:spPr bwMode="auto">
                <a:xfrm>
                  <a:off x="2112" y="1248"/>
                  <a:ext cx="288" cy="288"/>
                </a:xfrm>
                <a:prstGeom prst="rect">
                  <a:avLst/>
                </a:prstGeom>
                <a:noFill/>
                <a:ln w="9525" algn="ctr">
                  <a:noFill/>
                  <a:miter lim="800000"/>
                  <a:headEnd/>
                  <a:tailEnd/>
                </a:ln>
              </p:spPr>
              <p:txBody>
                <a:bodyPr>
                  <a:spAutoFit/>
                </a:bodyPr>
                <a:lstStyle/>
                <a:p>
                  <a:pPr algn="ctr"/>
                  <a:r>
                    <a:rPr lang="en-US" sz="2400"/>
                    <a:t>=</a:t>
                  </a:r>
                </a:p>
              </p:txBody>
            </p:sp>
          </p:grpSp>
          <p:sp>
            <p:nvSpPr>
              <p:cNvPr id="49174" name="Text Box 31"/>
              <p:cNvSpPr txBox="1">
                <a:spLocks noChangeArrowheads="1"/>
              </p:cNvSpPr>
              <p:nvPr/>
            </p:nvSpPr>
            <p:spPr bwMode="auto">
              <a:xfrm>
                <a:off x="3162" y="1824"/>
                <a:ext cx="294" cy="288"/>
              </a:xfrm>
              <a:prstGeom prst="rect">
                <a:avLst/>
              </a:prstGeom>
              <a:noFill/>
              <a:ln w="9525" algn="ctr">
                <a:noFill/>
                <a:miter lim="800000"/>
                <a:headEnd/>
                <a:tailEnd/>
              </a:ln>
            </p:spPr>
            <p:txBody>
              <a:bodyPr wrap="none">
                <a:spAutoFit/>
              </a:bodyPr>
              <a:lstStyle/>
              <a:p>
                <a:r>
                  <a:rPr lang="en-US" sz="2400"/>
                  <a:t>d</a:t>
                </a:r>
                <a:r>
                  <a:rPr lang="en-US" sz="2400" baseline="-25000"/>
                  <a:t>1</a:t>
                </a:r>
              </a:p>
            </p:txBody>
          </p:sp>
          <p:sp>
            <p:nvSpPr>
              <p:cNvPr id="49175" name="Text Box 32"/>
              <p:cNvSpPr txBox="1">
                <a:spLocks noChangeArrowheads="1"/>
              </p:cNvSpPr>
              <p:nvPr/>
            </p:nvSpPr>
            <p:spPr bwMode="auto">
              <a:xfrm>
                <a:off x="3969" y="1814"/>
                <a:ext cx="432" cy="288"/>
              </a:xfrm>
              <a:prstGeom prst="rect">
                <a:avLst/>
              </a:prstGeom>
              <a:noFill/>
              <a:ln w="9525" algn="ctr">
                <a:noFill/>
                <a:miter lim="800000"/>
                <a:headEnd/>
                <a:tailEnd/>
              </a:ln>
            </p:spPr>
            <p:txBody>
              <a:bodyPr>
                <a:spAutoFit/>
              </a:bodyPr>
              <a:lstStyle/>
              <a:p>
                <a:r>
                  <a:rPr lang="en-US" sz="2400"/>
                  <a:t>d</a:t>
                </a:r>
                <a:r>
                  <a:rPr lang="en-US" sz="2400" baseline="-25000"/>
                  <a:t>2</a:t>
                </a:r>
              </a:p>
            </p:txBody>
          </p:sp>
        </p:grpSp>
        <p:sp>
          <p:nvSpPr>
            <p:cNvPr id="49172" name="Rectangle 33"/>
            <p:cNvSpPr>
              <a:spLocks noChangeArrowheads="1"/>
            </p:cNvSpPr>
            <p:nvPr/>
          </p:nvSpPr>
          <p:spPr bwMode="auto">
            <a:xfrm>
              <a:off x="3072" y="1680"/>
              <a:ext cx="1296" cy="624"/>
            </a:xfrm>
            <a:prstGeom prst="rect">
              <a:avLst/>
            </a:prstGeom>
            <a:noFill/>
            <a:ln w="9525" algn="ctr">
              <a:solidFill>
                <a:schemeClr val="tx1"/>
              </a:solidFill>
              <a:miter lim="800000"/>
              <a:headEnd/>
              <a:tailEnd/>
            </a:ln>
          </p:spPr>
          <p:txBody>
            <a:bodyPr wrap="none" anchor="ctr">
              <a:spAutoFit/>
            </a:bodyPr>
            <a:lstStyle/>
            <a:p>
              <a:endParaRPr lang="en-US"/>
            </a:p>
          </p:txBody>
        </p:sp>
      </p:grpSp>
      <p:sp>
        <p:nvSpPr>
          <p:cNvPr id="343074" name="Text Box 34"/>
          <p:cNvSpPr txBox="1">
            <a:spLocks noChangeArrowheads="1"/>
          </p:cNvSpPr>
          <p:nvPr/>
        </p:nvSpPr>
        <p:spPr bwMode="auto">
          <a:xfrm>
            <a:off x="838200" y="4648200"/>
            <a:ext cx="2667000" cy="457200"/>
          </a:xfrm>
          <a:prstGeom prst="rect">
            <a:avLst/>
          </a:prstGeom>
          <a:noFill/>
          <a:ln w="9525" algn="ctr">
            <a:noFill/>
            <a:miter lim="800000"/>
            <a:headEnd/>
            <a:tailEnd/>
          </a:ln>
        </p:spPr>
        <p:txBody>
          <a:bodyPr>
            <a:spAutoFit/>
          </a:bodyPr>
          <a:lstStyle/>
          <a:p>
            <a:r>
              <a:rPr lang="en-US" sz="2400"/>
              <a:t>d</a:t>
            </a:r>
            <a:r>
              <a:rPr lang="en-US" sz="2400" baseline="-25000"/>
              <a:t>1</a:t>
            </a:r>
            <a:r>
              <a:rPr lang="en-US" sz="2400"/>
              <a:t>=1636 mm</a:t>
            </a:r>
          </a:p>
        </p:txBody>
      </p:sp>
      <p:sp>
        <p:nvSpPr>
          <p:cNvPr id="343075" name="Text Box 35"/>
          <p:cNvSpPr txBox="1">
            <a:spLocks noChangeArrowheads="1"/>
          </p:cNvSpPr>
          <p:nvPr/>
        </p:nvSpPr>
        <p:spPr bwMode="auto">
          <a:xfrm>
            <a:off x="838200" y="4038600"/>
            <a:ext cx="2667000" cy="457200"/>
          </a:xfrm>
          <a:prstGeom prst="rect">
            <a:avLst/>
          </a:prstGeom>
          <a:noFill/>
          <a:ln w="9525" algn="ctr">
            <a:noFill/>
            <a:miter lim="800000"/>
            <a:headEnd/>
            <a:tailEnd/>
          </a:ln>
        </p:spPr>
        <p:txBody>
          <a:bodyPr>
            <a:spAutoFit/>
          </a:bodyPr>
          <a:lstStyle/>
          <a:p>
            <a:r>
              <a:rPr lang="en-US" sz="2400"/>
              <a:t>d</a:t>
            </a:r>
            <a:r>
              <a:rPr lang="en-US" sz="2400" baseline="-25000"/>
              <a:t>2</a:t>
            </a:r>
            <a:r>
              <a:rPr lang="en-US" sz="2400"/>
              <a:t>=363.6 mm</a:t>
            </a:r>
          </a:p>
        </p:txBody>
      </p:sp>
      <p:grpSp>
        <p:nvGrpSpPr>
          <p:cNvPr id="10" name="Group 36"/>
          <p:cNvGrpSpPr>
            <a:grpSpLocks/>
          </p:cNvGrpSpPr>
          <p:nvPr/>
        </p:nvGrpSpPr>
        <p:grpSpPr bwMode="auto">
          <a:xfrm>
            <a:off x="4327525" y="746125"/>
            <a:ext cx="1387475" cy="981075"/>
            <a:chOff x="2726" y="470"/>
            <a:chExt cx="874" cy="618"/>
          </a:xfrm>
        </p:grpSpPr>
        <p:sp>
          <p:nvSpPr>
            <p:cNvPr id="49168" name="Text Box 37"/>
            <p:cNvSpPr txBox="1">
              <a:spLocks noChangeArrowheads="1"/>
            </p:cNvSpPr>
            <p:nvPr/>
          </p:nvSpPr>
          <p:spPr bwMode="auto">
            <a:xfrm>
              <a:off x="2726" y="470"/>
              <a:ext cx="700" cy="346"/>
            </a:xfrm>
            <a:prstGeom prst="rect">
              <a:avLst/>
            </a:prstGeom>
            <a:noFill/>
            <a:ln w="9525" algn="ctr">
              <a:noFill/>
              <a:miter lim="800000"/>
              <a:headEnd/>
              <a:tailEnd/>
            </a:ln>
          </p:spPr>
          <p:txBody>
            <a:bodyPr wrap="none">
              <a:spAutoFit/>
            </a:bodyPr>
            <a:lstStyle/>
            <a:p>
              <a:r>
                <a:rPr lang="en-US"/>
                <a:t>d</a:t>
              </a:r>
              <a:r>
                <a:rPr lang="en-US" baseline="-25000"/>
                <a:t>1</a:t>
              </a:r>
              <a:r>
                <a:rPr lang="en-US"/>
                <a:t>+d</a:t>
              </a:r>
              <a:r>
                <a:rPr lang="en-US" baseline="-25000"/>
                <a:t>2</a:t>
              </a:r>
            </a:p>
          </p:txBody>
        </p:sp>
        <p:sp>
          <p:nvSpPr>
            <p:cNvPr id="49169" name="Line 38"/>
            <p:cNvSpPr>
              <a:spLocks noChangeShapeType="1"/>
            </p:cNvSpPr>
            <p:nvPr/>
          </p:nvSpPr>
          <p:spPr bwMode="auto">
            <a:xfrm>
              <a:off x="2736" y="808"/>
              <a:ext cx="864" cy="0"/>
            </a:xfrm>
            <a:prstGeom prst="line">
              <a:avLst/>
            </a:prstGeom>
            <a:noFill/>
            <a:ln w="28575">
              <a:solidFill>
                <a:srgbClr val="996633"/>
              </a:solidFill>
              <a:round/>
              <a:headEnd/>
              <a:tailEnd/>
            </a:ln>
          </p:spPr>
          <p:txBody>
            <a:bodyPr>
              <a:spAutoFit/>
            </a:bodyPr>
            <a:lstStyle/>
            <a:p>
              <a:endParaRPr lang="en-US"/>
            </a:p>
          </p:txBody>
        </p:sp>
        <p:sp>
          <p:nvSpPr>
            <p:cNvPr id="49170" name="Text Box 39"/>
            <p:cNvSpPr txBox="1">
              <a:spLocks noChangeArrowheads="1"/>
            </p:cNvSpPr>
            <p:nvPr/>
          </p:nvSpPr>
          <p:spPr bwMode="auto">
            <a:xfrm>
              <a:off x="2960" y="800"/>
              <a:ext cx="240" cy="288"/>
            </a:xfrm>
            <a:prstGeom prst="rect">
              <a:avLst/>
            </a:prstGeom>
            <a:noFill/>
            <a:ln w="9525" algn="ctr">
              <a:noFill/>
              <a:miter lim="800000"/>
              <a:headEnd/>
              <a:tailEnd/>
            </a:ln>
          </p:spPr>
          <p:txBody>
            <a:bodyPr>
              <a:spAutoFit/>
            </a:bodyPr>
            <a:lstStyle/>
            <a:p>
              <a:r>
                <a:rPr lang="en-US" sz="2400"/>
                <a:t>2</a:t>
              </a:r>
            </a:p>
          </p:txBody>
        </p:sp>
      </p:grpSp>
    </p:spTree>
    <p:extLst>
      <p:ext uri="{BB962C8B-B14F-4D97-AF65-F5344CB8AC3E}">
        <p14:creationId xmlns:p14="http://schemas.microsoft.com/office/powerpoint/2010/main" val="128539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30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304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4306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430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3430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307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p:bldP spid="343044" grpId="0"/>
      <p:bldP spid="343045" grpId="0"/>
      <p:bldP spid="343061" grpId="0"/>
      <p:bldP spid="343062" grpId="0"/>
      <p:bldP spid="343074" grpId="0"/>
      <p:bldP spid="34307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50179" name="Slide Number Placeholder 4"/>
          <p:cNvSpPr>
            <a:spLocks noGrp="1"/>
          </p:cNvSpPr>
          <p:nvPr>
            <p:ph type="sldNum" sz="quarter" idx="12"/>
          </p:nvPr>
        </p:nvSpPr>
        <p:spPr>
          <a:noFill/>
        </p:spPr>
        <p:txBody>
          <a:bodyPr/>
          <a:lstStyle/>
          <a:p>
            <a:fld id="{232E7C51-364D-4014-A839-58E9A7AA56D1}" type="slidenum">
              <a:rPr lang="en-US" smtClean="0"/>
              <a:pPr/>
              <a:t>192</a:t>
            </a:fld>
            <a:endParaRPr lang="en-US"/>
          </a:p>
        </p:txBody>
      </p:sp>
      <p:sp>
        <p:nvSpPr>
          <p:cNvPr id="50180" name="Text Box 2"/>
          <p:cNvSpPr txBox="1">
            <a:spLocks noChangeArrowheads="1"/>
          </p:cNvSpPr>
          <p:nvPr/>
        </p:nvSpPr>
        <p:spPr bwMode="auto">
          <a:xfrm>
            <a:off x="304800" y="0"/>
            <a:ext cx="2667000" cy="427038"/>
          </a:xfrm>
          <a:prstGeom prst="rect">
            <a:avLst/>
          </a:prstGeom>
          <a:noFill/>
          <a:ln w="9525" algn="ctr">
            <a:noFill/>
            <a:miter lim="800000"/>
            <a:headEnd/>
            <a:tailEnd/>
          </a:ln>
        </p:spPr>
        <p:txBody>
          <a:bodyPr>
            <a:spAutoFit/>
          </a:bodyPr>
          <a:lstStyle/>
          <a:p>
            <a:r>
              <a:rPr lang="en-US" sz="2200"/>
              <a:t>d</a:t>
            </a:r>
            <a:r>
              <a:rPr lang="en-US" sz="2200" baseline="-25000"/>
              <a:t>1</a:t>
            </a:r>
            <a:r>
              <a:rPr lang="en-US" sz="2200"/>
              <a:t>=1636 mm</a:t>
            </a:r>
          </a:p>
        </p:txBody>
      </p:sp>
      <p:sp>
        <p:nvSpPr>
          <p:cNvPr id="50181" name="Text Box 3"/>
          <p:cNvSpPr txBox="1">
            <a:spLocks noChangeArrowheads="1"/>
          </p:cNvSpPr>
          <p:nvPr/>
        </p:nvSpPr>
        <p:spPr bwMode="auto">
          <a:xfrm>
            <a:off x="2971800" y="0"/>
            <a:ext cx="2667000" cy="427038"/>
          </a:xfrm>
          <a:prstGeom prst="rect">
            <a:avLst/>
          </a:prstGeom>
          <a:noFill/>
          <a:ln w="9525" algn="ctr">
            <a:noFill/>
            <a:miter lim="800000"/>
            <a:headEnd/>
            <a:tailEnd/>
          </a:ln>
        </p:spPr>
        <p:txBody>
          <a:bodyPr>
            <a:spAutoFit/>
          </a:bodyPr>
          <a:lstStyle/>
          <a:p>
            <a:r>
              <a:rPr lang="en-US" sz="2200"/>
              <a:t>d</a:t>
            </a:r>
            <a:r>
              <a:rPr lang="en-US" sz="2200" baseline="-25000"/>
              <a:t>2</a:t>
            </a:r>
            <a:r>
              <a:rPr lang="en-US" sz="2200"/>
              <a:t>=363.6 mm</a:t>
            </a:r>
          </a:p>
        </p:txBody>
      </p:sp>
      <p:grpSp>
        <p:nvGrpSpPr>
          <p:cNvPr id="2" name="Group 4"/>
          <p:cNvGrpSpPr>
            <a:grpSpLocks/>
          </p:cNvGrpSpPr>
          <p:nvPr/>
        </p:nvGrpSpPr>
        <p:grpSpPr bwMode="auto">
          <a:xfrm>
            <a:off x="990600" y="457200"/>
            <a:ext cx="3429000" cy="731838"/>
            <a:chOff x="624" y="624"/>
            <a:chExt cx="2160" cy="461"/>
          </a:xfrm>
        </p:grpSpPr>
        <p:sp>
          <p:nvSpPr>
            <p:cNvPr id="50227" name="Text Box 5"/>
            <p:cNvSpPr txBox="1">
              <a:spLocks noChangeArrowheads="1"/>
            </p:cNvSpPr>
            <p:nvPr/>
          </p:nvSpPr>
          <p:spPr bwMode="auto">
            <a:xfrm>
              <a:off x="624" y="624"/>
              <a:ext cx="2160" cy="461"/>
            </a:xfrm>
            <a:prstGeom prst="rect">
              <a:avLst/>
            </a:prstGeom>
            <a:noFill/>
            <a:ln w="9525" algn="ctr">
              <a:noFill/>
              <a:miter lim="800000"/>
              <a:headEnd/>
              <a:tailEnd/>
            </a:ln>
          </p:spPr>
          <p:txBody>
            <a:bodyPr>
              <a:spAutoFit/>
            </a:bodyPr>
            <a:lstStyle/>
            <a:p>
              <a:pPr>
                <a:spcBef>
                  <a:spcPct val="0"/>
                </a:spcBef>
              </a:pPr>
              <a:r>
                <a:rPr lang="en-US" sz="2400">
                  <a:solidFill>
                    <a:srgbClr val="0000FF"/>
                  </a:solidFill>
                </a:rPr>
                <a:t>Circular pitch,   P</a:t>
              </a:r>
              <a:r>
                <a:rPr lang="en-US" sz="2400" baseline="-25000">
                  <a:solidFill>
                    <a:srgbClr val="0000FF"/>
                  </a:solidFill>
                </a:rPr>
                <a:t>c</a:t>
              </a:r>
              <a:r>
                <a:rPr lang="en-US" sz="2400">
                  <a:solidFill>
                    <a:srgbClr val="0000FF"/>
                  </a:solidFill>
                </a:rPr>
                <a:t>= </a:t>
              </a:r>
              <a:r>
                <a:rPr lang="en-US" sz="2400">
                  <a:solidFill>
                    <a:srgbClr val="0000FF"/>
                  </a:solidFill>
                  <a:sym typeface="Symbol" pitchFamily="18" charset="2"/>
                </a:rPr>
                <a:t>d</a:t>
              </a:r>
              <a:r>
                <a:rPr lang="en-US" sz="2400" baseline="-25000">
                  <a:solidFill>
                    <a:srgbClr val="0000FF"/>
                  </a:solidFill>
                  <a:sym typeface="Symbol" pitchFamily="18" charset="2"/>
                </a:rPr>
                <a:t>1</a:t>
              </a:r>
            </a:p>
            <a:p>
              <a:pPr>
                <a:spcBef>
                  <a:spcPct val="0"/>
                </a:spcBef>
              </a:pPr>
              <a:r>
                <a:rPr lang="en-US" sz="1800">
                  <a:solidFill>
                    <a:srgbClr val="0000FF"/>
                  </a:solidFill>
                  <a:sym typeface="Symbol" pitchFamily="18" charset="2"/>
                </a:rPr>
                <a:t>                                             T</a:t>
              </a:r>
              <a:r>
                <a:rPr lang="en-US" sz="1800" baseline="-25000">
                  <a:solidFill>
                    <a:srgbClr val="0000FF"/>
                  </a:solidFill>
                  <a:sym typeface="Symbol" pitchFamily="18" charset="2"/>
                </a:rPr>
                <a:t>1</a:t>
              </a:r>
            </a:p>
          </p:txBody>
        </p:sp>
        <p:sp>
          <p:nvSpPr>
            <p:cNvPr id="50228" name="Line 6"/>
            <p:cNvSpPr>
              <a:spLocks noChangeShapeType="1"/>
            </p:cNvSpPr>
            <p:nvPr/>
          </p:nvSpPr>
          <p:spPr bwMode="auto">
            <a:xfrm>
              <a:off x="2352" y="885"/>
              <a:ext cx="336" cy="0"/>
            </a:xfrm>
            <a:prstGeom prst="line">
              <a:avLst/>
            </a:prstGeom>
            <a:noFill/>
            <a:ln w="28575">
              <a:solidFill>
                <a:srgbClr val="996633"/>
              </a:solidFill>
              <a:round/>
              <a:headEnd/>
              <a:tailEnd/>
            </a:ln>
          </p:spPr>
          <p:txBody>
            <a:bodyPr/>
            <a:lstStyle/>
            <a:p>
              <a:endParaRPr lang="en-US"/>
            </a:p>
          </p:txBody>
        </p:sp>
      </p:grpSp>
      <p:sp>
        <p:nvSpPr>
          <p:cNvPr id="345095" name="Text Box 7"/>
          <p:cNvSpPr txBox="1">
            <a:spLocks noChangeArrowheads="1"/>
          </p:cNvSpPr>
          <p:nvPr/>
        </p:nvSpPr>
        <p:spPr bwMode="auto">
          <a:xfrm>
            <a:off x="4343400" y="457200"/>
            <a:ext cx="381000" cy="549275"/>
          </a:xfrm>
          <a:prstGeom prst="rect">
            <a:avLst/>
          </a:prstGeom>
          <a:noFill/>
          <a:ln w="9525" algn="ctr">
            <a:noFill/>
            <a:miter lim="800000"/>
            <a:headEnd/>
            <a:tailEnd/>
          </a:ln>
        </p:spPr>
        <p:txBody>
          <a:bodyPr>
            <a:spAutoFit/>
          </a:bodyPr>
          <a:lstStyle/>
          <a:p>
            <a:r>
              <a:rPr lang="en-US">
                <a:solidFill>
                  <a:srgbClr val="0000FF"/>
                </a:solidFill>
              </a:rPr>
              <a:t>=</a:t>
            </a:r>
          </a:p>
        </p:txBody>
      </p:sp>
      <p:grpSp>
        <p:nvGrpSpPr>
          <p:cNvPr id="3" name="Group 8"/>
          <p:cNvGrpSpPr>
            <a:grpSpLocks/>
          </p:cNvGrpSpPr>
          <p:nvPr/>
        </p:nvGrpSpPr>
        <p:grpSpPr bwMode="auto">
          <a:xfrm>
            <a:off x="4572000" y="504825"/>
            <a:ext cx="990600" cy="714375"/>
            <a:chOff x="2880" y="654"/>
            <a:chExt cx="624" cy="450"/>
          </a:xfrm>
        </p:grpSpPr>
        <p:sp>
          <p:nvSpPr>
            <p:cNvPr id="50224" name="Rectangle 9"/>
            <p:cNvSpPr>
              <a:spLocks noChangeArrowheads="1"/>
            </p:cNvSpPr>
            <p:nvPr/>
          </p:nvSpPr>
          <p:spPr bwMode="auto">
            <a:xfrm>
              <a:off x="2880" y="654"/>
              <a:ext cx="528" cy="240"/>
            </a:xfrm>
            <a:prstGeom prst="rect">
              <a:avLst/>
            </a:prstGeom>
            <a:noFill/>
            <a:ln w="9525" algn="ctr">
              <a:noFill/>
              <a:miter lim="800000"/>
              <a:headEnd/>
              <a:tailEnd/>
            </a:ln>
          </p:spPr>
          <p:txBody>
            <a:bodyPr>
              <a:spAutoFit/>
            </a:bodyPr>
            <a:lstStyle/>
            <a:p>
              <a:r>
                <a:rPr lang="en-US" sz="1900" b="1">
                  <a:solidFill>
                    <a:srgbClr val="0000FF"/>
                  </a:solidFill>
                  <a:sym typeface="Symbol" pitchFamily="18" charset="2"/>
                </a:rPr>
                <a:t>d</a:t>
              </a:r>
              <a:r>
                <a:rPr lang="en-US" sz="1900" b="1" baseline="-25000">
                  <a:solidFill>
                    <a:srgbClr val="0000FF"/>
                  </a:solidFill>
                  <a:sym typeface="Symbol" pitchFamily="18" charset="2"/>
                </a:rPr>
                <a:t>2</a:t>
              </a:r>
              <a:r>
                <a:rPr lang="en-US" sz="1900" b="1">
                  <a:solidFill>
                    <a:srgbClr val="0000FF"/>
                  </a:solidFill>
                  <a:sym typeface="Symbol" pitchFamily="18" charset="2"/>
                </a:rPr>
                <a:t>                                            </a:t>
              </a:r>
            </a:p>
          </p:txBody>
        </p:sp>
        <p:sp>
          <p:nvSpPr>
            <p:cNvPr id="50225" name="Line 10"/>
            <p:cNvSpPr>
              <a:spLocks noChangeShapeType="1"/>
            </p:cNvSpPr>
            <p:nvPr/>
          </p:nvSpPr>
          <p:spPr bwMode="auto">
            <a:xfrm>
              <a:off x="2937" y="891"/>
              <a:ext cx="336" cy="0"/>
            </a:xfrm>
            <a:prstGeom prst="line">
              <a:avLst/>
            </a:prstGeom>
            <a:noFill/>
            <a:ln w="28575">
              <a:solidFill>
                <a:srgbClr val="996633"/>
              </a:solidFill>
              <a:round/>
              <a:headEnd/>
              <a:tailEnd/>
            </a:ln>
          </p:spPr>
          <p:txBody>
            <a:bodyPr>
              <a:spAutoFit/>
            </a:bodyPr>
            <a:lstStyle/>
            <a:p>
              <a:endParaRPr lang="en-US"/>
            </a:p>
          </p:txBody>
        </p:sp>
        <p:sp>
          <p:nvSpPr>
            <p:cNvPr id="50226" name="Text Box 11"/>
            <p:cNvSpPr txBox="1">
              <a:spLocks noChangeArrowheads="1"/>
            </p:cNvSpPr>
            <p:nvPr/>
          </p:nvSpPr>
          <p:spPr bwMode="auto">
            <a:xfrm>
              <a:off x="2976" y="864"/>
              <a:ext cx="528" cy="240"/>
            </a:xfrm>
            <a:prstGeom prst="rect">
              <a:avLst/>
            </a:prstGeom>
            <a:noFill/>
            <a:ln w="9525" algn="ctr">
              <a:noFill/>
              <a:miter lim="800000"/>
              <a:headEnd/>
              <a:tailEnd/>
            </a:ln>
          </p:spPr>
          <p:txBody>
            <a:bodyPr>
              <a:spAutoFit/>
            </a:bodyPr>
            <a:lstStyle/>
            <a:p>
              <a:r>
                <a:rPr lang="en-US" sz="1900">
                  <a:solidFill>
                    <a:srgbClr val="0000FF"/>
                  </a:solidFill>
                </a:rPr>
                <a:t>T</a:t>
              </a:r>
              <a:r>
                <a:rPr lang="en-US" sz="1900" baseline="-25000">
                  <a:solidFill>
                    <a:srgbClr val="0000FF"/>
                  </a:solidFill>
                </a:rPr>
                <a:t>2</a:t>
              </a:r>
            </a:p>
          </p:txBody>
        </p:sp>
      </p:grpSp>
      <p:sp>
        <p:nvSpPr>
          <p:cNvPr id="345100" name="Text Box 12"/>
          <p:cNvSpPr txBox="1">
            <a:spLocks noChangeArrowheads="1"/>
          </p:cNvSpPr>
          <p:nvPr/>
        </p:nvSpPr>
        <p:spPr bwMode="auto">
          <a:xfrm>
            <a:off x="5410200" y="608013"/>
            <a:ext cx="1293813" cy="457200"/>
          </a:xfrm>
          <a:prstGeom prst="rect">
            <a:avLst/>
          </a:prstGeom>
          <a:noFill/>
          <a:ln w="9525" algn="ctr">
            <a:noFill/>
            <a:miter lim="800000"/>
            <a:headEnd/>
            <a:tailEnd/>
          </a:ln>
        </p:spPr>
        <p:txBody>
          <a:bodyPr wrap="none">
            <a:spAutoFit/>
          </a:bodyPr>
          <a:lstStyle/>
          <a:p>
            <a:r>
              <a:rPr lang="en-US" sz="2400"/>
              <a:t>=57 mm</a:t>
            </a:r>
          </a:p>
        </p:txBody>
      </p:sp>
      <p:grpSp>
        <p:nvGrpSpPr>
          <p:cNvPr id="4" name="Group 13"/>
          <p:cNvGrpSpPr>
            <a:grpSpLocks/>
          </p:cNvGrpSpPr>
          <p:nvPr/>
        </p:nvGrpSpPr>
        <p:grpSpPr bwMode="auto">
          <a:xfrm>
            <a:off x="2057400" y="1143000"/>
            <a:ext cx="1905000" cy="914400"/>
            <a:chOff x="1392" y="1008"/>
            <a:chExt cx="1200" cy="576"/>
          </a:xfrm>
        </p:grpSpPr>
        <p:sp>
          <p:nvSpPr>
            <p:cNvPr id="50218" name="Line 14"/>
            <p:cNvSpPr>
              <a:spLocks noChangeShapeType="1"/>
            </p:cNvSpPr>
            <p:nvPr/>
          </p:nvSpPr>
          <p:spPr bwMode="auto">
            <a:xfrm>
              <a:off x="2109" y="1302"/>
              <a:ext cx="282" cy="0"/>
            </a:xfrm>
            <a:prstGeom prst="line">
              <a:avLst/>
            </a:prstGeom>
            <a:noFill/>
            <a:ln w="28575">
              <a:solidFill>
                <a:srgbClr val="996633"/>
              </a:solidFill>
              <a:round/>
              <a:headEnd/>
              <a:tailEnd/>
            </a:ln>
          </p:spPr>
          <p:txBody>
            <a:bodyPr>
              <a:spAutoFit/>
            </a:bodyPr>
            <a:lstStyle/>
            <a:p>
              <a:endParaRPr lang="en-US"/>
            </a:p>
          </p:txBody>
        </p:sp>
        <p:grpSp>
          <p:nvGrpSpPr>
            <p:cNvPr id="5" name="Group 15"/>
            <p:cNvGrpSpPr>
              <a:grpSpLocks/>
            </p:cNvGrpSpPr>
            <p:nvPr/>
          </p:nvGrpSpPr>
          <p:grpSpPr bwMode="auto">
            <a:xfrm>
              <a:off x="1392" y="1008"/>
              <a:ext cx="1200" cy="576"/>
              <a:chOff x="1392" y="1008"/>
              <a:chExt cx="1200" cy="576"/>
            </a:xfrm>
          </p:grpSpPr>
          <p:sp>
            <p:nvSpPr>
              <p:cNvPr id="50220" name="Text Box 16"/>
              <p:cNvSpPr txBox="1">
                <a:spLocks noChangeArrowheads="1"/>
              </p:cNvSpPr>
              <p:nvPr/>
            </p:nvSpPr>
            <p:spPr bwMode="auto">
              <a:xfrm>
                <a:off x="1797" y="1056"/>
                <a:ext cx="288" cy="346"/>
              </a:xfrm>
              <a:prstGeom prst="rect">
                <a:avLst/>
              </a:prstGeom>
              <a:noFill/>
              <a:ln w="9525" algn="ctr">
                <a:noFill/>
                <a:miter lim="800000"/>
                <a:headEnd/>
                <a:tailEnd/>
              </a:ln>
            </p:spPr>
            <p:txBody>
              <a:bodyPr>
                <a:spAutoFit/>
              </a:bodyPr>
              <a:lstStyle/>
              <a:p>
                <a:r>
                  <a:rPr lang="en-US">
                    <a:solidFill>
                      <a:srgbClr val="0000FF"/>
                    </a:solidFill>
                  </a:rPr>
                  <a:t>=</a:t>
                </a:r>
              </a:p>
            </p:txBody>
          </p:sp>
          <p:sp>
            <p:nvSpPr>
              <p:cNvPr id="50221" name="Text Box 17"/>
              <p:cNvSpPr txBox="1">
                <a:spLocks noChangeArrowheads="1"/>
              </p:cNvSpPr>
              <p:nvPr/>
            </p:nvSpPr>
            <p:spPr bwMode="auto">
              <a:xfrm>
                <a:off x="2064" y="1296"/>
                <a:ext cx="432" cy="288"/>
              </a:xfrm>
              <a:prstGeom prst="rect">
                <a:avLst/>
              </a:prstGeom>
              <a:noFill/>
              <a:ln w="9525" algn="ctr">
                <a:noFill/>
                <a:miter lim="800000"/>
                <a:headEnd/>
                <a:tailEnd/>
              </a:ln>
            </p:spPr>
            <p:txBody>
              <a:bodyPr>
                <a:spAutoFit/>
              </a:bodyPr>
              <a:lstStyle/>
              <a:p>
                <a:r>
                  <a:rPr lang="en-US" sz="2400">
                    <a:solidFill>
                      <a:srgbClr val="0000FF"/>
                    </a:solidFill>
                  </a:rPr>
                  <a:t>57</a:t>
                </a:r>
                <a:endParaRPr lang="en-US" sz="2400" baseline="-25000">
                  <a:solidFill>
                    <a:srgbClr val="0000FF"/>
                  </a:solidFill>
                </a:endParaRPr>
              </a:p>
            </p:txBody>
          </p:sp>
          <p:sp>
            <p:nvSpPr>
              <p:cNvPr id="50222" name="Text Box 18"/>
              <p:cNvSpPr txBox="1">
                <a:spLocks noChangeArrowheads="1"/>
              </p:cNvSpPr>
              <p:nvPr/>
            </p:nvSpPr>
            <p:spPr bwMode="auto">
              <a:xfrm>
                <a:off x="1392" y="1046"/>
                <a:ext cx="432" cy="346"/>
              </a:xfrm>
              <a:prstGeom prst="rect">
                <a:avLst/>
              </a:prstGeom>
              <a:noFill/>
              <a:ln w="9525" algn="ctr">
                <a:noFill/>
                <a:miter lim="800000"/>
                <a:headEnd/>
                <a:tailEnd/>
              </a:ln>
            </p:spPr>
            <p:txBody>
              <a:bodyPr>
                <a:spAutoFit/>
              </a:bodyPr>
              <a:lstStyle/>
              <a:p>
                <a:r>
                  <a:rPr lang="en-US">
                    <a:solidFill>
                      <a:srgbClr val="0000FF"/>
                    </a:solidFill>
                  </a:rPr>
                  <a:t>T</a:t>
                </a:r>
                <a:r>
                  <a:rPr lang="en-US" baseline="-25000">
                    <a:solidFill>
                      <a:srgbClr val="0000FF"/>
                    </a:solidFill>
                  </a:rPr>
                  <a:t>1</a:t>
                </a:r>
              </a:p>
            </p:txBody>
          </p:sp>
          <p:sp>
            <p:nvSpPr>
              <p:cNvPr id="50223" name="Rectangle 19"/>
              <p:cNvSpPr>
                <a:spLocks noChangeArrowheads="1"/>
              </p:cNvSpPr>
              <p:nvPr/>
            </p:nvSpPr>
            <p:spPr bwMode="auto">
              <a:xfrm>
                <a:off x="2064" y="1008"/>
                <a:ext cx="528" cy="288"/>
              </a:xfrm>
              <a:prstGeom prst="rect">
                <a:avLst/>
              </a:prstGeom>
              <a:noFill/>
              <a:ln w="9525" algn="ctr">
                <a:noFill/>
                <a:miter lim="800000"/>
                <a:headEnd/>
                <a:tailEnd/>
              </a:ln>
            </p:spPr>
            <p:txBody>
              <a:bodyPr>
                <a:spAutoFit/>
              </a:bodyPr>
              <a:lstStyle/>
              <a:p>
                <a:r>
                  <a:rPr lang="en-US" sz="2400">
                    <a:solidFill>
                      <a:srgbClr val="0000FF"/>
                    </a:solidFill>
                    <a:sym typeface="Symbol" pitchFamily="18" charset="2"/>
                  </a:rPr>
                  <a:t>d</a:t>
                </a:r>
                <a:r>
                  <a:rPr lang="en-US" sz="2400" baseline="-25000">
                    <a:solidFill>
                      <a:srgbClr val="0000FF"/>
                    </a:solidFill>
                    <a:sym typeface="Symbol" pitchFamily="18" charset="2"/>
                  </a:rPr>
                  <a:t>1</a:t>
                </a:r>
                <a:r>
                  <a:rPr lang="en-US" sz="2400">
                    <a:solidFill>
                      <a:srgbClr val="0000FF"/>
                    </a:solidFill>
                    <a:sym typeface="Symbol" pitchFamily="18" charset="2"/>
                  </a:rPr>
                  <a:t>                                            </a:t>
                </a:r>
              </a:p>
            </p:txBody>
          </p:sp>
        </p:grpSp>
      </p:grpSp>
      <p:sp>
        <p:nvSpPr>
          <p:cNvPr id="345108" name="Text Box 20"/>
          <p:cNvSpPr txBox="1">
            <a:spLocks noChangeArrowheads="1"/>
          </p:cNvSpPr>
          <p:nvPr/>
        </p:nvSpPr>
        <p:spPr bwMode="auto">
          <a:xfrm>
            <a:off x="5410200" y="1430338"/>
            <a:ext cx="1125538" cy="457200"/>
          </a:xfrm>
          <a:prstGeom prst="rect">
            <a:avLst/>
          </a:prstGeom>
          <a:noFill/>
          <a:ln w="9525" algn="ctr">
            <a:noFill/>
            <a:miter lim="800000"/>
            <a:headEnd/>
            <a:tailEnd/>
          </a:ln>
        </p:spPr>
        <p:txBody>
          <a:bodyPr wrap="none">
            <a:spAutoFit/>
          </a:bodyPr>
          <a:lstStyle/>
          <a:p>
            <a:r>
              <a:rPr lang="en-US" sz="2400"/>
              <a:t>=90.18</a:t>
            </a:r>
          </a:p>
        </p:txBody>
      </p:sp>
      <p:grpSp>
        <p:nvGrpSpPr>
          <p:cNvPr id="6" name="Group 21"/>
          <p:cNvGrpSpPr>
            <a:grpSpLocks/>
          </p:cNvGrpSpPr>
          <p:nvPr/>
        </p:nvGrpSpPr>
        <p:grpSpPr bwMode="auto">
          <a:xfrm>
            <a:off x="1981200" y="1981200"/>
            <a:ext cx="1905000" cy="914400"/>
            <a:chOff x="1392" y="1008"/>
            <a:chExt cx="1200" cy="576"/>
          </a:xfrm>
        </p:grpSpPr>
        <p:sp>
          <p:nvSpPr>
            <p:cNvPr id="50212" name="Line 22"/>
            <p:cNvSpPr>
              <a:spLocks noChangeShapeType="1"/>
            </p:cNvSpPr>
            <p:nvPr/>
          </p:nvSpPr>
          <p:spPr bwMode="auto">
            <a:xfrm>
              <a:off x="2109" y="1302"/>
              <a:ext cx="282" cy="0"/>
            </a:xfrm>
            <a:prstGeom prst="line">
              <a:avLst/>
            </a:prstGeom>
            <a:noFill/>
            <a:ln w="28575">
              <a:solidFill>
                <a:srgbClr val="996633"/>
              </a:solidFill>
              <a:round/>
              <a:headEnd/>
              <a:tailEnd/>
            </a:ln>
          </p:spPr>
          <p:txBody>
            <a:bodyPr>
              <a:spAutoFit/>
            </a:bodyPr>
            <a:lstStyle/>
            <a:p>
              <a:endParaRPr lang="en-US"/>
            </a:p>
          </p:txBody>
        </p:sp>
        <p:grpSp>
          <p:nvGrpSpPr>
            <p:cNvPr id="7" name="Group 23"/>
            <p:cNvGrpSpPr>
              <a:grpSpLocks/>
            </p:cNvGrpSpPr>
            <p:nvPr/>
          </p:nvGrpSpPr>
          <p:grpSpPr bwMode="auto">
            <a:xfrm>
              <a:off x="1392" y="1008"/>
              <a:ext cx="1200" cy="576"/>
              <a:chOff x="1392" y="1008"/>
              <a:chExt cx="1200" cy="576"/>
            </a:xfrm>
          </p:grpSpPr>
          <p:sp>
            <p:nvSpPr>
              <p:cNvPr id="50214" name="Text Box 24"/>
              <p:cNvSpPr txBox="1">
                <a:spLocks noChangeArrowheads="1"/>
              </p:cNvSpPr>
              <p:nvPr/>
            </p:nvSpPr>
            <p:spPr bwMode="auto">
              <a:xfrm>
                <a:off x="1797" y="1056"/>
                <a:ext cx="288" cy="346"/>
              </a:xfrm>
              <a:prstGeom prst="rect">
                <a:avLst/>
              </a:prstGeom>
              <a:noFill/>
              <a:ln w="9525" algn="ctr">
                <a:noFill/>
                <a:miter lim="800000"/>
                <a:headEnd/>
                <a:tailEnd/>
              </a:ln>
            </p:spPr>
            <p:txBody>
              <a:bodyPr>
                <a:spAutoFit/>
              </a:bodyPr>
              <a:lstStyle/>
              <a:p>
                <a:r>
                  <a:rPr lang="en-US">
                    <a:solidFill>
                      <a:srgbClr val="0000FF"/>
                    </a:solidFill>
                  </a:rPr>
                  <a:t>=</a:t>
                </a:r>
              </a:p>
            </p:txBody>
          </p:sp>
          <p:sp>
            <p:nvSpPr>
              <p:cNvPr id="50215" name="Text Box 25"/>
              <p:cNvSpPr txBox="1">
                <a:spLocks noChangeArrowheads="1"/>
              </p:cNvSpPr>
              <p:nvPr/>
            </p:nvSpPr>
            <p:spPr bwMode="auto">
              <a:xfrm>
                <a:off x="2064" y="1296"/>
                <a:ext cx="432" cy="288"/>
              </a:xfrm>
              <a:prstGeom prst="rect">
                <a:avLst/>
              </a:prstGeom>
              <a:noFill/>
              <a:ln w="9525" algn="ctr">
                <a:noFill/>
                <a:miter lim="800000"/>
                <a:headEnd/>
                <a:tailEnd/>
              </a:ln>
            </p:spPr>
            <p:txBody>
              <a:bodyPr>
                <a:spAutoFit/>
              </a:bodyPr>
              <a:lstStyle/>
              <a:p>
                <a:r>
                  <a:rPr lang="en-US" sz="2400">
                    <a:solidFill>
                      <a:srgbClr val="0000FF"/>
                    </a:solidFill>
                  </a:rPr>
                  <a:t>57</a:t>
                </a:r>
                <a:endParaRPr lang="en-US" sz="2400" baseline="-25000">
                  <a:solidFill>
                    <a:srgbClr val="0000FF"/>
                  </a:solidFill>
                </a:endParaRPr>
              </a:p>
            </p:txBody>
          </p:sp>
          <p:sp>
            <p:nvSpPr>
              <p:cNvPr id="50216" name="Text Box 26"/>
              <p:cNvSpPr txBox="1">
                <a:spLocks noChangeArrowheads="1"/>
              </p:cNvSpPr>
              <p:nvPr/>
            </p:nvSpPr>
            <p:spPr bwMode="auto">
              <a:xfrm>
                <a:off x="1392" y="1046"/>
                <a:ext cx="432" cy="346"/>
              </a:xfrm>
              <a:prstGeom prst="rect">
                <a:avLst/>
              </a:prstGeom>
              <a:noFill/>
              <a:ln w="9525" algn="ctr">
                <a:noFill/>
                <a:miter lim="800000"/>
                <a:headEnd/>
                <a:tailEnd/>
              </a:ln>
            </p:spPr>
            <p:txBody>
              <a:bodyPr>
                <a:spAutoFit/>
              </a:bodyPr>
              <a:lstStyle/>
              <a:p>
                <a:r>
                  <a:rPr lang="en-US">
                    <a:solidFill>
                      <a:srgbClr val="0000FF"/>
                    </a:solidFill>
                  </a:rPr>
                  <a:t>T</a:t>
                </a:r>
                <a:r>
                  <a:rPr lang="en-US" baseline="-25000">
                    <a:solidFill>
                      <a:srgbClr val="0000FF"/>
                    </a:solidFill>
                  </a:rPr>
                  <a:t>2</a:t>
                </a:r>
              </a:p>
            </p:txBody>
          </p:sp>
          <p:sp>
            <p:nvSpPr>
              <p:cNvPr id="50217" name="Rectangle 27"/>
              <p:cNvSpPr>
                <a:spLocks noChangeArrowheads="1"/>
              </p:cNvSpPr>
              <p:nvPr/>
            </p:nvSpPr>
            <p:spPr bwMode="auto">
              <a:xfrm>
                <a:off x="2064" y="1008"/>
                <a:ext cx="528" cy="288"/>
              </a:xfrm>
              <a:prstGeom prst="rect">
                <a:avLst/>
              </a:prstGeom>
              <a:noFill/>
              <a:ln w="9525" algn="ctr">
                <a:noFill/>
                <a:miter lim="800000"/>
                <a:headEnd/>
                <a:tailEnd/>
              </a:ln>
            </p:spPr>
            <p:txBody>
              <a:bodyPr>
                <a:spAutoFit/>
              </a:bodyPr>
              <a:lstStyle/>
              <a:p>
                <a:r>
                  <a:rPr lang="en-US" sz="2400">
                    <a:solidFill>
                      <a:srgbClr val="0000FF"/>
                    </a:solidFill>
                    <a:sym typeface="Symbol" pitchFamily="18" charset="2"/>
                  </a:rPr>
                  <a:t>d</a:t>
                </a:r>
                <a:r>
                  <a:rPr lang="en-US" sz="2400" baseline="-25000">
                    <a:solidFill>
                      <a:srgbClr val="0000FF"/>
                    </a:solidFill>
                    <a:sym typeface="Symbol" pitchFamily="18" charset="2"/>
                  </a:rPr>
                  <a:t>2</a:t>
                </a:r>
                <a:r>
                  <a:rPr lang="en-US" sz="2400">
                    <a:solidFill>
                      <a:srgbClr val="0000FF"/>
                    </a:solidFill>
                    <a:sym typeface="Symbol" pitchFamily="18" charset="2"/>
                  </a:rPr>
                  <a:t>                                            </a:t>
                </a:r>
              </a:p>
            </p:txBody>
          </p:sp>
        </p:grpSp>
      </p:grpSp>
      <p:sp>
        <p:nvSpPr>
          <p:cNvPr id="345116" name="Text Box 28"/>
          <p:cNvSpPr txBox="1">
            <a:spLocks noChangeArrowheads="1"/>
          </p:cNvSpPr>
          <p:nvPr/>
        </p:nvSpPr>
        <p:spPr bwMode="auto">
          <a:xfrm>
            <a:off x="5410200" y="2268538"/>
            <a:ext cx="1125538" cy="457200"/>
          </a:xfrm>
          <a:prstGeom prst="rect">
            <a:avLst/>
          </a:prstGeom>
          <a:noFill/>
          <a:ln w="9525" algn="ctr">
            <a:noFill/>
            <a:miter lim="800000"/>
            <a:headEnd/>
            <a:tailEnd/>
          </a:ln>
        </p:spPr>
        <p:txBody>
          <a:bodyPr wrap="none">
            <a:spAutoFit/>
          </a:bodyPr>
          <a:lstStyle/>
          <a:p>
            <a:r>
              <a:rPr lang="en-US" sz="2400"/>
              <a:t>=20.04</a:t>
            </a:r>
          </a:p>
        </p:txBody>
      </p:sp>
      <p:sp>
        <p:nvSpPr>
          <p:cNvPr id="345117" name="Text Box 29"/>
          <p:cNvSpPr txBox="1">
            <a:spLocks noChangeArrowheads="1"/>
          </p:cNvSpPr>
          <p:nvPr/>
        </p:nvSpPr>
        <p:spPr bwMode="auto">
          <a:xfrm>
            <a:off x="685800" y="2971800"/>
            <a:ext cx="6629400" cy="457200"/>
          </a:xfrm>
          <a:prstGeom prst="rect">
            <a:avLst/>
          </a:prstGeom>
          <a:noFill/>
          <a:ln w="9525" algn="ctr">
            <a:noFill/>
            <a:miter lim="800000"/>
            <a:headEnd/>
            <a:tailEnd/>
          </a:ln>
        </p:spPr>
        <p:txBody>
          <a:bodyPr>
            <a:spAutoFit/>
          </a:bodyPr>
          <a:lstStyle/>
          <a:p>
            <a:r>
              <a:rPr lang="en-US" sz="2400"/>
              <a:t>Take T</a:t>
            </a:r>
            <a:r>
              <a:rPr lang="en-US" sz="2400" baseline="-25000"/>
              <a:t>1</a:t>
            </a:r>
            <a:r>
              <a:rPr lang="en-US" sz="2400"/>
              <a:t> and T</a:t>
            </a:r>
            <a:r>
              <a:rPr lang="en-US" sz="2400" baseline="-25000"/>
              <a:t>2</a:t>
            </a:r>
            <a:r>
              <a:rPr lang="en-US" sz="2400"/>
              <a:t> as 90 and 20 respectively.</a:t>
            </a:r>
          </a:p>
        </p:txBody>
      </p:sp>
      <p:grpSp>
        <p:nvGrpSpPr>
          <p:cNvPr id="8" name="Group 30"/>
          <p:cNvGrpSpPr>
            <a:grpSpLocks/>
          </p:cNvGrpSpPr>
          <p:nvPr/>
        </p:nvGrpSpPr>
        <p:grpSpPr bwMode="auto">
          <a:xfrm>
            <a:off x="2052638" y="3505200"/>
            <a:ext cx="1647825" cy="714375"/>
            <a:chOff x="1074" y="2736"/>
            <a:chExt cx="1038" cy="450"/>
          </a:xfrm>
        </p:grpSpPr>
        <p:grpSp>
          <p:nvGrpSpPr>
            <p:cNvPr id="9" name="Group 31"/>
            <p:cNvGrpSpPr>
              <a:grpSpLocks/>
            </p:cNvGrpSpPr>
            <p:nvPr/>
          </p:nvGrpSpPr>
          <p:grpSpPr bwMode="auto">
            <a:xfrm>
              <a:off x="1488" y="2736"/>
              <a:ext cx="624" cy="450"/>
              <a:chOff x="2880" y="654"/>
              <a:chExt cx="624" cy="450"/>
            </a:xfrm>
          </p:grpSpPr>
          <p:sp>
            <p:nvSpPr>
              <p:cNvPr id="50209" name="Rectangle 32"/>
              <p:cNvSpPr>
                <a:spLocks noChangeArrowheads="1"/>
              </p:cNvSpPr>
              <p:nvPr/>
            </p:nvSpPr>
            <p:spPr bwMode="auto">
              <a:xfrm>
                <a:off x="2880" y="654"/>
                <a:ext cx="528" cy="240"/>
              </a:xfrm>
              <a:prstGeom prst="rect">
                <a:avLst/>
              </a:prstGeom>
              <a:noFill/>
              <a:ln w="9525" algn="ctr">
                <a:noFill/>
                <a:miter lim="800000"/>
                <a:headEnd/>
                <a:tailEnd/>
              </a:ln>
            </p:spPr>
            <p:txBody>
              <a:bodyPr>
                <a:spAutoFit/>
              </a:bodyPr>
              <a:lstStyle/>
              <a:p>
                <a:r>
                  <a:rPr lang="en-US" sz="1900" b="1">
                    <a:solidFill>
                      <a:srgbClr val="0000FF"/>
                    </a:solidFill>
                    <a:sym typeface="Symbol" pitchFamily="18" charset="2"/>
                  </a:rPr>
                  <a:t>P</a:t>
                </a:r>
                <a:r>
                  <a:rPr lang="en-US" sz="1900" b="1" baseline="-25000">
                    <a:solidFill>
                      <a:srgbClr val="0000FF"/>
                    </a:solidFill>
                    <a:sym typeface="Symbol" pitchFamily="18" charset="2"/>
                  </a:rPr>
                  <a:t>c</a:t>
                </a:r>
                <a:r>
                  <a:rPr lang="en-US" sz="1900" b="1">
                    <a:solidFill>
                      <a:srgbClr val="0000FF"/>
                    </a:solidFill>
                    <a:sym typeface="Symbol" pitchFamily="18" charset="2"/>
                  </a:rPr>
                  <a:t>T</a:t>
                </a:r>
                <a:r>
                  <a:rPr lang="en-US" sz="1900" b="1" baseline="-25000">
                    <a:solidFill>
                      <a:srgbClr val="0000FF"/>
                    </a:solidFill>
                    <a:sym typeface="Symbol" pitchFamily="18" charset="2"/>
                  </a:rPr>
                  <a:t>1</a:t>
                </a:r>
                <a:r>
                  <a:rPr lang="en-US" sz="1900" b="1">
                    <a:solidFill>
                      <a:srgbClr val="0000FF"/>
                    </a:solidFill>
                    <a:sym typeface="Symbol" pitchFamily="18" charset="2"/>
                  </a:rPr>
                  <a:t>                                            </a:t>
                </a:r>
              </a:p>
            </p:txBody>
          </p:sp>
          <p:sp>
            <p:nvSpPr>
              <p:cNvPr id="50210" name="Line 33"/>
              <p:cNvSpPr>
                <a:spLocks noChangeShapeType="1"/>
              </p:cNvSpPr>
              <p:nvPr/>
            </p:nvSpPr>
            <p:spPr bwMode="auto">
              <a:xfrm>
                <a:off x="2937" y="891"/>
                <a:ext cx="336" cy="0"/>
              </a:xfrm>
              <a:prstGeom prst="line">
                <a:avLst/>
              </a:prstGeom>
              <a:noFill/>
              <a:ln w="28575">
                <a:solidFill>
                  <a:srgbClr val="996633"/>
                </a:solidFill>
                <a:round/>
                <a:headEnd/>
                <a:tailEnd/>
              </a:ln>
            </p:spPr>
            <p:txBody>
              <a:bodyPr>
                <a:spAutoFit/>
              </a:bodyPr>
              <a:lstStyle/>
              <a:p>
                <a:endParaRPr lang="en-US"/>
              </a:p>
            </p:txBody>
          </p:sp>
          <p:sp>
            <p:nvSpPr>
              <p:cNvPr id="50211" name="Text Box 34"/>
              <p:cNvSpPr txBox="1">
                <a:spLocks noChangeArrowheads="1"/>
              </p:cNvSpPr>
              <p:nvPr/>
            </p:nvSpPr>
            <p:spPr bwMode="auto">
              <a:xfrm>
                <a:off x="2976" y="864"/>
                <a:ext cx="528" cy="240"/>
              </a:xfrm>
              <a:prstGeom prst="rect">
                <a:avLst/>
              </a:prstGeom>
              <a:noFill/>
              <a:ln w="9525" algn="ctr">
                <a:noFill/>
                <a:miter lim="800000"/>
                <a:headEnd/>
                <a:tailEnd/>
              </a:ln>
            </p:spPr>
            <p:txBody>
              <a:bodyPr>
                <a:spAutoFit/>
              </a:bodyPr>
              <a:lstStyle/>
              <a:p>
                <a:r>
                  <a:rPr lang="en-US" sz="1900">
                    <a:solidFill>
                      <a:srgbClr val="0000FF"/>
                    </a:solidFill>
                    <a:sym typeface="Symbol" pitchFamily="18" charset="2"/>
                  </a:rPr>
                  <a:t></a:t>
                </a:r>
                <a:endParaRPr lang="en-US" sz="1900" baseline="-25000">
                  <a:solidFill>
                    <a:srgbClr val="0000FF"/>
                  </a:solidFill>
                  <a:sym typeface="Symbol" pitchFamily="18" charset="2"/>
                </a:endParaRPr>
              </a:p>
            </p:txBody>
          </p:sp>
        </p:grpSp>
        <p:sp>
          <p:nvSpPr>
            <p:cNvPr id="50208" name="Text Box 35"/>
            <p:cNvSpPr txBox="1">
              <a:spLocks noChangeArrowheads="1"/>
            </p:cNvSpPr>
            <p:nvPr/>
          </p:nvSpPr>
          <p:spPr bwMode="auto">
            <a:xfrm>
              <a:off x="1074" y="2796"/>
              <a:ext cx="528" cy="288"/>
            </a:xfrm>
            <a:prstGeom prst="rect">
              <a:avLst/>
            </a:prstGeom>
            <a:noFill/>
            <a:ln w="9525" algn="ctr">
              <a:noFill/>
              <a:miter lim="800000"/>
              <a:headEnd/>
              <a:tailEnd/>
            </a:ln>
          </p:spPr>
          <p:txBody>
            <a:bodyPr>
              <a:spAutoFit/>
            </a:bodyPr>
            <a:lstStyle/>
            <a:p>
              <a:r>
                <a:rPr lang="en-US" sz="2400">
                  <a:solidFill>
                    <a:srgbClr val="0000FF"/>
                  </a:solidFill>
                </a:rPr>
                <a:t>d</a:t>
              </a:r>
              <a:r>
                <a:rPr lang="en-US" sz="2400" baseline="-25000">
                  <a:solidFill>
                    <a:srgbClr val="0000FF"/>
                  </a:solidFill>
                </a:rPr>
                <a:t>1</a:t>
              </a:r>
              <a:r>
                <a:rPr lang="en-US" sz="2400">
                  <a:solidFill>
                    <a:srgbClr val="0000FF"/>
                  </a:solidFill>
                </a:rPr>
                <a:t>=</a:t>
              </a:r>
            </a:p>
          </p:txBody>
        </p:sp>
      </p:grpSp>
      <p:sp>
        <p:nvSpPr>
          <p:cNvPr id="345130" name="Text Box 42"/>
          <p:cNvSpPr txBox="1">
            <a:spLocks noChangeArrowheads="1"/>
          </p:cNvSpPr>
          <p:nvPr/>
        </p:nvSpPr>
        <p:spPr bwMode="auto">
          <a:xfrm>
            <a:off x="3929063" y="3657600"/>
            <a:ext cx="1633537" cy="457200"/>
          </a:xfrm>
          <a:prstGeom prst="rect">
            <a:avLst/>
          </a:prstGeom>
          <a:noFill/>
          <a:ln w="9525" algn="ctr">
            <a:noFill/>
            <a:miter lim="800000"/>
            <a:headEnd/>
            <a:tailEnd/>
          </a:ln>
        </p:spPr>
        <p:txBody>
          <a:bodyPr wrap="none">
            <a:spAutoFit/>
          </a:bodyPr>
          <a:lstStyle/>
          <a:p>
            <a:r>
              <a:rPr lang="en-US" sz="2400"/>
              <a:t>=1633 mm</a:t>
            </a:r>
          </a:p>
        </p:txBody>
      </p:sp>
      <p:grpSp>
        <p:nvGrpSpPr>
          <p:cNvPr id="10" name="Group 36"/>
          <p:cNvGrpSpPr>
            <a:grpSpLocks/>
          </p:cNvGrpSpPr>
          <p:nvPr/>
        </p:nvGrpSpPr>
        <p:grpSpPr bwMode="auto">
          <a:xfrm>
            <a:off x="1981200" y="4191000"/>
            <a:ext cx="1647825" cy="714375"/>
            <a:chOff x="1074" y="2736"/>
            <a:chExt cx="1038" cy="450"/>
          </a:xfrm>
        </p:grpSpPr>
        <p:grpSp>
          <p:nvGrpSpPr>
            <p:cNvPr id="11" name="Group 37"/>
            <p:cNvGrpSpPr>
              <a:grpSpLocks/>
            </p:cNvGrpSpPr>
            <p:nvPr/>
          </p:nvGrpSpPr>
          <p:grpSpPr bwMode="auto">
            <a:xfrm>
              <a:off x="1488" y="2736"/>
              <a:ext cx="624" cy="450"/>
              <a:chOff x="2880" y="654"/>
              <a:chExt cx="624" cy="450"/>
            </a:xfrm>
          </p:grpSpPr>
          <p:sp>
            <p:nvSpPr>
              <p:cNvPr id="50204" name="Rectangle 38"/>
              <p:cNvSpPr>
                <a:spLocks noChangeArrowheads="1"/>
              </p:cNvSpPr>
              <p:nvPr/>
            </p:nvSpPr>
            <p:spPr bwMode="auto">
              <a:xfrm>
                <a:off x="2880" y="654"/>
                <a:ext cx="528" cy="240"/>
              </a:xfrm>
              <a:prstGeom prst="rect">
                <a:avLst/>
              </a:prstGeom>
              <a:noFill/>
              <a:ln w="9525" algn="ctr">
                <a:noFill/>
                <a:miter lim="800000"/>
                <a:headEnd/>
                <a:tailEnd/>
              </a:ln>
            </p:spPr>
            <p:txBody>
              <a:bodyPr>
                <a:spAutoFit/>
              </a:bodyPr>
              <a:lstStyle/>
              <a:p>
                <a:r>
                  <a:rPr lang="en-US" sz="1900" b="1">
                    <a:solidFill>
                      <a:srgbClr val="0000FF"/>
                    </a:solidFill>
                    <a:sym typeface="Symbol" pitchFamily="18" charset="2"/>
                  </a:rPr>
                  <a:t>P</a:t>
                </a:r>
                <a:r>
                  <a:rPr lang="en-US" sz="1900" b="1" baseline="-25000">
                    <a:solidFill>
                      <a:srgbClr val="0000FF"/>
                    </a:solidFill>
                    <a:sym typeface="Symbol" pitchFamily="18" charset="2"/>
                  </a:rPr>
                  <a:t>c</a:t>
                </a:r>
                <a:r>
                  <a:rPr lang="en-US" sz="1900" b="1">
                    <a:solidFill>
                      <a:srgbClr val="0000FF"/>
                    </a:solidFill>
                    <a:sym typeface="Symbol" pitchFamily="18" charset="2"/>
                  </a:rPr>
                  <a:t>T</a:t>
                </a:r>
                <a:r>
                  <a:rPr lang="en-US" sz="1900" b="1" baseline="-25000">
                    <a:solidFill>
                      <a:srgbClr val="0000FF"/>
                    </a:solidFill>
                    <a:sym typeface="Symbol" pitchFamily="18" charset="2"/>
                  </a:rPr>
                  <a:t>2</a:t>
                </a:r>
                <a:r>
                  <a:rPr lang="en-US" sz="1900" b="1">
                    <a:solidFill>
                      <a:srgbClr val="0000FF"/>
                    </a:solidFill>
                    <a:sym typeface="Symbol" pitchFamily="18" charset="2"/>
                  </a:rPr>
                  <a:t>                                            </a:t>
                </a:r>
              </a:p>
            </p:txBody>
          </p:sp>
          <p:sp>
            <p:nvSpPr>
              <p:cNvPr id="50205" name="Line 39"/>
              <p:cNvSpPr>
                <a:spLocks noChangeShapeType="1"/>
              </p:cNvSpPr>
              <p:nvPr/>
            </p:nvSpPr>
            <p:spPr bwMode="auto">
              <a:xfrm>
                <a:off x="2937" y="891"/>
                <a:ext cx="336" cy="0"/>
              </a:xfrm>
              <a:prstGeom prst="line">
                <a:avLst/>
              </a:prstGeom>
              <a:noFill/>
              <a:ln w="28575">
                <a:solidFill>
                  <a:srgbClr val="996633"/>
                </a:solidFill>
                <a:round/>
                <a:headEnd/>
                <a:tailEnd/>
              </a:ln>
            </p:spPr>
            <p:txBody>
              <a:bodyPr>
                <a:spAutoFit/>
              </a:bodyPr>
              <a:lstStyle/>
              <a:p>
                <a:endParaRPr lang="en-US"/>
              </a:p>
            </p:txBody>
          </p:sp>
          <p:sp>
            <p:nvSpPr>
              <p:cNvPr id="50206" name="Text Box 40"/>
              <p:cNvSpPr txBox="1">
                <a:spLocks noChangeArrowheads="1"/>
              </p:cNvSpPr>
              <p:nvPr/>
            </p:nvSpPr>
            <p:spPr bwMode="auto">
              <a:xfrm>
                <a:off x="2976" y="864"/>
                <a:ext cx="528" cy="240"/>
              </a:xfrm>
              <a:prstGeom prst="rect">
                <a:avLst/>
              </a:prstGeom>
              <a:noFill/>
              <a:ln w="9525" algn="ctr">
                <a:noFill/>
                <a:miter lim="800000"/>
                <a:headEnd/>
                <a:tailEnd/>
              </a:ln>
            </p:spPr>
            <p:txBody>
              <a:bodyPr>
                <a:spAutoFit/>
              </a:bodyPr>
              <a:lstStyle/>
              <a:p>
                <a:r>
                  <a:rPr lang="en-US" sz="1900">
                    <a:solidFill>
                      <a:srgbClr val="0000FF"/>
                    </a:solidFill>
                    <a:sym typeface="Symbol" pitchFamily="18" charset="2"/>
                  </a:rPr>
                  <a:t></a:t>
                </a:r>
                <a:endParaRPr lang="en-US" sz="1900" baseline="-25000">
                  <a:solidFill>
                    <a:srgbClr val="0000FF"/>
                  </a:solidFill>
                  <a:sym typeface="Symbol" pitchFamily="18" charset="2"/>
                </a:endParaRPr>
              </a:p>
            </p:txBody>
          </p:sp>
        </p:grpSp>
        <p:sp>
          <p:nvSpPr>
            <p:cNvPr id="50203" name="Text Box 41"/>
            <p:cNvSpPr txBox="1">
              <a:spLocks noChangeArrowheads="1"/>
            </p:cNvSpPr>
            <p:nvPr/>
          </p:nvSpPr>
          <p:spPr bwMode="auto">
            <a:xfrm>
              <a:off x="1074" y="2796"/>
              <a:ext cx="528" cy="288"/>
            </a:xfrm>
            <a:prstGeom prst="rect">
              <a:avLst/>
            </a:prstGeom>
            <a:noFill/>
            <a:ln w="9525" algn="ctr">
              <a:noFill/>
              <a:miter lim="800000"/>
              <a:headEnd/>
              <a:tailEnd/>
            </a:ln>
          </p:spPr>
          <p:txBody>
            <a:bodyPr>
              <a:spAutoFit/>
            </a:bodyPr>
            <a:lstStyle/>
            <a:p>
              <a:r>
                <a:rPr lang="en-US" sz="2400">
                  <a:solidFill>
                    <a:srgbClr val="0000FF"/>
                  </a:solidFill>
                </a:rPr>
                <a:t>d</a:t>
              </a:r>
              <a:r>
                <a:rPr lang="en-US" sz="2400" baseline="-25000">
                  <a:solidFill>
                    <a:srgbClr val="0000FF"/>
                  </a:solidFill>
                </a:rPr>
                <a:t>2</a:t>
              </a:r>
              <a:r>
                <a:rPr lang="en-US" sz="2400">
                  <a:solidFill>
                    <a:srgbClr val="0000FF"/>
                  </a:solidFill>
                </a:rPr>
                <a:t>=</a:t>
              </a:r>
            </a:p>
          </p:txBody>
        </p:sp>
      </p:grpSp>
      <p:sp>
        <p:nvSpPr>
          <p:cNvPr id="345131" name="Text Box 43"/>
          <p:cNvSpPr txBox="1">
            <a:spLocks noChangeArrowheads="1"/>
          </p:cNvSpPr>
          <p:nvPr/>
        </p:nvSpPr>
        <p:spPr bwMode="auto">
          <a:xfrm>
            <a:off x="3937000" y="4295775"/>
            <a:ext cx="1631950" cy="457200"/>
          </a:xfrm>
          <a:prstGeom prst="rect">
            <a:avLst/>
          </a:prstGeom>
          <a:noFill/>
          <a:ln w="9525" algn="ctr">
            <a:noFill/>
            <a:miter lim="800000"/>
            <a:headEnd/>
            <a:tailEnd/>
          </a:ln>
        </p:spPr>
        <p:txBody>
          <a:bodyPr wrap="none">
            <a:spAutoFit/>
          </a:bodyPr>
          <a:lstStyle/>
          <a:p>
            <a:r>
              <a:rPr lang="en-US" sz="2400"/>
              <a:t>=363   mm</a:t>
            </a:r>
          </a:p>
        </p:txBody>
      </p:sp>
      <p:grpSp>
        <p:nvGrpSpPr>
          <p:cNvPr id="12" name="Group 50"/>
          <p:cNvGrpSpPr>
            <a:grpSpLocks/>
          </p:cNvGrpSpPr>
          <p:nvPr/>
        </p:nvGrpSpPr>
        <p:grpSpPr bwMode="auto">
          <a:xfrm>
            <a:off x="914400" y="4875213"/>
            <a:ext cx="4876800" cy="906462"/>
            <a:chOff x="528" y="517"/>
            <a:chExt cx="3072" cy="571"/>
          </a:xfrm>
        </p:grpSpPr>
        <p:sp>
          <p:nvSpPr>
            <p:cNvPr id="50197" name="Text Box 51"/>
            <p:cNvSpPr txBox="1">
              <a:spLocks noChangeArrowheads="1"/>
            </p:cNvSpPr>
            <p:nvPr/>
          </p:nvSpPr>
          <p:spPr bwMode="auto">
            <a:xfrm>
              <a:off x="528" y="624"/>
              <a:ext cx="2160" cy="288"/>
            </a:xfrm>
            <a:prstGeom prst="rect">
              <a:avLst/>
            </a:prstGeom>
            <a:noFill/>
            <a:ln w="9525" algn="ctr">
              <a:noFill/>
              <a:miter lim="800000"/>
              <a:headEnd/>
              <a:tailEnd/>
            </a:ln>
          </p:spPr>
          <p:txBody>
            <a:bodyPr>
              <a:spAutoFit/>
            </a:bodyPr>
            <a:lstStyle/>
            <a:p>
              <a:r>
                <a:rPr lang="en-US" sz="2400"/>
                <a:t>Exact centre distance =</a:t>
              </a:r>
            </a:p>
          </p:txBody>
        </p:sp>
        <p:grpSp>
          <p:nvGrpSpPr>
            <p:cNvPr id="13" name="Group 52"/>
            <p:cNvGrpSpPr>
              <a:grpSpLocks/>
            </p:cNvGrpSpPr>
            <p:nvPr/>
          </p:nvGrpSpPr>
          <p:grpSpPr bwMode="auto">
            <a:xfrm>
              <a:off x="2726" y="517"/>
              <a:ext cx="874" cy="571"/>
              <a:chOff x="2726" y="517"/>
              <a:chExt cx="874" cy="571"/>
            </a:xfrm>
          </p:grpSpPr>
          <p:sp>
            <p:nvSpPr>
              <p:cNvPr id="50199" name="Text Box 53"/>
              <p:cNvSpPr txBox="1">
                <a:spLocks noChangeArrowheads="1"/>
              </p:cNvSpPr>
              <p:nvPr/>
            </p:nvSpPr>
            <p:spPr bwMode="auto">
              <a:xfrm>
                <a:off x="2726" y="517"/>
                <a:ext cx="584" cy="288"/>
              </a:xfrm>
              <a:prstGeom prst="rect">
                <a:avLst/>
              </a:prstGeom>
              <a:noFill/>
              <a:ln w="9525" algn="ctr">
                <a:noFill/>
                <a:miter lim="800000"/>
                <a:headEnd/>
                <a:tailEnd/>
              </a:ln>
            </p:spPr>
            <p:txBody>
              <a:bodyPr wrap="none">
                <a:spAutoFit/>
              </a:bodyPr>
              <a:lstStyle/>
              <a:p>
                <a:r>
                  <a:rPr lang="en-US" sz="2400"/>
                  <a:t>d</a:t>
                </a:r>
                <a:r>
                  <a:rPr lang="en-US" sz="2400" baseline="-25000"/>
                  <a:t>1</a:t>
                </a:r>
                <a:r>
                  <a:rPr lang="en-US" sz="2400"/>
                  <a:t>+d</a:t>
                </a:r>
                <a:r>
                  <a:rPr lang="en-US" sz="2400" baseline="-25000"/>
                  <a:t>2</a:t>
                </a:r>
              </a:p>
            </p:txBody>
          </p:sp>
          <p:sp>
            <p:nvSpPr>
              <p:cNvPr id="50200" name="Line 54"/>
              <p:cNvSpPr>
                <a:spLocks noChangeShapeType="1"/>
              </p:cNvSpPr>
              <p:nvPr/>
            </p:nvSpPr>
            <p:spPr bwMode="auto">
              <a:xfrm>
                <a:off x="2736" y="808"/>
                <a:ext cx="864" cy="0"/>
              </a:xfrm>
              <a:prstGeom prst="line">
                <a:avLst/>
              </a:prstGeom>
              <a:noFill/>
              <a:ln w="28575">
                <a:solidFill>
                  <a:srgbClr val="996633"/>
                </a:solidFill>
                <a:round/>
                <a:headEnd/>
                <a:tailEnd/>
              </a:ln>
            </p:spPr>
            <p:txBody>
              <a:bodyPr>
                <a:spAutoFit/>
              </a:bodyPr>
              <a:lstStyle/>
              <a:p>
                <a:endParaRPr lang="en-US"/>
              </a:p>
            </p:txBody>
          </p:sp>
          <p:sp>
            <p:nvSpPr>
              <p:cNvPr id="50201" name="Text Box 55"/>
              <p:cNvSpPr txBox="1">
                <a:spLocks noChangeArrowheads="1"/>
              </p:cNvSpPr>
              <p:nvPr/>
            </p:nvSpPr>
            <p:spPr bwMode="auto">
              <a:xfrm>
                <a:off x="2960" y="800"/>
                <a:ext cx="240" cy="288"/>
              </a:xfrm>
              <a:prstGeom prst="rect">
                <a:avLst/>
              </a:prstGeom>
              <a:noFill/>
              <a:ln w="9525" algn="ctr">
                <a:noFill/>
                <a:miter lim="800000"/>
                <a:headEnd/>
                <a:tailEnd/>
              </a:ln>
            </p:spPr>
            <p:txBody>
              <a:bodyPr>
                <a:spAutoFit/>
              </a:bodyPr>
              <a:lstStyle/>
              <a:p>
                <a:r>
                  <a:rPr lang="en-US" sz="2400"/>
                  <a:t>2</a:t>
                </a:r>
              </a:p>
            </p:txBody>
          </p:sp>
        </p:grpSp>
      </p:grpSp>
      <p:sp>
        <p:nvSpPr>
          <p:cNvPr id="345144" name="Text Box 56"/>
          <p:cNvSpPr txBox="1">
            <a:spLocks noChangeArrowheads="1"/>
          </p:cNvSpPr>
          <p:nvPr/>
        </p:nvSpPr>
        <p:spPr bwMode="auto">
          <a:xfrm>
            <a:off x="3962400" y="5781675"/>
            <a:ext cx="3048000" cy="466725"/>
          </a:xfrm>
          <a:prstGeom prst="rect">
            <a:avLst/>
          </a:prstGeom>
          <a:noFill/>
          <a:ln w="9525" algn="ctr">
            <a:solidFill>
              <a:srgbClr val="996633"/>
            </a:solidFill>
            <a:miter lim="800000"/>
            <a:headEnd/>
            <a:tailEnd/>
          </a:ln>
        </p:spPr>
        <p:txBody>
          <a:bodyPr>
            <a:spAutoFit/>
          </a:bodyPr>
          <a:lstStyle/>
          <a:p>
            <a:r>
              <a:rPr lang="en-US" sz="2400"/>
              <a:t>=998 mm = 0.998m</a:t>
            </a:r>
          </a:p>
        </p:txBody>
      </p:sp>
    </p:spTree>
    <p:extLst>
      <p:ext uri="{BB962C8B-B14F-4D97-AF65-F5344CB8AC3E}">
        <p14:creationId xmlns:p14="http://schemas.microsoft.com/office/powerpoint/2010/main" val="203756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50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51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51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51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51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51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51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51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345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5" grpId="0"/>
      <p:bldP spid="345100" grpId="0"/>
      <p:bldP spid="345108" grpId="0"/>
      <p:bldP spid="345116" grpId="0"/>
      <p:bldP spid="345117" grpId="0"/>
      <p:bldP spid="345130" grpId="0"/>
      <p:bldP spid="345131" grpId="0"/>
      <p:bldP spid="345144" grpId="0" animBg="1"/>
      <p:bldP spid="345144" grpId="1"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51203" name="Slide Number Placeholder 5"/>
          <p:cNvSpPr>
            <a:spLocks noGrp="1"/>
          </p:cNvSpPr>
          <p:nvPr>
            <p:ph type="sldNum" sz="quarter" idx="12"/>
          </p:nvPr>
        </p:nvSpPr>
        <p:spPr>
          <a:noFill/>
        </p:spPr>
        <p:txBody>
          <a:bodyPr/>
          <a:lstStyle/>
          <a:p>
            <a:fld id="{B7935CBD-64EB-4467-BE6E-F5F87E5060EA}" type="slidenum">
              <a:rPr lang="en-US" smtClean="0"/>
              <a:pPr/>
              <a:t>193</a:t>
            </a:fld>
            <a:endParaRPr lang="en-US"/>
          </a:p>
        </p:txBody>
      </p:sp>
      <p:sp>
        <p:nvSpPr>
          <p:cNvPr id="51204" name="Rectangle 2"/>
          <p:cNvSpPr>
            <a:spLocks noGrp="1" noChangeArrowheads="1"/>
          </p:cNvSpPr>
          <p:nvPr>
            <p:ph type="body" idx="1"/>
          </p:nvPr>
        </p:nvSpPr>
        <p:spPr>
          <a:xfrm>
            <a:off x="457200" y="0"/>
            <a:ext cx="8229600" cy="3352800"/>
          </a:xfrm>
        </p:spPr>
        <p:txBody>
          <a:bodyPr/>
          <a:lstStyle/>
          <a:p>
            <a:pPr marL="660400" indent="-660400" eaLnBrk="1" hangingPunct="1">
              <a:lnSpc>
                <a:spcPct val="160000"/>
              </a:lnSpc>
              <a:buFontTx/>
              <a:buNone/>
            </a:pPr>
            <a:r>
              <a:rPr lang="en-US" sz="2400"/>
              <a:t>9) A gear train consists of six gears A,B,C,D,E,F and </a:t>
            </a:r>
          </a:p>
          <a:p>
            <a:pPr marL="660400" indent="-660400" eaLnBrk="1" hangingPunct="1">
              <a:lnSpc>
                <a:spcPct val="160000"/>
              </a:lnSpc>
              <a:buFontTx/>
              <a:buNone/>
            </a:pPr>
            <a:r>
              <a:rPr lang="en-US" sz="2400"/>
              <a:t>    they contain 20,30,40,50,80,100 teeth respectively. </a:t>
            </a:r>
          </a:p>
          <a:p>
            <a:pPr marL="660400" indent="-660400" eaLnBrk="1" hangingPunct="1">
              <a:lnSpc>
                <a:spcPct val="160000"/>
              </a:lnSpc>
              <a:buFontTx/>
              <a:buNone/>
            </a:pPr>
            <a:r>
              <a:rPr lang="en-US" sz="2400"/>
              <a:t>    Show the arrangement of the gears to obtain</a:t>
            </a:r>
          </a:p>
          <a:p>
            <a:pPr marL="1035050" lvl="1" indent="-577850" eaLnBrk="1" hangingPunct="1">
              <a:lnSpc>
                <a:spcPct val="160000"/>
              </a:lnSpc>
              <a:buFontTx/>
              <a:buAutoNum type="romanLcPeriod"/>
            </a:pPr>
            <a:r>
              <a:rPr lang="en-US" sz="2400"/>
              <a:t> Maximum velocity ratio</a:t>
            </a:r>
          </a:p>
          <a:p>
            <a:pPr marL="1035050" lvl="1" indent="-577850" eaLnBrk="1" hangingPunct="1">
              <a:lnSpc>
                <a:spcPct val="160000"/>
              </a:lnSpc>
              <a:buFontTx/>
              <a:buAutoNum type="romanLcPeriod"/>
            </a:pPr>
            <a:r>
              <a:rPr lang="en-US" sz="2400"/>
              <a:t>Speed reduction of 6.</a:t>
            </a:r>
          </a:p>
        </p:txBody>
      </p:sp>
      <p:sp>
        <p:nvSpPr>
          <p:cNvPr id="51205" name="Text Box 3"/>
          <p:cNvSpPr txBox="1">
            <a:spLocks noChangeArrowheads="1"/>
          </p:cNvSpPr>
          <p:nvPr/>
        </p:nvSpPr>
        <p:spPr bwMode="auto">
          <a:xfrm>
            <a:off x="3033713" y="6156325"/>
            <a:ext cx="3117850" cy="549275"/>
          </a:xfrm>
          <a:prstGeom prst="rect">
            <a:avLst/>
          </a:prstGeom>
          <a:solidFill>
            <a:schemeClr val="bg1"/>
          </a:solidFill>
          <a:ln w="9525" algn="ctr">
            <a:noFill/>
            <a:miter lim="800000"/>
            <a:headEnd/>
            <a:tailEnd/>
          </a:ln>
        </p:spPr>
        <p:txBody>
          <a:bodyPr wrap="none">
            <a:spAutoFit/>
          </a:bodyPr>
          <a:lstStyle/>
          <a:p>
            <a:r>
              <a:rPr lang="en-US">
                <a:solidFill>
                  <a:schemeClr val="bg1"/>
                </a:solidFill>
              </a:rPr>
              <a:t>N                         </a:t>
            </a:r>
          </a:p>
        </p:txBody>
      </p:sp>
      <p:grpSp>
        <p:nvGrpSpPr>
          <p:cNvPr id="2" name="Group 4"/>
          <p:cNvGrpSpPr>
            <a:grpSpLocks/>
          </p:cNvGrpSpPr>
          <p:nvPr/>
        </p:nvGrpSpPr>
        <p:grpSpPr bwMode="auto">
          <a:xfrm>
            <a:off x="381000" y="3200400"/>
            <a:ext cx="7696200" cy="3152775"/>
            <a:chOff x="240" y="2016"/>
            <a:chExt cx="4848" cy="1986"/>
          </a:xfrm>
        </p:grpSpPr>
        <p:grpSp>
          <p:nvGrpSpPr>
            <p:cNvPr id="3" name="Group 5"/>
            <p:cNvGrpSpPr>
              <a:grpSpLocks/>
            </p:cNvGrpSpPr>
            <p:nvPr/>
          </p:nvGrpSpPr>
          <p:grpSpPr bwMode="auto">
            <a:xfrm>
              <a:off x="240" y="2016"/>
              <a:ext cx="4848" cy="1986"/>
              <a:chOff x="240" y="-28"/>
              <a:chExt cx="4848" cy="1986"/>
            </a:xfrm>
          </p:grpSpPr>
          <p:grpSp>
            <p:nvGrpSpPr>
              <p:cNvPr id="4" name="Group 6"/>
              <p:cNvGrpSpPr>
                <a:grpSpLocks/>
              </p:cNvGrpSpPr>
              <p:nvPr/>
            </p:nvGrpSpPr>
            <p:grpSpPr bwMode="auto">
              <a:xfrm>
                <a:off x="480" y="-28"/>
                <a:ext cx="4416" cy="1986"/>
                <a:chOff x="480" y="1008"/>
                <a:chExt cx="4416" cy="1986"/>
              </a:xfrm>
            </p:grpSpPr>
            <p:sp>
              <p:nvSpPr>
                <p:cNvPr id="51215" name="Line 7"/>
                <p:cNvSpPr>
                  <a:spLocks noChangeShapeType="1"/>
                </p:cNvSpPr>
                <p:nvPr/>
              </p:nvSpPr>
              <p:spPr bwMode="auto">
                <a:xfrm>
                  <a:off x="1392" y="1008"/>
                  <a:ext cx="0" cy="1968"/>
                </a:xfrm>
                <a:prstGeom prst="line">
                  <a:avLst/>
                </a:prstGeom>
                <a:noFill/>
                <a:ln w="9525">
                  <a:solidFill>
                    <a:schemeClr val="tx1"/>
                  </a:solidFill>
                  <a:prstDash val="lgDashDot"/>
                  <a:round/>
                  <a:headEnd/>
                  <a:tailEnd/>
                </a:ln>
              </p:spPr>
              <p:txBody>
                <a:bodyPr>
                  <a:spAutoFit/>
                </a:bodyPr>
                <a:lstStyle/>
                <a:p>
                  <a:endParaRPr lang="en-US"/>
                </a:p>
              </p:txBody>
            </p:sp>
            <p:sp>
              <p:nvSpPr>
                <p:cNvPr id="51216" name="Oval 8"/>
                <p:cNvSpPr>
                  <a:spLocks noChangeAspect="1" noChangeArrowheads="1"/>
                </p:cNvSpPr>
                <p:nvPr/>
              </p:nvSpPr>
              <p:spPr bwMode="auto">
                <a:xfrm>
                  <a:off x="3075" y="1706"/>
                  <a:ext cx="655" cy="655"/>
                </a:xfrm>
                <a:prstGeom prst="ellipse">
                  <a:avLst/>
                </a:prstGeom>
                <a:noFill/>
                <a:ln w="9525" algn="ctr">
                  <a:solidFill>
                    <a:schemeClr val="tx1"/>
                  </a:solidFill>
                  <a:round/>
                  <a:headEnd/>
                  <a:tailEnd/>
                </a:ln>
              </p:spPr>
              <p:txBody>
                <a:bodyPr wrap="none" anchor="ctr">
                  <a:spAutoFit/>
                </a:bodyPr>
                <a:lstStyle/>
                <a:p>
                  <a:endParaRPr lang="en-US"/>
                </a:p>
              </p:txBody>
            </p:sp>
            <p:sp>
              <p:nvSpPr>
                <p:cNvPr id="51217" name="Oval 9"/>
                <p:cNvSpPr>
                  <a:spLocks noChangeAspect="1" noChangeArrowheads="1"/>
                </p:cNvSpPr>
                <p:nvPr/>
              </p:nvSpPr>
              <p:spPr bwMode="auto">
                <a:xfrm>
                  <a:off x="3186" y="1815"/>
                  <a:ext cx="432" cy="432"/>
                </a:xfrm>
                <a:prstGeom prst="ellipse">
                  <a:avLst/>
                </a:prstGeom>
                <a:solidFill>
                  <a:srgbClr val="996633"/>
                </a:solidFill>
                <a:ln w="9525" algn="ctr">
                  <a:solidFill>
                    <a:schemeClr val="tx1"/>
                  </a:solidFill>
                  <a:round/>
                  <a:headEnd/>
                  <a:tailEnd/>
                </a:ln>
              </p:spPr>
              <p:txBody>
                <a:bodyPr wrap="none" anchor="ctr">
                  <a:spAutoFit/>
                </a:bodyPr>
                <a:lstStyle/>
                <a:p>
                  <a:endParaRPr lang="en-US"/>
                </a:p>
              </p:txBody>
            </p:sp>
            <p:grpSp>
              <p:nvGrpSpPr>
                <p:cNvPr id="5" name="Group 10"/>
                <p:cNvGrpSpPr>
                  <a:grpSpLocks/>
                </p:cNvGrpSpPr>
                <p:nvPr/>
              </p:nvGrpSpPr>
              <p:grpSpPr bwMode="auto">
                <a:xfrm>
                  <a:off x="2805" y="1074"/>
                  <a:ext cx="1110" cy="1920"/>
                  <a:chOff x="2805" y="1074"/>
                  <a:chExt cx="1110" cy="1920"/>
                </a:xfrm>
              </p:grpSpPr>
              <p:sp>
                <p:nvSpPr>
                  <p:cNvPr id="51234" name="Oval 11"/>
                  <p:cNvSpPr>
                    <a:spLocks noChangeAspect="1" noChangeArrowheads="1"/>
                  </p:cNvSpPr>
                  <p:nvPr/>
                </p:nvSpPr>
                <p:spPr bwMode="auto">
                  <a:xfrm>
                    <a:off x="2907" y="1521"/>
                    <a:ext cx="1008" cy="1008"/>
                  </a:xfrm>
                  <a:prstGeom prst="ellipse">
                    <a:avLst/>
                  </a:prstGeom>
                  <a:noFill/>
                  <a:ln w="9525" algn="ctr">
                    <a:solidFill>
                      <a:schemeClr val="tx1"/>
                    </a:solidFill>
                    <a:round/>
                    <a:headEnd/>
                    <a:tailEnd/>
                  </a:ln>
                </p:spPr>
                <p:txBody>
                  <a:bodyPr wrap="none" anchor="ctr">
                    <a:spAutoFit/>
                  </a:bodyPr>
                  <a:lstStyle/>
                  <a:p>
                    <a:endParaRPr lang="en-US"/>
                  </a:p>
                </p:txBody>
              </p:sp>
              <p:sp>
                <p:nvSpPr>
                  <p:cNvPr id="51235" name="Line 12"/>
                  <p:cNvSpPr>
                    <a:spLocks noChangeAspect="1" noChangeShapeType="1"/>
                  </p:cNvSpPr>
                  <p:nvPr/>
                </p:nvSpPr>
                <p:spPr bwMode="auto">
                  <a:xfrm>
                    <a:off x="3393" y="1074"/>
                    <a:ext cx="0" cy="1920"/>
                  </a:xfrm>
                  <a:prstGeom prst="line">
                    <a:avLst/>
                  </a:prstGeom>
                  <a:noFill/>
                  <a:ln w="9525">
                    <a:solidFill>
                      <a:schemeClr val="tx1"/>
                    </a:solidFill>
                    <a:prstDash val="lgDashDot"/>
                    <a:round/>
                    <a:headEnd/>
                    <a:tailEnd/>
                  </a:ln>
                </p:spPr>
                <p:txBody>
                  <a:bodyPr>
                    <a:spAutoFit/>
                  </a:bodyPr>
                  <a:lstStyle/>
                  <a:p>
                    <a:endParaRPr lang="en-US"/>
                  </a:p>
                </p:txBody>
              </p:sp>
              <p:sp>
                <p:nvSpPr>
                  <p:cNvPr id="51236" name="Text Box 13"/>
                  <p:cNvSpPr txBox="1">
                    <a:spLocks noChangeArrowheads="1"/>
                  </p:cNvSpPr>
                  <p:nvPr/>
                </p:nvSpPr>
                <p:spPr bwMode="auto">
                  <a:xfrm>
                    <a:off x="2805" y="1680"/>
                    <a:ext cx="192" cy="778"/>
                  </a:xfrm>
                  <a:prstGeom prst="rect">
                    <a:avLst/>
                  </a:prstGeom>
                  <a:solidFill>
                    <a:schemeClr val="bg1"/>
                  </a:solidFill>
                  <a:ln w="9525" algn="ctr">
                    <a:noFill/>
                    <a:miter lim="800000"/>
                    <a:headEnd/>
                    <a:tailEnd/>
                  </a:ln>
                </p:spPr>
                <p:txBody>
                  <a:bodyPr>
                    <a:spAutoFit/>
                  </a:bodyPr>
                  <a:lstStyle/>
                  <a:p>
                    <a:endParaRPr lang="en-US"/>
                  </a:p>
                  <a:p>
                    <a:r>
                      <a:rPr lang="en-US">
                        <a:solidFill>
                          <a:schemeClr val="bg1"/>
                        </a:solidFill>
                      </a:rPr>
                      <a:t>c</a:t>
                    </a:r>
                  </a:p>
                </p:txBody>
              </p:sp>
            </p:grpSp>
            <p:grpSp>
              <p:nvGrpSpPr>
                <p:cNvPr id="6" name="Group 14"/>
                <p:cNvGrpSpPr>
                  <a:grpSpLocks/>
                </p:cNvGrpSpPr>
                <p:nvPr/>
              </p:nvGrpSpPr>
              <p:grpSpPr bwMode="auto">
                <a:xfrm>
                  <a:off x="480" y="1008"/>
                  <a:ext cx="4416" cy="1968"/>
                  <a:chOff x="480" y="1008"/>
                  <a:chExt cx="4416" cy="1968"/>
                </a:xfrm>
              </p:grpSpPr>
              <p:sp>
                <p:nvSpPr>
                  <p:cNvPr id="51224" name="Oval 15"/>
                  <p:cNvSpPr>
                    <a:spLocks noChangeAspect="1" noChangeArrowheads="1"/>
                  </p:cNvSpPr>
                  <p:nvPr/>
                </p:nvSpPr>
                <p:spPr bwMode="auto">
                  <a:xfrm>
                    <a:off x="1248" y="1920"/>
                    <a:ext cx="288" cy="288"/>
                  </a:xfrm>
                  <a:prstGeom prst="ellipse">
                    <a:avLst/>
                  </a:prstGeom>
                  <a:solidFill>
                    <a:srgbClr val="996633"/>
                  </a:solidFill>
                  <a:ln w="9525" algn="ctr">
                    <a:solidFill>
                      <a:schemeClr val="tx1"/>
                    </a:solidFill>
                    <a:round/>
                    <a:headEnd/>
                    <a:tailEnd/>
                  </a:ln>
                </p:spPr>
                <p:txBody>
                  <a:bodyPr wrap="none" anchor="ctr">
                    <a:spAutoFit/>
                  </a:bodyPr>
                  <a:lstStyle/>
                  <a:p>
                    <a:endParaRPr lang="en-US"/>
                  </a:p>
                </p:txBody>
              </p:sp>
              <p:sp>
                <p:nvSpPr>
                  <p:cNvPr id="51225" name="Line 16"/>
                  <p:cNvSpPr>
                    <a:spLocks noChangeShapeType="1"/>
                  </p:cNvSpPr>
                  <p:nvPr/>
                </p:nvSpPr>
                <p:spPr bwMode="auto">
                  <a:xfrm flipV="1">
                    <a:off x="480" y="2016"/>
                    <a:ext cx="4416" cy="48"/>
                  </a:xfrm>
                  <a:prstGeom prst="line">
                    <a:avLst/>
                  </a:prstGeom>
                  <a:noFill/>
                  <a:ln w="9525">
                    <a:solidFill>
                      <a:schemeClr val="tx1"/>
                    </a:solidFill>
                    <a:prstDash val="lgDashDot"/>
                    <a:round/>
                    <a:headEnd/>
                    <a:tailEnd/>
                  </a:ln>
                </p:spPr>
                <p:txBody>
                  <a:bodyPr>
                    <a:spAutoFit/>
                  </a:bodyPr>
                  <a:lstStyle/>
                  <a:p>
                    <a:endParaRPr lang="en-US"/>
                  </a:p>
                </p:txBody>
              </p:sp>
              <p:grpSp>
                <p:nvGrpSpPr>
                  <p:cNvPr id="7" name="Group 17"/>
                  <p:cNvGrpSpPr>
                    <a:grpSpLocks/>
                  </p:cNvGrpSpPr>
                  <p:nvPr/>
                </p:nvGrpSpPr>
                <p:grpSpPr bwMode="auto">
                  <a:xfrm>
                    <a:off x="1920" y="1008"/>
                    <a:ext cx="1152" cy="1968"/>
                    <a:chOff x="1920" y="1008"/>
                    <a:chExt cx="1152" cy="1968"/>
                  </a:xfrm>
                </p:grpSpPr>
                <p:grpSp>
                  <p:nvGrpSpPr>
                    <p:cNvPr id="8" name="Group 18"/>
                    <p:cNvGrpSpPr>
                      <a:grpSpLocks/>
                    </p:cNvGrpSpPr>
                    <p:nvPr/>
                  </p:nvGrpSpPr>
                  <p:grpSpPr bwMode="auto">
                    <a:xfrm>
                      <a:off x="1920" y="1440"/>
                      <a:ext cx="1152" cy="1152"/>
                      <a:chOff x="1920" y="1440"/>
                      <a:chExt cx="1152" cy="1152"/>
                    </a:xfrm>
                  </p:grpSpPr>
                  <p:sp>
                    <p:nvSpPr>
                      <p:cNvPr id="51231" name="Oval 19"/>
                      <p:cNvSpPr>
                        <a:spLocks noChangeAspect="1" noChangeArrowheads="1"/>
                      </p:cNvSpPr>
                      <p:nvPr/>
                    </p:nvSpPr>
                    <p:spPr bwMode="auto">
                      <a:xfrm>
                        <a:off x="1920" y="1440"/>
                        <a:ext cx="1152" cy="1152"/>
                      </a:xfrm>
                      <a:prstGeom prst="ellipse">
                        <a:avLst/>
                      </a:prstGeom>
                      <a:noFill/>
                      <a:ln w="9525" algn="ctr">
                        <a:solidFill>
                          <a:schemeClr val="tx1"/>
                        </a:solidFill>
                        <a:round/>
                        <a:headEnd/>
                        <a:tailEnd/>
                      </a:ln>
                    </p:spPr>
                    <p:txBody>
                      <a:bodyPr wrap="none" anchor="ctr">
                        <a:spAutoFit/>
                      </a:bodyPr>
                      <a:lstStyle/>
                      <a:p>
                        <a:endParaRPr lang="en-US"/>
                      </a:p>
                    </p:txBody>
                  </p:sp>
                  <p:sp>
                    <p:nvSpPr>
                      <p:cNvPr id="51232" name="Oval 20"/>
                      <p:cNvSpPr>
                        <a:spLocks noChangeAspect="1" noChangeArrowheads="1"/>
                      </p:cNvSpPr>
                      <p:nvPr/>
                    </p:nvSpPr>
                    <p:spPr bwMode="auto">
                      <a:xfrm>
                        <a:off x="2112" y="1651"/>
                        <a:ext cx="749" cy="749"/>
                      </a:xfrm>
                      <a:prstGeom prst="ellipse">
                        <a:avLst/>
                      </a:prstGeom>
                      <a:noFill/>
                      <a:ln w="9525" algn="ctr">
                        <a:solidFill>
                          <a:schemeClr val="tx1"/>
                        </a:solidFill>
                        <a:round/>
                        <a:headEnd/>
                        <a:tailEnd/>
                      </a:ln>
                    </p:spPr>
                    <p:txBody>
                      <a:bodyPr wrap="none" anchor="ctr">
                        <a:spAutoFit/>
                      </a:bodyPr>
                      <a:lstStyle/>
                      <a:p>
                        <a:endParaRPr lang="en-US"/>
                      </a:p>
                    </p:txBody>
                  </p:sp>
                  <p:sp>
                    <p:nvSpPr>
                      <p:cNvPr id="51233" name="Oval 21"/>
                      <p:cNvSpPr>
                        <a:spLocks noChangeAspect="1" noChangeArrowheads="1"/>
                      </p:cNvSpPr>
                      <p:nvPr/>
                    </p:nvSpPr>
                    <p:spPr bwMode="auto">
                      <a:xfrm>
                        <a:off x="2331" y="1881"/>
                        <a:ext cx="288" cy="288"/>
                      </a:xfrm>
                      <a:prstGeom prst="ellipse">
                        <a:avLst/>
                      </a:prstGeom>
                      <a:solidFill>
                        <a:srgbClr val="996633"/>
                      </a:solidFill>
                      <a:ln w="9525" algn="ctr">
                        <a:solidFill>
                          <a:schemeClr val="tx1"/>
                        </a:solidFill>
                        <a:round/>
                        <a:headEnd/>
                        <a:tailEnd/>
                      </a:ln>
                    </p:spPr>
                    <p:txBody>
                      <a:bodyPr wrap="none" anchor="ctr">
                        <a:spAutoFit/>
                      </a:bodyPr>
                      <a:lstStyle/>
                      <a:p>
                        <a:endParaRPr lang="en-US"/>
                      </a:p>
                    </p:txBody>
                  </p:sp>
                </p:grpSp>
                <p:sp>
                  <p:nvSpPr>
                    <p:cNvPr id="51230" name="Line 22"/>
                    <p:cNvSpPr>
                      <a:spLocks noChangeShapeType="1"/>
                    </p:cNvSpPr>
                    <p:nvPr/>
                  </p:nvSpPr>
                  <p:spPr bwMode="auto">
                    <a:xfrm>
                      <a:off x="2475" y="1008"/>
                      <a:ext cx="0" cy="1968"/>
                    </a:xfrm>
                    <a:prstGeom prst="line">
                      <a:avLst/>
                    </a:prstGeom>
                    <a:noFill/>
                    <a:ln w="9525">
                      <a:solidFill>
                        <a:schemeClr val="tx1"/>
                      </a:solidFill>
                      <a:prstDash val="lgDashDot"/>
                      <a:round/>
                      <a:headEnd/>
                      <a:tailEnd/>
                    </a:ln>
                  </p:spPr>
                  <p:txBody>
                    <a:bodyPr>
                      <a:spAutoFit/>
                    </a:bodyPr>
                    <a:lstStyle/>
                    <a:p>
                      <a:endParaRPr lang="en-US"/>
                    </a:p>
                  </p:txBody>
                </p:sp>
              </p:grpSp>
              <p:sp>
                <p:nvSpPr>
                  <p:cNvPr id="51227" name="Text Box 23"/>
                  <p:cNvSpPr txBox="1">
                    <a:spLocks noChangeArrowheads="1"/>
                  </p:cNvSpPr>
                  <p:nvPr/>
                </p:nvSpPr>
                <p:spPr bwMode="auto">
                  <a:xfrm>
                    <a:off x="1737" y="1632"/>
                    <a:ext cx="288" cy="778"/>
                  </a:xfrm>
                  <a:prstGeom prst="rect">
                    <a:avLst/>
                  </a:prstGeom>
                  <a:solidFill>
                    <a:schemeClr val="bg1"/>
                  </a:solidFill>
                  <a:ln w="9525" algn="ctr">
                    <a:noFill/>
                    <a:miter lim="800000"/>
                    <a:headEnd/>
                    <a:tailEnd/>
                  </a:ln>
                </p:spPr>
                <p:txBody>
                  <a:bodyPr>
                    <a:spAutoFit/>
                  </a:bodyPr>
                  <a:lstStyle/>
                  <a:p>
                    <a:endParaRPr lang="en-US"/>
                  </a:p>
                  <a:p>
                    <a:r>
                      <a:rPr lang="en-US">
                        <a:solidFill>
                          <a:schemeClr val="bg1"/>
                        </a:solidFill>
                      </a:rPr>
                      <a:t>v</a:t>
                    </a:r>
                  </a:p>
                </p:txBody>
              </p:sp>
              <p:sp>
                <p:nvSpPr>
                  <p:cNvPr id="51228" name="Oval 24"/>
                  <p:cNvSpPr>
                    <a:spLocks noChangeAspect="1" noChangeArrowheads="1"/>
                  </p:cNvSpPr>
                  <p:nvPr/>
                </p:nvSpPr>
                <p:spPr bwMode="auto">
                  <a:xfrm>
                    <a:off x="672" y="1296"/>
                    <a:ext cx="1440" cy="1440"/>
                  </a:xfrm>
                  <a:prstGeom prst="ellipse">
                    <a:avLst/>
                  </a:prstGeom>
                  <a:noFill/>
                  <a:ln w="9525" algn="ctr">
                    <a:solidFill>
                      <a:schemeClr val="tx1"/>
                    </a:solidFill>
                    <a:round/>
                    <a:headEnd/>
                    <a:tailEnd/>
                  </a:ln>
                </p:spPr>
                <p:txBody>
                  <a:bodyPr wrap="none" anchor="ctr">
                    <a:spAutoFit/>
                  </a:bodyPr>
                  <a:lstStyle/>
                  <a:p>
                    <a:endParaRPr lang="en-US"/>
                  </a:p>
                </p:txBody>
              </p:sp>
            </p:grpSp>
            <p:grpSp>
              <p:nvGrpSpPr>
                <p:cNvPr id="9" name="Group 25"/>
                <p:cNvGrpSpPr>
                  <a:grpSpLocks/>
                </p:cNvGrpSpPr>
                <p:nvPr/>
              </p:nvGrpSpPr>
              <p:grpSpPr bwMode="auto">
                <a:xfrm>
                  <a:off x="3906" y="1071"/>
                  <a:ext cx="576" cy="1920"/>
                  <a:chOff x="3906" y="1071"/>
                  <a:chExt cx="576" cy="1920"/>
                </a:xfrm>
              </p:grpSpPr>
              <p:sp>
                <p:nvSpPr>
                  <p:cNvPr id="51221" name="Oval 26"/>
                  <p:cNvSpPr>
                    <a:spLocks noChangeAspect="1" noChangeArrowheads="1"/>
                  </p:cNvSpPr>
                  <p:nvPr/>
                </p:nvSpPr>
                <p:spPr bwMode="auto">
                  <a:xfrm>
                    <a:off x="3906" y="1728"/>
                    <a:ext cx="576" cy="576"/>
                  </a:xfrm>
                  <a:prstGeom prst="ellipse">
                    <a:avLst/>
                  </a:prstGeom>
                  <a:noFill/>
                  <a:ln w="9525" algn="ctr">
                    <a:solidFill>
                      <a:schemeClr val="tx1"/>
                    </a:solidFill>
                    <a:round/>
                    <a:headEnd/>
                    <a:tailEnd/>
                  </a:ln>
                </p:spPr>
                <p:txBody>
                  <a:bodyPr wrap="none" anchor="ctr">
                    <a:spAutoFit/>
                  </a:bodyPr>
                  <a:lstStyle/>
                  <a:p>
                    <a:endParaRPr lang="en-US"/>
                  </a:p>
                </p:txBody>
              </p:sp>
              <p:sp>
                <p:nvSpPr>
                  <p:cNvPr id="51222" name="Line 27"/>
                  <p:cNvSpPr>
                    <a:spLocks noChangeShapeType="1"/>
                  </p:cNvSpPr>
                  <p:nvPr/>
                </p:nvSpPr>
                <p:spPr bwMode="auto">
                  <a:xfrm>
                    <a:off x="4194" y="1071"/>
                    <a:ext cx="0" cy="1920"/>
                  </a:xfrm>
                  <a:prstGeom prst="line">
                    <a:avLst/>
                  </a:prstGeom>
                  <a:noFill/>
                  <a:ln w="9525">
                    <a:solidFill>
                      <a:schemeClr val="tx1"/>
                    </a:solidFill>
                    <a:prstDash val="lgDashDot"/>
                    <a:round/>
                    <a:headEnd/>
                    <a:tailEnd/>
                  </a:ln>
                </p:spPr>
                <p:txBody>
                  <a:bodyPr>
                    <a:spAutoFit/>
                  </a:bodyPr>
                  <a:lstStyle/>
                  <a:p>
                    <a:endParaRPr lang="en-US"/>
                  </a:p>
                </p:txBody>
              </p:sp>
              <p:sp>
                <p:nvSpPr>
                  <p:cNvPr id="51223" name="Oval 28"/>
                  <p:cNvSpPr>
                    <a:spLocks noChangeAspect="1" noChangeArrowheads="1"/>
                  </p:cNvSpPr>
                  <p:nvPr/>
                </p:nvSpPr>
                <p:spPr bwMode="auto">
                  <a:xfrm>
                    <a:off x="4050" y="1872"/>
                    <a:ext cx="288" cy="288"/>
                  </a:xfrm>
                  <a:prstGeom prst="ellipse">
                    <a:avLst/>
                  </a:prstGeom>
                  <a:solidFill>
                    <a:srgbClr val="996633"/>
                  </a:solidFill>
                  <a:ln w="9525" algn="ctr">
                    <a:solidFill>
                      <a:schemeClr val="tx1"/>
                    </a:solidFill>
                    <a:round/>
                    <a:headEnd/>
                    <a:tailEnd/>
                  </a:ln>
                </p:spPr>
                <p:txBody>
                  <a:bodyPr wrap="none" anchor="ctr">
                    <a:spAutoFit/>
                  </a:bodyPr>
                  <a:lstStyle/>
                  <a:p>
                    <a:endParaRPr lang="en-US"/>
                  </a:p>
                </p:txBody>
              </p:sp>
            </p:grpSp>
          </p:grpSp>
          <p:sp>
            <p:nvSpPr>
              <p:cNvPr id="51211" name="Text Box 29"/>
              <p:cNvSpPr txBox="1">
                <a:spLocks noChangeArrowheads="1"/>
              </p:cNvSpPr>
              <p:nvPr/>
            </p:nvSpPr>
            <p:spPr bwMode="auto">
              <a:xfrm>
                <a:off x="4368" y="470"/>
                <a:ext cx="720" cy="269"/>
              </a:xfrm>
              <a:prstGeom prst="rect">
                <a:avLst/>
              </a:prstGeom>
              <a:noFill/>
              <a:ln w="9525" algn="ctr">
                <a:noFill/>
                <a:miter lim="800000"/>
                <a:headEnd/>
                <a:tailEnd/>
              </a:ln>
            </p:spPr>
            <p:txBody>
              <a:bodyPr>
                <a:spAutoFit/>
              </a:bodyPr>
              <a:lstStyle/>
              <a:p>
                <a:r>
                  <a:rPr lang="en-US" sz="2200"/>
                  <a:t>A</a:t>
                </a:r>
              </a:p>
            </p:txBody>
          </p:sp>
          <p:sp>
            <p:nvSpPr>
              <p:cNvPr id="51212" name="Text Box 30"/>
              <p:cNvSpPr txBox="1">
                <a:spLocks noChangeArrowheads="1"/>
              </p:cNvSpPr>
              <p:nvPr/>
            </p:nvSpPr>
            <p:spPr bwMode="auto">
              <a:xfrm>
                <a:off x="240" y="278"/>
                <a:ext cx="720" cy="269"/>
              </a:xfrm>
              <a:prstGeom prst="rect">
                <a:avLst/>
              </a:prstGeom>
              <a:noFill/>
              <a:ln w="9525" algn="ctr">
                <a:noFill/>
                <a:miter lim="800000"/>
                <a:headEnd/>
                <a:tailEnd/>
              </a:ln>
            </p:spPr>
            <p:txBody>
              <a:bodyPr>
                <a:spAutoFit/>
              </a:bodyPr>
              <a:lstStyle/>
              <a:p>
                <a:r>
                  <a:rPr lang="en-US" sz="2200"/>
                  <a:t>         D</a:t>
                </a:r>
              </a:p>
            </p:txBody>
          </p:sp>
          <p:sp>
            <p:nvSpPr>
              <p:cNvPr id="51213" name="Text Box 31"/>
              <p:cNvSpPr txBox="1">
                <a:spLocks noChangeArrowheads="1"/>
              </p:cNvSpPr>
              <p:nvPr/>
            </p:nvSpPr>
            <p:spPr bwMode="auto">
              <a:xfrm>
                <a:off x="3360" y="249"/>
                <a:ext cx="960" cy="269"/>
              </a:xfrm>
              <a:prstGeom prst="rect">
                <a:avLst/>
              </a:prstGeom>
              <a:noFill/>
              <a:ln w="9525" algn="ctr">
                <a:noFill/>
                <a:miter lim="800000"/>
                <a:headEnd/>
                <a:tailEnd/>
              </a:ln>
            </p:spPr>
            <p:txBody>
              <a:bodyPr>
                <a:spAutoFit/>
              </a:bodyPr>
              <a:lstStyle/>
              <a:p>
                <a:r>
                  <a:rPr lang="en-US" sz="2200"/>
                  <a:t>C</a:t>
                </a:r>
              </a:p>
            </p:txBody>
          </p:sp>
          <p:sp>
            <p:nvSpPr>
              <p:cNvPr id="51214" name="Text Box 32"/>
              <p:cNvSpPr txBox="1">
                <a:spLocks noChangeArrowheads="1"/>
              </p:cNvSpPr>
              <p:nvPr/>
            </p:nvSpPr>
            <p:spPr bwMode="auto">
              <a:xfrm>
                <a:off x="2448" y="1497"/>
                <a:ext cx="960" cy="269"/>
              </a:xfrm>
              <a:prstGeom prst="rect">
                <a:avLst/>
              </a:prstGeom>
              <a:noFill/>
              <a:ln w="9525" algn="ctr">
                <a:noFill/>
                <a:miter lim="800000"/>
                <a:headEnd/>
                <a:tailEnd/>
              </a:ln>
            </p:spPr>
            <p:txBody>
              <a:bodyPr>
                <a:spAutoFit/>
              </a:bodyPr>
              <a:lstStyle/>
              <a:p>
                <a:r>
                  <a:rPr lang="en-US" sz="2200"/>
                  <a:t>B</a:t>
                </a:r>
              </a:p>
            </p:txBody>
          </p:sp>
        </p:grpSp>
        <p:sp>
          <p:nvSpPr>
            <p:cNvPr id="51208" name="Text Box 33"/>
            <p:cNvSpPr txBox="1">
              <a:spLocks noChangeArrowheads="1"/>
            </p:cNvSpPr>
            <p:nvPr/>
          </p:nvSpPr>
          <p:spPr bwMode="auto">
            <a:xfrm>
              <a:off x="3504" y="3128"/>
              <a:ext cx="192" cy="212"/>
            </a:xfrm>
            <a:prstGeom prst="rect">
              <a:avLst/>
            </a:prstGeom>
            <a:noFill/>
            <a:ln w="9525" algn="ctr">
              <a:noFill/>
              <a:miter lim="800000"/>
              <a:headEnd/>
              <a:tailEnd/>
            </a:ln>
          </p:spPr>
          <p:txBody>
            <a:bodyPr>
              <a:spAutoFit/>
            </a:bodyPr>
            <a:lstStyle/>
            <a:p>
              <a:r>
                <a:rPr lang="en-US" sz="1600" b="1"/>
                <a:t>F</a:t>
              </a:r>
            </a:p>
          </p:txBody>
        </p:sp>
        <p:sp>
          <p:nvSpPr>
            <p:cNvPr id="51209" name="Text Box 34"/>
            <p:cNvSpPr txBox="1">
              <a:spLocks noChangeArrowheads="1"/>
            </p:cNvSpPr>
            <p:nvPr/>
          </p:nvSpPr>
          <p:spPr bwMode="auto">
            <a:xfrm>
              <a:off x="2544" y="3148"/>
              <a:ext cx="192" cy="212"/>
            </a:xfrm>
            <a:prstGeom prst="rect">
              <a:avLst/>
            </a:prstGeom>
            <a:noFill/>
            <a:ln w="9525" algn="ctr">
              <a:noFill/>
              <a:miter lim="800000"/>
              <a:headEnd/>
              <a:tailEnd/>
            </a:ln>
          </p:spPr>
          <p:txBody>
            <a:bodyPr>
              <a:spAutoFit/>
            </a:bodyPr>
            <a:lstStyle/>
            <a:p>
              <a:r>
                <a:rPr lang="en-US" sz="1600" b="1"/>
                <a:t>E</a:t>
              </a:r>
            </a:p>
          </p:txBody>
        </p:sp>
      </p:grpSp>
    </p:spTree>
    <p:extLst>
      <p:ext uri="{BB962C8B-B14F-4D97-AF65-F5344CB8AC3E}">
        <p14:creationId xmlns:p14="http://schemas.microsoft.com/office/powerpoint/2010/main" val="79583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8197" name="Slide Number Placeholder 5"/>
          <p:cNvSpPr>
            <a:spLocks noGrp="1"/>
          </p:cNvSpPr>
          <p:nvPr>
            <p:ph type="sldNum" sz="quarter" idx="12"/>
          </p:nvPr>
        </p:nvSpPr>
        <p:spPr>
          <a:noFill/>
        </p:spPr>
        <p:txBody>
          <a:bodyPr/>
          <a:lstStyle/>
          <a:p>
            <a:fld id="{77056383-06A0-44FD-9892-83F40ECB880B}" type="slidenum">
              <a:rPr lang="en-US" smtClean="0"/>
              <a:pPr/>
              <a:t>194</a:t>
            </a:fld>
            <a:endParaRPr lang="en-US"/>
          </a:p>
        </p:txBody>
      </p:sp>
      <p:graphicFrame>
        <p:nvGraphicFramePr>
          <p:cNvPr id="8194" name="Object 2"/>
          <p:cNvGraphicFramePr>
            <a:graphicFrameLocks noChangeAspect="1"/>
          </p:cNvGraphicFramePr>
          <p:nvPr/>
        </p:nvGraphicFramePr>
        <p:xfrm>
          <a:off x="1712913" y="838200"/>
          <a:ext cx="2668587" cy="950913"/>
        </p:xfrm>
        <a:graphic>
          <a:graphicData uri="http://schemas.openxmlformats.org/presentationml/2006/ole">
            <mc:AlternateContent xmlns:mc="http://schemas.openxmlformats.org/markup-compatibility/2006">
              <mc:Choice xmlns:v="urn:schemas-microsoft-com:vml" Requires="v">
                <p:oleObj spid="_x0000_s38008" name="Equation" r:id="rId4" imgW="1218960" imgH="431640" progId="">
                  <p:embed/>
                </p:oleObj>
              </mc:Choice>
              <mc:Fallback>
                <p:oleObj name="Equation" r:id="rId4" imgW="1218960" imgH="431640" progId="">
                  <p:embed/>
                  <p:pic>
                    <p:nvPicPr>
                      <p:cNvPr id="819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913" y="838200"/>
                        <a:ext cx="2668587"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9427" name="Object 3"/>
          <p:cNvGraphicFramePr>
            <a:graphicFrameLocks noChangeAspect="1"/>
          </p:cNvGraphicFramePr>
          <p:nvPr/>
        </p:nvGraphicFramePr>
        <p:xfrm>
          <a:off x="1663700" y="2097088"/>
          <a:ext cx="2808288" cy="950912"/>
        </p:xfrm>
        <a:graphic>
          <a:graphicData uri="http://schemas.openxmlformats.org/presentationml/2006/ole">
            <mc:AlternateContent xmlns:mc="http://schemas.openxmlformats.org/markup-compatibility/2006">
              <mc:Choice xmlns:v="urn:schemas-microsoft-com:vml" Requires="v">
                <p:oleObj spid="_x0000_s38009" name="Equation" r:id="rId6" imgW="1282680" imgH="431640" progId="">
                  <p:embed/>
                </p:oleObj>
              </mc:Choice>
              <mc:Fallback>
                <p:oleObj name="Equation" r:id="rId6" imgW="1282680" imgH="431640" progId="">
                  <p:embed/>
                  <p:pic>
                    <p:nvPicPr>
                      <p:cNvPr id="3594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700" y="2097088"/>
                        <a:ext cx="2808288"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9428" name="Text Box 4"/>
          <p:cNvSpPr txBox="1">
            <a:spLocks noChangeArrowheads="1"/>
          </p:cNvSpPr>
          <p:nvPr/>
        </p:nvSpPr>
        <p:spPr bwMode="auto">
          <a:xfrm>
            <a:off x="4648200" y="2209800"/>
            <a:ext cx="1752600" cy="558800"/>
          </a:xfrm>
          <a:prstGeom prst="rect">
            <a:avLst/>
          </a:prstGeom>
          <a:noFill/>
          <a:ln w="9525" algn="ctr">
            <a:solidFill>
              <a:srgbClr val="996633"/>
            </a:solidFill>
            <a:miter lim="800000"/>
            <a:headEnd/>
            <a:tailEnd/>
          </a:ln>
        </p:spPr>
        <p:txBody>
          <a:bodyPr>
            <a:spAutoFit/>
          </a:bodyPr>
          <a:lstStyle/>
          <a:p>
            <a:pPr algn="ctr"/>
            <a:r>
              <a:rPr lang="en-US"/>
              <a:t>= 16.66</a:t>
            </a:r>
          </a:p>
        </p:txBody>
      </p:sp>
      <p:sp>
        <p:nvSpPr>
          <p:cNvPr id="8199" name="Text Box 5"/>
          <p:cNvSpPr txBox="1">
            <a:spLocks noChangeArrowheads="1"/>
          </p:cNvSpPr>
          <p:nvPr/>
        </p:nvSpPr>
        <p:spPr bwMode="auto">
          <a:xfrm>
            <a:off x="76200" y="0"/>
            <a:ext cx="1676400" cy="457200"/>
          </a:xfrm>
          <a:prstGeom prst="rect">
            <a:avLst/>
          </a:prstGeom>
          <a:noFill/>
          <a:ln w="9525" algn="ctr">
            <a:noFill/>
            <a:miter lim="800000"/>
            <a:headEnd/>
            <a:tailEnd/>
          </a:ln>
        </p:spPr>
        <p:txBody>
          <a:bodyPr>
            <a:spAutoFit/>
          </a:bodyPr>
          <a:lstStyle/>
          <a:p>
            <a:r>
              <a:rPr lang="en-US" sz="2400"/>
              <a:t>Solution: </a:t>
            </a:r>
          </a:p>
        </p:txBody>
      </p:sp>
      <p:sp>
        <p:nvSpPr>
          <p:cNvPr id="8200" name="Rectangle 6"/>
          <p:cNvSpPr>
            <a:spLocks noChangeArrowheads="1"/>
          </p:cNvSpPr>
          <p:nvPr/>
        </p:nvSpPr>
        <p:spPr bwMode="auto">
          <a:xfrm>
            <a:off x="-215900" y="152400"/>
            <a:ext cx="4330700" cy="701675"/>
          </a:xfrm>
          <a:prstGeom prst="rect">
            <a:avLst/>
          </a:prstGeom>
          <a:noFill/>
          <a:ln w="9525" algn="ctr">
            <a:noFill/>
            <a:miter lim="800000"/>
            <a:headEnd/>
            <a:tailEnd/>
          </a:ln>
        </p:spPr>
        <p:txBody>
          <a:bodyPr wrap="none">
            <a:spAutoFit/>
          </a:bodyPr>
          <a:lstStyle/>
          <a:p>
            <a:pPr marL="828675" lvl="1" indent="-371475">
              <a:lnSpc>
                <a:spcPct val="160000"/>
              </a:lnSpc>
              <a:spcBef>
                <a:spcPct val="20000"/>
              </a:spcBef>
              <a:buFontTx/>
              <a:buAutoNum type="romanLcPeriod"/>
            </a:pPr>
            <a:r>
              <a:rPr lang="en-US" sz="2500">
                <a:solidFill>
                  <a:srgbClr val="0000FF"/>
                </a:solidFill>
              </a:rPr>
              <a:t> Maximum velocity ratio</a:t>
            </a:r>
          </a:p>
        </p:txBody>
      </p:sp>
      <p:grpSp>
        <p:nvGrpSpPr>
          <p:cNvPr id="2" name="Group 7"/>
          <p:cNvGrpSpPr>
            <a:grpSpLocks/>
          </p:cNvGrpSpPr>
          <p:nvPr/>
        </p:nvGrpSpPr>
        <p:grpSpPr bwMode="auto">
          <a:xfrm>
            <a:off x="381000" y="3200400"/>
            <a:ext cx="7696200" cy="3152775"/>
            <a:chOff x="240" y="2016"/>
            <a:chExt cx="4848" cy="1986"/>
          </a:xfrm>
        </p:grpSpPr>
        <p:grpSp>
          <p:nvGrpSpPr>
            <p:cNvPr id="3" name="Group 8"/>
            <p:cNvGrpSpPr>
              <a:grpSpLocks/>
            </p:cNvGrpSpPr>
            <p:nvPr/>
          </p:nvGrpSpPr>
          <p:grpSpPr bwMode="auto">
            <a:xfrm>
              <a:off x="240" y="2016"/>
              <a:ext cx="4848" cy="1986"/>
              <a:chOff x="240" y="-28"/>
              <a:chExt cx="4848" cy="1986"/>
            </a:xfrm>
          </p:grpSpPr>
          <p:grpSp>
            <p:nvGrpSpPr>
              <p:cNvPr id="4" name="Group 9"/>
              <p:cNvGrpSpPr>
                <a:grpSpLocks/>
              </p:cNvGrpSpPr>
              <p:nvPr/>
            </p:nvGrpSpPr>
            <p:grpSpPr bwMode="auto">
              <a:xfrm>
                <a:off x="480" y="-28"/>
                <a:ext cx="4416" cy="1986"/>
                <a:chOff x="480" y="1008"/>
                <a:chExt cx="4416" cy="1986"/>
              </a:xfrm>
            </p:grpSpPr>
            <p:sp>
              <p:nvSpPr>
                <p:cNvPr id="8211" name="Line 10"/>
                <p:cNvSpPr>
                  <a:spLocks noChangeShapeType="1"/>
                </p:cNvSpPr>
                <p:nvPr/>
              </p:nvSpPr>
              <p:spPr bwMode="auto">
                <a:xfrm>
                  <a:off x="1392" y="1008"/>
                  <a:ext cx="0" cy="1968"/>
                </a:xfrm>
                <a:prstGeom prst="line">
                  <a:avLst/>
                </a:prstGeom>
                <a:noFill/>
                <a:ln w="9525">
                  <a:solidFill>
                    <a:schemeClr val="tx1"/>
                  </a:solidFill>
                  <a:prstDash val="lgDashDot"/>
                  <a:round/>
                  <a:headEnd/>
                  <a:tailEnd/>
                </a:ln>
              </p:spPr>
              <p:txBody>
                <a:bodyPr>
                  <a:spAutoFit/>
                </a:bodyPr>
                <a:lstStyle/>
                <a:p>
                  <a:endParaRPr lang="en-US"/>
                </a:p>
              </p:txBody>
            </p:sp>
            <p:sp>
              <p:nvSpPr>
                <p:cNvPr id="8212" name="Oval 11"/>
                <p:cNvSpPr>
                  <a:spLocks noChangeAspect="1" noChangeArrowheads="1"/>
                </p:cNvSpPr>
                <p:nvPr/>
              </p:nvSpPr>
              <p:spPr bwMode="auto">
                <a:xfrm>
                  <a:off x="3075" y="1706"/>
                  <a:ext cx="655" cy="655"/>
                </a:xfrm>
                <a:prstGeom prst="ellipse">
                  <a:avLst/>
                </a:prstGeom>
                <a:noFill/>
                <a:ln w="9525" algn="ctr">
                  <a:solidFill>
                    <a:schemeClr val="tx1"/>
                  </a:solidFill>
                  <a:round/>
                  <a:headEnd/>
                  <a:tailEnd/>
                </a:ln>
              </p:spPr>
              <p:txBody>
                <a:bodyPr wrap="none" anchor="ctr">
                  <a:spAutoFit/>
                </a:bodyPr>
                <a:lstStyle/>
                <a:p>
                  <a:endParaRPr lang="en-US"/>
                </a:p>
              </p:txBody>
            </p:sp>
            <p:sp>
              <p:nvSpPr>
                <p:cNvPr id="8213" name="Oval 12"/>
                <p:cNvSpPr>
                  <a:spLocks noChangeAspect="1" noChangeArrowheads="1"/>
                </p:cNvSpPr>
                <p:nvPr/>
              </p:nvSpPr>
              <p:spPr bwMode="auto">
                <a:xfrm>
                  <a:off x="3186" y="1815"/>
                  <a:ext cx="432" cy="432"/>
                </a:xfrm>
                <a:prstGeom prst="ellipse">
                  <a:avLst/>
                </a:prstGeom>
                <a:solidFill>
                  <a:srgbClr val="996633"/>
                </a:solidFill>
                <a:ln w="9525" algn="ctr">
                  <a:solidFill>
                    <a:schemeClr val="tx1"/>
                  </a:solidFill>
                  <a:round/>
                  <a:headEnd/>
                  <a:tailEnd/>
                </a:ln>
              </p:spPr>
              <p:txBody>
                <a:bodyPr wrap="none" anchor="ctr">
                  <a:spAutoFit/>
                </a:bodyPr>
                <a:lstStyle/>
                <a:p>
                  <a:endParaRPr lang="en-US"/>
                </a:p>
              </p:txBody>
            </p:sp>
            <p:grpSp>
              <p:nvGrpSpPr>
                <p:cNvPr id="5" name="Group 13"/>
                <p:cNvGrpSpPr>
                  <a:grpSpLocks/>
                </p:cNvGrpSpPr>
                <p:nvPr/>
              </p:nvGrpSpPr>
              <p:grpSpPr bwMode="auto">
                <a:xfrm>
                  <a:off x="2805" y="1074"/>
                  <a:ext cx="1110" cy="1920"/>
                  <a:chOff x="2805" y="1074"/>
                  <a:chExt cx="1110" cy="1920"/>
                </a:xfrm>
              </p:grpSpPr>
              <p:sp>
                <p:nvSpPr>
                  <p:cNvPr id="8230" name="Oval 14"/>
                  <p:cNvSpPr>
                    <a:spLocks noChangeAspect="1" noChangeArrowheads="1"/>
                  </p:cNvSpPr>
                  <p:nvPr/>
                </p:nvSpPr>
                <p:spPr bwMode="auto">
                  <a:xfrm>
                    <a:off x="2907" y="1521"/>
                    <a:ext cx="1008" cy="1008"/>
                  </a:xfrm>
                  <a:prstGeom prst="ellipse">
                    <a:avLst/>
                  </a:prstGeom>
                  <a:noFill/>
                  <a:ln w="9525" algn="ctr">
                    <a:solidFill>
                      <a:schemeClr val="tx1"/>
                    </a:solidFill>
                    <a:round/>
                    <a:headEnd/>
                    <a:tailEnd/>
                  </a:ln>
                </p:spPr>
                <p:txBody>
                  <a:bodyPr wrap="none" anchor="ctr">
                    <a:spAutoFit/>
                  </a:bodyPr>
                  <a:lstStyle/>
                  <a:p>
                    <a:endParaRPr lang="en-US"/>
                  </a:p>
                </p:txBody>
              </p:sp>
              <p:sp>
                <p:nvSpPr>
                  <p:cNvPr id="8231" name="Line 15"/>
                  <p:cNvSpPr>
                    <a:spLocks noChangeAspect="1" noChangeShapeType="1"/>
                  </p:cNvSpPr>
                  <p:nvPr/>
                </p:nvSpPr>
                <p:spPr bwMode="auto">
                  <a:xfrm>
                    <a:off x="3393" y="1074"/>
                    <a:ext cx="0" cy="1920"/>
                  </a:xfrm>
                  <a:prstGeom prst="line">
                    <a:avLst/>
                  </a:prstGeom>
                  <a:noFill/>
                  <a:ln w="9525">
                    <a:solidFill>
                      <a:schemeClr val="tx1"/>
                    </a:solidFill>
                    <a:prstDash val="lgDashDot"/>
                    <a:round/>
                    <a:headEnd/>
                    <a:tailEnd/>
                  </a:ln>
                </p:spPr>
                <p:txBody>
                  <a:bodyPr>
                    <a:spAutoFit/>
                  </a:bodyPr>
                  <a:lstStyle/>
                  <a:p>
                    <a:endParaRPr lang="en-US"/>
                  </a:p>
                </p:txBody>
              </p:sp>
              <p:sp>
                <p:nvSpPr>
                  <p:cNvPr id="8232" name="Text Box 16"/>
                  <p:cNvSpPr txBox="1">
                    <a:spLocks noChangeArrowheads="1"/>
                  </p:cNvSpPr>
                  <p:nvPr/>
                </p:nvSpPr>
                <p:spPr bwMode="auto">
                  <a:xfrm>
                    <a:off x="2805" y="1680"/>
                    <a:ext cx="192" cy="778"/>
                  </a:xfrm>
                  <a:prstGeom prst="rect">
                    <a:avLst/>
                  </a:prstGeom>
                  <a:solidFill>
                    <a:schemeClr val="bg1"/>
                  </a:solidFill>
                  <a:ln w="9525" algn="ctr">
                    <a:noFill/>
                    <a:miter lim="800000"/>
                    <a:headEnd/>
                    <a:tailEnd/>
                  </a:ln>
                </p:spPr>
                <p:txBody>
                  <a:bodyPr>
                    <a:spAutoFit/>
                  </a:bodyPr>
                  <a:lstStyle/>
                  <a:p>
                    <a:endParaRPr lang="en-US"/>
                  </a:p>
                  <a:p>
                    <a:r>
                      <a:rPr lang="en-US">
                        <a:solidFill>
                          <a:schemeClr val="bg1"/>
                        </a:solidFill>
                      </a:rPr>
                      <a:t>c</a:t>
                    </a:r>
                  </a:p>
                </p:txBody>
              </p:sp>
            </p:grpSp>
            <p:grpSp>
              <p:nvGrpSpPr>
                <p:cNvPr id="6" name="Group 17"/>
                <p:cNvGrpSpPr>
                  <a:grpSpLocks/>
                </p:cNvGrpSpPr>
                <p:nvPr/>
              </p:nvGrpSpPr>
              <p:grpSpPr bwMode="auto">
                <a:xfrm>
                  <a:off x="480" y="1008"/>
                  <a:ext cx="4416" cy="1968"/>
                  <a:chOff x="480" y="1008"/>
                  <a:chExt cx="4416" cy="1968"/>
                </a:xfrm>
              </p:grpSpPr>
              <p:sp>
                <p:nvSpPr>
                  <p:cNvPr id="8220" name="Oval 18"/>
                  <p:cNvSpPr>
                    <a:spLocks noChangeAspect="1" noChangeArrowheads="1"/>
                  </p:cNvSpPr>
                  <p:nvPr/>
                </p:nvSpPr>
                <p:spPr bwMode="auto">
                  <a:xfrm>
                    <a:off x="1248" y="1920"/>
                    <a:ext cx="288" cy="288"/>
                  </a:xfrm>
                  <a:prstGeom prst="ellipse">
                    <a:avLst/>
                  </a:prstGeom>
                  <a:solidFill>
                    <a:srgbClr val="996633"/>
                  </a:solidFill>
                  <a:ln w="9525" algn="ctr">
                    <a:solidFill>
                      <a:schemeClr val="tx1"/>
                    </a:solidFill>
                    <a:round/>
                    <a:headEnd/>
                    <a:tailEnd/>
                  </a:ln>
                </p:spPr>
                <p:txBody>
                  <a:bodyPr wrap="none" anchor="ctr">
                    <a:spAutoFit/>
                  </a:bodyPr>
                  <a:lstStyle/>
                  <a:p>
                    <a:endParaRPr lang="en-US"/>
                  </a:p>
                </p:txBody>
              </p:sp>
              <p:sp>
                <p:nvSpPr>
                  <p:cNvPr id="8221" name="Line 19"/>
                  <p:cNvSpPr>
                    <a:spLocks noChangeShapeType="1"/>
                  </p:cNvSpPr>
                  <p:nvPr/>
                </p:nvSpPr>
                <p:spPr bwMode="auto">
                  <a:xfrm flipV="1">
                    <a:off x="480" y="2016"/>
                    <a:ext cx="4416" cy="48"/>
                  </a:xfrm>
                  <a:prstGeom prst="line">
                    <a:avLst/>
                  </a:prstGeom>
                  <a:noFill/>
                  <a:ln w="9525">
                    <a:solidFill>
                      <a:schemeClr val="tx1"/>
                    </a:solidFill>
                    <a:prstDash val="lgDashDot"/>
                    <a:round/>
                    <a:headEnd/>
                    <a:tailEnd/>
                  </a:ln>
                </p:spPr>
                <p:txBody>
                  <a:bodyPr>
                    <a:spAutoFit/>
                  </a:bodyPr>
                  <a:lstStyle/>
                  <a:p>
                    <a:endParaRPr lang="en-US"/>
                  </a:p>
                </p:txBody>
              </p:sp>
              <p:grpSp>
                <p:nvGrpSpPr>
                  <p:cNvPr id="7" name="Group 20"/>
                  <p:cNvGrpSpPr>
                    <a:grpSpLocks/>
                  </p:cNvGrpSpPr>
                  <p:nvPr/>
                </p:nvGrpSpPr>
                <p:grpSpPr bwMode="auto">
                  <a:xfrm>
                    <a:off x="1920" y="1008"/>
                    <a:ext cx="1152" cy="1968"/>
                    <a:chOff x="1920" y="1008"/>
                    <a:chExt cx="1152" cy="1968"/>
                  </a:xfrm>
                </p:grpSpPr>
                <p:grpSp>
                  <p:nvGrpSpPr>
                    <p:cNvPr id="8" name="Group 21"/>
                    <p:cNvGrpSpPr>
                      <a:grpSpLocks/>
                    </p:cNvGrpSpPr>
                    <p:nvPr/>
                  </p:nvGrpSpPr>
                  <p:grpSpPr bwMode="auto">
                    <a:xfrm>
                      <a:off x="1920" y="1440"/>
                      <a:ext cx="1152" cy="1152"/>
                      <a:chOff x="1920" y="1440"/>
                      <a:chExt cx="1152" cy="1152"/>
                    </a:xfrm>
                  </p:grpSpPr>
                  <p:sp>
                    <p:nvSpPr>
                      <p:cNvPr id="8227" name="Oval 22"/>
                      <p:cNvSpPr>
                        <a:spLocks noChangeAspect="1" noChangeArrowheads="1"/>
                      </p:cNvSpPr>
                      <p:nvPr/>
                    </p:nvSpPr>
                    <p:spPr bwMode="auto">
                      <a:xfrm>
                        <a:off x="1920" y="1440"/>
                        <a:ext cx="1152" cy="1152"/>
                      </a:xfrm>
                      <a:prstGeom prst="ellipse">
                        <a:avLst/>
                      </a:prstGeom>
                      <a:noFill/>
                      <a:ln w="9525" algn="ctr">
                        <a:solidFill>
                          <a:schemeClr val="tx1"/>
                        </a:solidFill>
                        <a:round/>
                        <a:headEnd/>
                        <a:tailEnd/>
                      </a:ln>
                    </p:spPr>
                    <p:txBody>
                      <a:bodyPr wrap="none" anchor="ctr">
                        <a:spAutoFit/>
                      </a:bodyPr>
                      <a:lstStyle/>
                      <a:p>
                        <a:endParaRPr lang="en-US"/>
                      </a:p>
                    </p:txBody>
                  </p:sp>
                  <p:sp>
                    <p:nvSpPr>
                      <p:cNvPr id="8228" name="Oval 23"/>
                      <p:cNvSpPr>
                        <a:spLocks noChangeAspect="1" noChangeArrowheads="1"/>
                      </p:cNvSpPr>
                      <p:nvPr/>
                    </p:nvSpPr>
                    <p:spPr bwMode="auto">
                      <a:xfrm>
                        <a:off x="2112" y="1651"/>
                        <a:ext cx="749" cy="749"/>
                      </a:xfrm>
                      <a:prstGeom prst="ellipse">
                        <a:avLst/>
                      </a:prstGeom>
                      <a:noFill/>
                      <a:ln w="9525" algn="ctr">
                        <a:solidFill>
                          <a:schemeClr val="tx1"/>
                        </a:solidFill>
                        <a:round/>
                        <a:headEnd/>
                        <a:tailEnd/>
                      </a:ln>
                    </p:spPr>
                    <p:txBody>
                      <a:bodyPr wrap="none" anchor="ctr">
                        <a:spAutoFit/>
                      </a:bodyPr>
                      <a:lstStyle/>
                      <a:p>
                        <a:endParaRPr lang="en-US"/>
                      </a:p>
                    </p:txBody>
                  </p:sp>
                  <p:sp>
                    <p:nvSpPr>
                      <p:cNvPr id="8229" name="Oval 24"/>
                      <p:cNvSpPr>
                        <a:spLocks noChangeAspect="1" noChangeArrowheads="1"/>
                      </p:cNvSpPr>
                      <p:nvPr/>
                    </p:nvSpPr>
                    <p:spPr bwMode="auto">
                      <a:xfrm>
                        <a:off x="2331" y="1881"/>
                        <a:ext cx="288" cy="288"/>
                      </a:xfrm>
                      <a:prstGeom prst="ellipse">
                        <a:avLst/>
                      </a:prstGeom>
                      <a:solidFill>
                        <a:srgbClr val="996633"/>
                      </a:solidFill>
                      <a:ln w="9525" algn="ctr">
                        <a:solidFill>
                          <a:schemeClr val="tx1"/>
                        </a:solidFill>
                        <a:round/>
                        <a:headEnd/>
                        <a:tailEnd/>
                      </a:ln>
                    </p:spPr>
                    <p:txBody>
                      <a:bodyPr wrap="none" anchor="ctr">
                        <a:spAutoFit/>
                      </a:bodyPr>
                      <a:lstStyle/>
                      <a:p>
                        <a:endParaRPr lang="en-US"/>
                      </a:p>
                    </p:txBody>
                  </p:sp>
                </p:grpSp>
                <p:sp>
                  <p:nvSpPr>
                    <p:cNvPr id="8226" name="Line 25"/>
                    <p:cNvSpPr>
                      <a:spLocks noChangeShapeType="1"/>
                    </p:cNvSpPr>
                    <p:nvPr/>
                  </p:nvSpPr>
                  <p:spPr bwMode="auto">
                    <a:xfrm>
                      <a:off x="2475" y="1008"/>
                      <a:ext cx="0" cy="1968"/>
                    </a:xfrm>
                    <a:prstGeom prst="line">
                      <a:avLst/>
                    </a:prstGeom>
                    <a:noFill/>
                    <a:ln w="9525">
                      <a:solidFill>
                        <a:schemeClr val="tx1"/>
                      </a:solidFill>
                      <a:prstDash val="lgDashDot"/>
                      <a:round/>
                      <a:headEnd/>
                      <a:tailEnd/>
                    </a:ln>
                  </p:spPr>
                  <p:txBody>
                    <a:bodyPr>
                      <a:spAutoFit/>
                    </a:bodyPr>
                    <a:lstStyle/>
                    <a:p>
                      <a:endParaRPr lang="en-US"/>
                    </a:p>
                  </p:txBody>
                </p:sp>
              </p:grpSp>
              <p:sp>
                <p:nvSpPr>
                  <p:cNvPr id="8223" name="Text Box 26"/>
                  <p:cNvSpPr txBox="1">
                    <a:spLocks noChangeArrowheads="1"/>
                  </p:cNvSpPr>
                  <p:nvPr/>
                </p:nvSpPr>
                <p:spPr bwMode="auto">
                  <a:xfrm>
                    <a:off x="1737" y="1632"/>
                    <a:ext cx="288" cy="778"/>
                  </a:xfrm>
                  <a:prstGeom prst="rect">
                    <a:avLst/>
                  </a:prstGeom>
                  <a:solidFill>
                    <a:schemeClr val="bg1"/>
                  </a:solidFill>
                  <a:ln w="9525" algn="ctr">
                    <a:noFill/>
                    <a:miter lim="800000"/>
                    <a:headEnd/>
                    <a:tailEnd/>
                  </a:ln>
                </p:spPr>
                <p:txBody>
                  <a:bodyPr>
                    <a:spAutoFit/>
                  </a:bodyPr>
                  <a:lstStyle/>
                  <a:p>
                    <a:endParaRPr lang="en-US"/>
                  </a:p>
                  <a:p>
                    <a:r>
                      <a:rPr lang="en-US">
                        <a:solidFill>
                          <a:schemeClr val="bg1"/>
                        </a:solidFill>
                      </a:rPr>
                      <a:t>v</a:t>
                    </a:r>
                  </a:p>
                </p:txBody>
              </p:sp>
              <p:sp>
                <p:nvSpPr>
                  <p:cNvPr id="8224" name="Oval 27"/>
                  <p:cNvSpPr>
                    <a:spLocks noChangeAspect="1" noChangeArrowheads="1"/>
                  </p:cNvSpPr>
                  <p:nvPr/>
                </p:nvSpPr>
                <p:spPr bwMode="auto">
                  <a:xfrm>
                    <a:off x="672" y="1296"/>
                    <a:ext cx="1440" cy="1440"/>
                  </a:xfrm>
                  <a:prstGeom prst="ellipse">
                    <a:avLst/>
                  </a:prstGeom>
                  <a:noFill/>
                  <a:ln w="9525" algn="ctr">
                    <a:solidFill>
                      <a:schemeClr val="tx1"/>
                    </a:solidFill>
                    <a:round/>
                    <a:headEnd/>
                    <a:tailEnd/>
                  </a:ln>
                </p:spPr>
                <p:txBody>
                  <a:bodyPr wrap="none" anchor="ctr">
                    <a:spAutoFit/>
                  </a:bodyPr>
                  <a:lstStyle/>
                  <a:p>
                    <a:endParaRPr lang="en-US"/>
                  </a:p>
                </p:txBody>
              </p:sp>
            </p:grpSp>
            <p:grpSp>
              <p:nvGrpSpPr>
                <p:cNvPr id="9" name="Group 28"/>
                <p:cNvGrpSpPr>
                  <a:grpSpLocks/>
                </p:cNvGrpSpPr>
                <p:nvPr/>
              </p:nvGrpSpPr>
              <p:grpSpPr bwMode="auto">
                <a:xfrm>
                  <a:off x="3906" y="1071"/>
                  <a:ext cx="576" cy="1920"/>
                  <a:chOff x="3906" y="1071"/>
                  <a:chExt cx="576" cy="1920"/>
                </a:xfrm>
              </p:grpSpPr>
              <p:sp>
                <p:nvSpPr>
                  <p:cNvPr id="8217" name="Oval 29"/>
                  <p:cNvSpPr>
                    <a:spLocks noChangeAspect="1" noChangeArrowheads="1"/>
                  </p:cNvSpPr>
                  <p:nvPr/>
                </p:nvSpPr>
                <p:spPr bwMode="auto">
                  <a:xfrm>
                    <a:off x="3906" y="1728"/>
                    <a:ext cx="576" cy="576"/>
                  </a:xfrm>
                  <a:prstGeom prst="ellipse">
                    <a:avLst/>
                  </a:prstGeom>
                  <a:noFill/>
                  <a:ln w="9525" algn="ctr">
                    <a:solidFill>
                      <a:schemeClr val="tx1"/>
                    </a:solidFill>
                    <a:round/>
                    <a:headEnd/>
                    <a:tailEnd/>
                  </a:ln>
                </p:spPr>
                <p:txBody>
                  <a:bodyPr wrap="none" anchor="ctr">
                    <a:spAutoFit/>
                  </a:bodyPr>
                  <a:lstStyle/>
                  <a:p>
                    <a:endParaRPr lang="en-US"/>
                  </a:p>
                </p:txBody>
              </p:sp>
              <p:sp>
                <p:nvSpPr>
                  <p:cNvPr id="8218" name="Line 30"/>
                  <p:cNvSpPr>
                    <a:spLocks noChangeShapeType="1"/>
                  </p:cNvSpPr>
                  <p:nvPr/>
                </p:nvSpPr>
                <p:spPr bwMode="auto">
                  <a:xfrm>
                    <a:off x="4194" y="1071"/>
                    <a:ext cx="0" cy="1920"/>
                  </a:xfrm>
                  <a:prstGeom prst="line">
                    <a:avLst/>
                  </a:prstGeom>
                  <a:noFill/>
                  <a:ln w="9525">
                    <a:solidFill>
                      <a:schemeClr val="tx1"/>
                    </a:solidFill>
                    <a:prstDash val="lgDashDot"/>
                    <a:round/>
                    <a:headEnd/>
                    <a:tailEnd/>
                  </a:ln>
                </p:spPr>
                <p:txBody>
                  <a:bodyPr>
                    <a:spAutoFit/>
                  </a:bodyPr>
                  <a:lstStyle/>
                  <a:p>
                    <a:endParaRPr lang="en-US"/>
                  </a:p>
                </p:txBody>
              </p:sp>
              <p:sp>
                <p:nvSpPr>
                  <p:cNvPr id="8219" name="Oval 31"/>
                  <p:cNvSpPr>
                    <a:spLocks noChangeAspect="1" noChangeArrowheads="1"/>
                  </p:cNvSpPr>
                  <p:nvPr/>
                </p:nvSpPr>
                <p:spPr bwMode="auto">
                  <a:xfrm>
                    <a:off x="4050" y="1872"/>
                    <a:ext cx="288" cy="288"/>
                  </a:xfrm>
                  <a:prstGeom prst="ellipse">
                    <a:avLst/>
                  </a:prstGeom>
                  <a:solidFill>
                    <a:srgbClr val="996633"/>
                  </a:solidFill>
                  <a:ln w="9525" algn="ctr">
                    <a:solidFill>
                      <a:schemeClr val="tx1"/>
                    </a:solidFill>
                    <a:round/>
                    <a:headEnd/>
                    <a:tailEnd/>
                  </a:ln>
                </p:spPr>
                <p:txBody>
                  <a:bodyPr wrap="none" anchor="ctr">
                    <a:spAutoFit/>
                  </a:bodyPr>
                  <a:lstStyle/>
                  <a:p>
                    <a:endParaRPr lang="en-US"/>
                  </a:p>
                </p:txBody>
              </p:sp>
            </p:grpSp>
          </p:grpSp>
          <p:sp>
            <p:nvSpPr>
              <p:cNvPr id="8207" name="Text Box 32"/>
              <p:cNvSpPr txBox="1">
                <a:spLocks noChangeArrowheads="1"/>
              </p:cNvSpPr>
              <p:nvPr/>
            </p:nvSpPr>
            <p:spPr bwMode="auto">
              <a:xfrm>
                <a:off x="4368" y="470"/>
                <a:ext cx="720" cy="269"/>
              </a:xfrm>
              <a:prstGeom prst="rect">
                <a:avLst/>
              </a:prstGeom>
              <a:noFill/>
              <a:ln w="9525" algn="ctr">
                <a:noFill/>
                <a:miter lim="800000"/>
                <a:headEnd/>
                <a:tailEnd/>
              </a:ln>
            </p:spPr>
            <p:txBody>
              <a:bodyPr>
                <a:spAutoFit/>
              </a:bodyPr>
              <a:lstStyle/>
              <a:p>
                <a:r>
                  <a:rPr lang="en-US" sz="2200"/>
                  <a:t>A</a:t>
                </a:r>
              </a:p>
            </p:txBody>
          </p:sp>
          <p:sp>
            <p:nvSpPr>
              <p:cNvPr id="8208" name="Text Box 33"/>
              <p:cNvSpPr txBox="1">
                <a:spLocks noChangeArrowheads="1"/>
              </p:cNvSpPr>
              <p:nvPr/>
            </p:nvSpPr>
            <p:spPr bwMode="auto">
              <a:xfrm>
                <a:off x="240" y="278"/>
                <a:ext cx="720" cy="269"/>
              </a:xfrm>
              <a:prstGeom prst="rect">
                <a:avLst/>
              </a:prstGeom>
              <a:noFill/>
              <a:ln w="9525" algn="ctr">
                <a:noFill/>
                <a:miter lim="800000"/>
                <a:headEnd/>
                <a:tailEnd/>
              </a:ln>
            </p:spPr>
            <p:txBody>
              <a:bodyPr>
                <a:spAutoFit/>
              </a:bodyPr>
              <a:lstStyle/>
              <a:p>
                <a:r>
                  <a:rPr lang="en-US" sz="2200"/>
                  <a:t>         D</a:t>
                </a:r>
              </a:p>
            </p:txBody>
          </p:sp>
          <p:sp>
            <p:nvSpPr>
              <p:cNvPr id="8209" name="Text Box 34"/>
              <p:cNvSpPr txBox="1">
                <a:spLocks noChangeArrowheads="1"/>
              </p:cNvSpPr>
              <p:nvPr/>
            </p:nvSpPr>
            <p:spPr bwMode="auto">
              <a:xfrm>
                <a:off x="3360" y="249"/>
                <a:ext cx="960" cy="269"/>
              </a:xfrm>
              <a:prstGeom prst="rect">
                <a:avLst/>
              </a:prstGeom>
              <a:noFill/>
              <a:ln w="9525" algn="ctr">
                <a:noFill/>
                <a:miter lim="800000"/>
                <a:headEnd/>
                <a:tailEnd/>
              </a:ln>
            </p:spPr>
            <p:txBody>
              <a:bodyPr>
                <a:spAutoFit/>
              </a:bodyPr>
              <a:lstStyle/>
              <a:p>
                <a:r>
                  <a:rPr lang="en-US" sz="2200"/>
                  <a:t>F</a:t>
                </a:r>
              </a:p>
            </p:txBody>
          </p:sp>
          <p:sp>
            <p:nvSpPr>
              <p:cNvPr id="8210" name="Text Box 35"/>
              <p:cNvSpPr txBox="1">
                <a:spLocks noChangeArrowheads="1"/>
              </p:cNvSpPr>
              <p:nvPr/>
            </p:nvSpPr>
            <p:spPr bwMode="auto">
              <a:xfrm>
                <a:off x="2448" y="1497"/>
                <a:ext cx="960" cy="269"/>
              </a:xfrm>
              <a:prstGeom prst="rect">
                <a:avLst/>
              </a:prstGeom>
              <a:noFill/>
              <a:ln w="9525" algn="ctr">
                <a:noFill/>
                <a:miter lim="800000"/>
                <a:headEnd/>
                <a:tailEnd/>
              </a:ln>
            </p:spPr>
            <p:txBody>
              <a:bodyPr>
                <a:spAutoFit/>
              </a:bodyPr>
              <a:lstStyle/>
              <a:p>
                <a:r>
                  <a:rPr lang="en-US" sz="2200"/>
                  <a:t>E</a:t>
                </a:r>
              </a:p>
            </p:txBody>
          </p:sp>
        </p:grpSp>
        <p:sp>
          <p:nvSpPr>
            <p:cNvPr id="8204" name="Text Box 36"/>
            <p:cNvSpPr txBox="1">
              <a:spLocks noChangeArrowheads="1"/>
            </p:cNvSpPr>
            <p:nvPr/>
          </p:nvSpPr>
          <p:spPr bwMode="auto">
            <a:xfrm>
              <a:off x="3504" y="3128"/>
              <a:ext cx="192" cy="212"/>
            </a:xfrm>
            <a:prstGeom prst="rect">
              <a:avLst/>
            </a:prstGeom>
            <a:noFill/>
            <a:ln w="9525" algn="ctr">
              <a:noFill/>
              <a:miter lim="800000"/>
              <a:headEnd/>
              <a:tailEnd/>
            </a:ln>
          </p:spPr>
          <p:txBody>
            <a:bodyPr>
              <a:spAutoFit/>
            </a:bodyPr>
            <a:lstStyle/>
            <a:p>
              <a:r>
                <a:rPr lang="en-US" sz="1600" b="1"/>
                <a:t>C</a:t>
              </a:r>
            </a:p>
          </p:txBody>
        </p:sp>
        <p:sp>
          <p:nvSpPr>
            <p:cNvPr id="8205" name="Text Box 37"/>
            <p:cNvSpPr txBox="1">
              <a:spLocks noChangeArrowheads="1"/>
            </p:cNvSpPr>
            <p:nvPr/>
          </p:nvSpPr>
          <p:spPr bwMode="auto">
            <a:xfrm>
              <a:off x="2544" y="3148"/>
              <a:ext cx="192" cy="212"/>
            </a:xfrm>
            <a:prstGeom prst="rect">
              <a:avLst/>
            </a:prstGeom>
            <a:noFill/>
            <a:ln w="9525" algn="ctr">
              <a:noFill/>
              <a:miter lim="800000"/>
              <a:headEnd/>
              <a:tailEnd/>
            </a:ln>
          </p:spPr>
          <p:txBody>
            <a:bodyPr>
              <a:spAutoFit/>
            </a:bodyPr>
            <a:lstStyle/>
            <a:p>
              <a:r>
                <a:rPr lang="en-US" sz="1600" b="1"/>
                <a:t>B</a:t>
              </a:r>
            </a:p>
          </p:txBody>
        </p:sp>
      </p:grpSp>
      <p:sp>
        <p:nvSpPr>
          <p:cNvPr id="8202" name="Rectangle 38"/>
          <p:cNvSpPr>
            <a:spLocks noChangeArrowheads="1"/>
          </p:cNvSpPr>
          <p:nvPr/>
        </p:nvSpPr>
        <p:spPr bwMode="auto">
          <a:xfrm>
            <a:off x="6705600" y="152400"/>
            <a:ext cx="2590800" cy="2684463"/>
          </a:xfrm>
          <a:prstGeom prst="rect">
            <a:avLst/>
          </a:prstGeom>
          <a:noFill/>
          <a:ln w="9525" algn="ctr">
            <a:noFill/>
            <a:miter lim="800000"/>
            <a:headEnd/>
            <a:tailEnd/>
          </a:ln>
        </p:spPr>
        <p:txBody>
          <a:bodyPr>
            <a:spAutoFit/>
          </a:bodyPr>
          <a:lstStyle/>
          <a:p>
            <a:r>
              <a:rPr lang="en-US" sz="1700" b="1" u="sng">
                <a:solidFill>
                  <a:srgbClr val="0000FF"/>
                </a:solidFill>
              </a:rPr>
              <a:t>Given</a:t>
            </a:r>
            <a:r>
              <a:rPr lang="en-US" sz="1700" b="1">
                <a:solidFill>
                  <a:srgbClr val="0000FF"/>
                </a:solidFill>
              </a:rPr>
              <a:t>:</a:t>
            </a:r>
          </a:p>
          <a:p>
            <a:r>
              <a:rPr lang="en-US" sz="1700" b="1">
                <a:solidFill>
                  <a:srgbClr val="0000FF"/>
                </a:solidFill>
              </a:rPr>
              <a:t> A=  </a:t>
            </a:r>
            <a:r>
              <a:rPr lang="en-US" sz="1700" b="1"/>
              <a:t>20	</a:t>
            </a:r>
          </a:p>
          <a:p>
            <a:r>
              <a:rPr lang="en-US" sz="1700" b="1"/>
              <a:t> </a:t>
            </a:r>
            <a:r>
              <a:rPr lang="en-US" sz="1700" b="1">
                <a:solidFill>
                  <a:srgbClr val="0000FF"/>
                </a:solidFill>
              </a:rPr>
              <a:t>B=  </a:t>
            </a:r>
            <a:r>
              <a:rPr lang="en-US" sz="1700" b="1"/>
              <a:t>30	</a:t>
            </a:r>
          </a:p>
          <a:p>
            <a:r>
              <a:rPr lang="en-US" sz="1700" b="1"/>
              <a:t> </a:t>
            </a:r>
            <a:r>
              <a:rPr lang="en-US" sz="1700" b="1">
                <a:solidFill>
                  <a:srgbClr val="0000FF"/>
                </a:solidFill>
              </a:rPr>
              <a:t>C=  </a:t>
            </a:r>
            <a:r>
              <a:rPr lang="en-US" sz="1700" b="1"/>
              <a:t>40</a:t>
            </a:r>
          </a:p>
          <a:p>
            <a:r>
              <a:rPr lang="en-US" sz="1700" b="1">
                <a:solidFill>
                  <a:srgbClr val="0000FF"/>
                </a:solidFill>
              </a:rPr>
              <a:t> D=  </a:t>
            </a:r>
            <a:r>
              <a:rPr lang="en-US" sz="1700" b="1"/>
              <a:t>50</a:t>
            </a:r>
          </a:p>
          <a:p>
            <a:r>
              <a:rPr lang="en-US" sz="1700" b="1">
                <a:solidFill>
                  <a:srgbClr val="0000FF"/>
                </a:solidFill>
              </a:rPr>
              <a:t> E=  </a:t>
            </a:r>
            <a:r>
              <a:rPr lang="en-US" sz="1700" b="1"/>
              <a:t>80</a:t>
            </a:r>
          </a:p>
          <a:p>
            <a:r>
              <a:rPr lang="en-US" sz="1700" b="1">
                <a:solidFill>
                  <a:srgbClr val="0000FF"/>
                </a:solidFill>
              </a:rPr>
              <a:t> F= </a:t>
            </a:r>
            <a:r>
              <a:rPr lang="en-US" sz="1700" b="1"/>
              <a:t>100</a:t>
            </a:r>
          </a:p>
        </p:txBody>
      </p:sp>
    </p:spTree>
    <p:extLst>
      <p:ext uri="{BB962C8B-B14F-4D97-AF65-F5344CB8AC3E}">
        <p14:creationId xmlns:p14="http://schemas.microsoft.com/office/powerpoint/2010/main" val="151107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9221" name="Slide Number Placeholder 5"/>
          <p:cNvSpPr>
            <a:spLocks noGrp="1"/>
          </p:cNvSpPr>
          <p:nvPr>
            <p:ph type="sldNum" sz="quarter" idx="12"/>
          </p:nvPr>
        </p:nvSpPr>
        <p:spPr>
          <a:noFill/>
        </p:spPr>
        <p:txBody>
          <a:bodyPr/>
          <a:lstStyle/>
          <a:p>
            <a:fld id="{3FE8D1CC-2610-4A1B-B348-546729154035}" type="slidenum">
              <a:rPr lang="en-US" smtClean="0"/>
              <a:pPr/>
              <a:t>195</a:t>
            </a:fld>
            <a:endParaRPr lang="en-US"/>
          </a:p>
        </p:txBody>
      </p:sp>
      <p:sp>
        <p:nvSpPr>
          <p:cNvPr id="9222" name="Rectangle 2"/>
          <p:cNvSpPr>
            <a:spLocks noChangeArrowheads="1"/>
          </p:cNvSpPr>
          <p:nvPr/>
        </p:nvSpPr>
        <p:spPr bwMode="auto">
          <a:xfrm>
            <a:off x="-25400" y="-142875"/>
            <a:ext cx="3911600" cy="676275"/>
          </a:xfrm>
          <a:prstGeom prst="rect">
            <a:avLst/>
          </a:prstGeom>
          <a:noFill/>
          <a:ln w="9525" algn="ctr">
            <a:noFill/>
            <a:miter lim="800000"/>
            <a:headEnd/>
            <a:tailEnd/>
          </a:ln>
        </p:spPr>
        <p:txBody>
          <a:bodyPr wrap="none">
            <a:spAutoFit/>
          </a:bodyPr>
          <a:lstStyle/>
          <a:p>
            <a:pPr marL="828675" lvl="1" indent="-371475">
              <a:lnSpc>
                <a:spcPct val="160000"/>
              </a:lnSpc>
              <a:spcBef>
                <a:spcPct val="20000"/>
              </a:spcBef>
              <a:buFontTx/>
              <a:buAutoNum type="romanLcPeriod" startAt="2"/>
            </a:pPr>
            <a:r>
              <a:rPr lang="en-US" sz="2400">
                <a:solidFill>
                  <a:srgbClr val="0000FF"/>
                </a:solidFill>
              </a:rPr>
              <a:t>Speed reduction of 6.</a:t>
            </a:r>
          </a:p>
        </p:txBody>
      </p:sp>
      <p:sp>
        <p:nvSpPr>
          <p:cNvPr id="9223" name="Line 3"/>
          <p:cNvSpPr>
            <a:spLocks noChangeShapeType="1"/>
          </p:cNvSpPr>
          <p:nvPr/>
        </p:nvSpPr>
        <p:spPr bwMode="auto">
          <a:xfrm>
            <a:off x="3352800" y="533400"/>
            <a:ext cx="0" cy="3124200"/>
          </a:xfrm>
          <a:prstGeom prst="line">
            <a:avLst/>
          </a:prstGeom>
          <a:noFill/>
          <a:ln w="9525">
            <a:solidFill>
              <a:schemeClr val="tx1"/>
            </a:solidFill>
            <a:prstDash val="lgDashDot"/>
            <a:round/>
            <a:headEnd/>
            <a:tailEnd/>
          </a:ln>
        </p:spPr>
        <p:txBody>
          <a:bodyPr>
            <a:spAutoFit/>
          </a:bodyPr>
          <a:lstStyle/>
          <a:p>
            <a:endParaRPr lang="en-US"/>
          </a:p>
        </p:txBody>
      </p:sp>
      <p:sp>
        <p:nvSpPr>
          <p:cNvPr id="9224" name="Oval 4"/>
          <p:cNvSpPr>
            <a:spLocks noChangeAspect="1" noChangeArrowheads="1"/>
          </p:cNvSpPr>
          <p:nvPr/>
        </p:nvSpPr>
        <p:spPr bwMode="auto">
          <a:xfrm>
            <a:off x="6083300" y="1658938"/>
            <a:ext cx="939800" cy="939800"/>
          </a:xfrm>
          <a:prstGeom prst="ellipse">
            <a:avLst/>
          </a:prstGeom>
          <a:noFill/>
          <a:ln w="9525" algn="ctr">
            <a:solidFill>
              <a:schemeClr val="tx1"/>
            </a:solidFill>
            <a:round/>
            <a:headEnd/>
            <a:tailEnd/>
          </a:ln>
        </p:spPr>
        <p:txBody>
          <a:bodyPr anchor="ctr">
            <a:spAutoFit/>
          </a:bodyPr>
          <a:lstStyle/>
          <a:p>
            <a:endParaRPr lang="en-US"/>
          </a:p>
        </p:txBody>
      </p:sp>
      <p:sp>
        <p:nvSpPr>
          <p:cNvPr id="9225" name="Oval 5"/>
          <p:cNvSpPr>
            <a:spLocks noChangeAspect="1" noChangeArrowheads="1"/>
          </p:cNvSpPr>
          <p:nvPr/>
        </p:nvSpPr>
        <p:spPr bwMode="auto">
          <a:xfrm>
            <a:off x="6019800" y="1600200"/>
            <a:ext cx="1066800" cy="1066800"/>
          </a:xfrm>
          <a:prstGeom prst="ellipse">
            <a:avLst/>
          </a:prstGeom>
          <a:noFill/>
          <a:ln w="9525" algn="ctr">
            <a:solidFill>
              <a:schemeClr val="tx1"/>
            </a:solidFill>
            <a:round/>
            <a:headEnd/>
            <a:tailEnd/>
          </a:ln>
        </p:spPr>
        <p:txBody>
          <a:bodyPr anchor="ctr">
            <a:spAutoFit/>
          </a:bodyPr>
          <a:lstStyle/>
          <a:p>
            <a:endParaRPr lang="en-US"/>
          </a:p>
        </p:txBody>
      </p:sp>
      <p:grpSp>
        <p:nvGrpSpPr>
          <p:cNvPr id="2" name="Group 6"/>
          <p:cNvGrpSpPr>
            <a:grpSpLocks/>
          </p:cNvGrpSpPr>
          <p:nvPr/>
        </p:nvGrpSpPr>
        <p:grpSpPr bwMode="auto">
          <a:xfrm>
            <a:off x="6324600" y="663575"/>
            <a:ext cx="457200" cy="3048000"/>
            <a:chOff x="3936" y="418"/>
            <a:chExt cx="288" cy="1920"/>
          </a:xfrm>
        </p:grpSpPr>
        <p:sp>
          <p:nvSpPr>
            <p:cNvPr id="9253" name="Oval 7"/>
            <p:cNvSpPr>
              <a:spLocks noChangeAspect="1" noChangeArrowheads="1"/>
            </p:cNvSpPr>
            <p:nvPr/>
          </p:nvSpPr>
          <p:spPr bwMode="auto">
            <a:xfrm>
              <a:off x="3936" y="1200"/>
              <a:ext cx="288" cy="288"/>
            </a:xfrm>
            <a:prstGeom prst="ellipse">
              <a:avLst/>
            </a:prstGeom>
            <a:solidFill>
              <a:srgbClr val="996633"/>
            </a:solidFill>
            <a:ln w="9525" algn="ctr">
              <a:solidFill>
                <a:schemeClr val="tx1"/>
              </a:solidFill>
              <a:round/>
              <a:headEnd/>
              <a:tailEnd/>
            </a:ln>
          </p:spPr>
          <p:txBody>
            <a:bodyPr anchor="ctr">
              <a:spAutoFit/>
            </a:bodyPr>
            <a:lstStyle/>
            <a:p>
              <a:endParaRPr lang="en-US"/>
            </a:p>
          </p:txBody>
        </p:sp>
        <p:sp>
          <p:nvSpPr>
            <p:cNvPr id="9254" name="Line 8"/>
            <p:cNvSpPr>
              <a:spLocks noChangeAspect="1" noChangeShapeType="1"/>
            </p:cNvSpPr>
            <p:nvPr/>
          </p:nvSpPr>
          <p:spPr bwMode="auto">
            <a:xfrm>
              <a:off x="4080" y="418"/>
              <a:ext cx="0" cy="1920"/>
            </a:xfrm>
            <a:prstGeom prst="line">
              <a:avLst/>
            </a:prstGeom>
            <a:noFill/>
            <a:ln w="9525">
              <a:solidFill>
                <a:schemeClr val="tx1"/>
              </a:solidFill>
              <a:prstDash val="lgDashDot"/>
              <a:round/>
              <a:headEnd/>
              <a:tailEnd/>
            </a:ln>
          </p:spPr>
          <p:txBody>
            <a:bodyPr>
              <a:spAutoFit/>
            </a:bodyPr>
            <a:lstStyle/>
            <a:p>
              <a:endParaRPr lang="en-US"/>
            </a:p>
          </p:txBody>
        </p:sp>
      </p:grpSp>
      <p:sp>
        <p:nvSpPr>
          <p:cNvPr id="9227" name="Text Box 9"/>
          <p:cNvSpPr txBox="1">
            <a:spLocks noChangeArrowheads="1"/>
          </p:cNvSpPr>
          <p:nvPr/>
        </p:nvSpPr>
        <p:spPr bwMode="auto">
          <a:xfrm>
            <a:off x="5595938" y="1600200"/>
            <a:ext cx="304800" cy="1235075"/>
          </a:xfrm>
          <a:prstGeom prst="rect">
            <a:avLst/>
          </a:prstGeom>
          <a:solidFill>
            <a:schemeClr val="bg1"/>
          </a:solidFill>
          <a:ln w="9525" algn="ctr">
            <a:noFill/>
            <a:miter lim="800000"/>
            <a:headEnd/>
            <a:tailEnd/>
          </a:ln>
        </p:spPr>
        <p:txBody>
          <a:bodyPr>
            <a:spAutoFit/>
          </a:bodyPr>
          <a:lstStyle/>
          <a:p>
            <a:endParaRPr lang="en-US"/>
          </a:p>
          <a:p>
            <a:r>
              <a:rPr lang="en-US">
                <a:solidFill>
                  <a:schemeClr val="bg1"/>
                </a:solidFill>
              </a:rPr>
              <a:t>c</a:t>
            </a:r>
          </a:p>
        </p:txBody>
      </p:sp>
      <p:grpSp>
        <p:nvGrpSpPr>
          <p:cNvPr id="3" name="Group 10"/>
          <p:cNvGrpSpPr>
            <a:grpSpLocks/>
          </p:cNvGrpSpPr>
          <p:nvPr/>
        </p:nvGrpSpPr>
        <p:grpSpPr bwMode="auto">
          <a:xfrm>
            <a:off x="1905000" y="533400"/>
            <a:ext cx="7010400" cy="3124200"/>
            <a:chOff x="480" y="1008"/>
            <a:chExt cx="4416" cy="1968"/>
          </a:xfrm>
        </p:grpSpPr>
        <p:sp>
          <p:nvSpPr>
            <p:cNvPr id="9243" name="Oval 11"/>
            <p:cNvSpPr>
              <a:spLocks noChangeAspect="1" noChangeArrowheads="1"/>
            </p:cNvSpPr>
            <p:nvPr/>
          </p:nvSpPr>
          <p:spPr bwMode="auto">
            <a:xfrm>
              <a:off x="1248" y="1920"/>
              <a:ext cx="288" cy="288"/>
            </a:xfrm>
            <a:prstGeom prst="ellipse">
              <a:avLst/>
            </a:prstGeom>
            <a:solidFill>
              <a:srgbClr val="996633"/>
            </a:solidFill>
            <a:ln w="9525" algn="ctr">
              <a:solidFill>
                <a:schemeClr val="tx1"/>
              </a:solidFill>
              <a:round/>
              <a:headEnd/>
              <a:tailEnd/>
            </a:ln>
          </p:spPr>
          <p:txBody>
            <a:bodyPr wrap="none" anchor="ctr">
              <a:spAutoFit/>
            </a:bodyPr>
            <a:lstStyle/>
            <a:p>
              <a:endParaRPr lang="en-US"/>
            </a:p>
          </p:txBody>
        </p:sp>
        <p:sp>
          <p:nvSpPr>
            <p:cNvPr id="9244" name="Line 12"/>
            <p:cNvSpPr>
              <a:spLocks noChangeShapeType="1"/>
            </p:cNvSpPr>
            <p:nvPr/>
          </p:nvSpPr>
          <p:spPr bwMode="auto">
            <a:xfrm flipV="1">
              <a:off x="480" y="2016"/>
              <a:ext cx="4416" cy="48"/>
            </a:xfrm>
            <a:prstGeom prst="line">
              <a:avLst/>
            </a:prstGeom>
            <a:noFill/>
            <a:ln w="9525">
              <a:solidFill>
                <a:schemeClr val="tx1"/>
              </a:solidFill>
              <a:prstDash val="lgDashDot"/>
              <a:round/>
              <a:headEnd/>
              <a:tailEnd/>
            </a:ln>
          </p:spPr>
          <p:txBody>
            <a:bodyPr>
              <a:spAutoFit/>
            </a:bodyPr>
            <a:lstStyle/>
            <a:p>
              <a:endParaRPr lang="en-US"/>
            </a:p>
          </p:txBody>
        </p:sp>
        <p:grpSp>
          <p:nvGrpSpPr>
            <p:cNvPr id="4" name="Group 13"/>
            <p:cNvGrpSpPr>
              <a:grpSpLocks/>
            </p:cNvGrpSpPr>
            <p:nvPr/>
          </p:nvGrpSpPr>
          <p:grpSpPr bwMode="auto">
            <a:xfrm>
              <a:off x="1920" y="1008"/>
              <a:ext cx="1152" cy="1968"/>
              <a:chOff x="1920" y="1008"/>
              <a:chExt cx="1152" cy="1968"/>
            </a:xfrm>
          </p:grpSpPr>
          <p:grpSp>
            <p:nvGrpSpPr>
              <p:cNvPr id="5" name="Group 14"/>
              <p:cNvGrpSpPr>
                <a:grpSpLocks/>
              </p:cNvGrpSpPr>
              <p:nvPr/>
            </p:nvGrpSpPr>
            <p:grpSpPr bwMode="auto">
              <a:xfrm>
                <a:off x="1920" y="1440"/>
                <a:ext cx="1152" cy="1152"/>
                <a:chOff x="1920" y="1440"/>
                <a:chExt cx="1152" cy="1152"/>
              </a:xfrm>
            </p:grpSpPr>
            <p:sp>
              <p:nvSpPr>
                <p:cNvPr id="9250" name="Oval 15"/>
                <p:cNvSpPr>
                  <a:spLocks noChangeAspect="1" noChangeArrowheads="1"/>
                </p:cNvSpPr>
                <p:nvPr/>
              </p:nvSpPr>
              <p:spPr bwMode="auto">
                <a:xfrm>
                  <a:off x="1920" y="1440"/>
                  <a:ext cx="1152" cy="1152"/>
                </a:xfrm>
                <a:prstGeom prst="ellipse">
                  <a:avLst/>
                </a:prstGeom>
                <a:noFill/>
                <a:ln w="9525" algn="ctr">
                  <a:solidFill>
                    <a:schemeClr val="tx1"/>
                  </a:solidFill>
                  <a:round/>
                  <a:headEnd/>
                  <a:tailEnd/>
                </a:ln>
              </p:spPr>
              <p:txBody>
                <a:bodyPr wrap="none" anchor="ctr">
                  <a:spAutoFit/>
                </a:bodyPr>
                <a:lstStyle/>
                <a:p>
                  <a:endParaRPr lang="en-US"/>
                </a:p>
              </p:txBody>
            </p:sp>
            <p:sp>
              <p:nvSpPr>
                <p:cNvPr id="9251" name="Oval 16"/>
                <p:cNvSpPr>
                  <a:spLocks noChangeAspect="1" noChangeArrowheads="1"/>
                </p:cNvSpPr>
                <p:nvPr/>
              </p:nvSpPr>
              <p:spPr bwMode="auto">
                <a:xfrm>
                  <a:off x="2112" y="1651"/>
                  <a:ext cx="749" cy="749"/>
                </a:xfrm>
                <a:prstGeom prst="ellipse">
                  <a:avLst/>
                </a:prstGeom>
                <a:noFill/>
                <a:ln w="9525" algn="ctr">
                  <a:solidFill>
                    <a:schemeClr val="tx1"/>
                  </a:solidFill>
                  <a:round/>
                  <a:headEnd/>
                  <a:tailEnd/>
                </a:ln>
              </p:spPr>
              <p:txBody>
                <a:bodyPr wrap="none" anchor="ctr">
                  <a:spAutoFit/>
                </a:bodyPr>
                <a:lstStyle/>
                <a:p>
                  <a:endParaRPr lang="en-US"/>
                </a:p>
              </p:txBody>
            </p:sp>
            <p:sp>
              <p:nvSpPr>
                <p:cNvPr id="9252" name="Oval 17"/>
                <p:cNvSpPr>
                  <a:spLocks noChangeAspect="1" noChangeArrowheads="1"/>
                </p:cNvSpPr>
                <p:nvPr/>
              </p:nvSpPr>
              <p:spPr bwMode="auto">
                <a:xfrm>
                  <a:off x="2331" y="1881"/>
                  <a:ext cx="288" cy="288"/>
                </a:xfrm>
                <a:prstGeom prst="ellipse">
                  <a:avLst/>
                </a:prstGeom>
                <a:solidFill>
                  <a:srgbClr val="996633"/>
                </a:solidFill>
                <a:ln w="9525" algn="ctr">
                  <a:solidFill>
                    <a:schemeClr val="tx1"/>
                  </a:solidFill>
                  <a:round/>
                  <a:headEnd/>
                  <a:tailEnd/>
                </a:ln>
              </p:spPr>
              <p:txBody>
                <a:bodyPr wrap="none" anchor="ctr">
                  <a:spAutoFit/>
                </a:bodyPr>
                <a:lstStyle/>
                <a:p>
                  <a:endParaRPr lang="en-US"/>
                </a:p>
              </p:txBody>
            </p:sp>
          </p:grpSp>
          <p:sp>
            <p:nvSpPr>
              <p:cNvPr id="9249" name="Line 18"/>
              <p:cNvSpPr>
                <a:spLocks noChangeShapeType="1"/>
              </p:cNvSpPr>
              <p:nvPr/>
            </p:nvSpPr>
            <p:spPr bwMode="auto">
              <a:xfrm>
                <a:off x="2475" y="1008"/>
                <a:ext cx="0" cy="1968"/>
              </a:xfrm>
              <a:prstGeom prst="line">
                <a:avLst/>
              </a:prstGeom>
              <a:noFill/>
              <a:ln w="9525">
                <a:solidFill>
                  <a:schemeClr val="tx1"/>
                </a:solidFill>
                <a:prstDash val="lgDashDot"/>
                <a:round/>
                <a:headEnd/>
                <a:tailEnd/>
              </a:ln>
            </p:spPr>
            <p:txBody>
              <a:bodyPr>
                <a:spAutoFit/>
              </a:bodyPr>
              <a:lstStyle/>
              <a:p>
                <a:endParaRPr lang="en-US"/>
              </a:p>
            </p:txBody>
          </p:sp>
        </p:grpSp>
        <p:sp>
          <p:nvSpPr>
            <p:cNvPr id="9246" name="Text Box 19"/>
            <p:cNvSpPr txBox="1">
              <a:spLocks noChangeArrowheads="1"/>
            </p:cNvSpPr>
            <p:nvPr/>
          </p:nvSpPr>
          <p:spPr bwMode="auto">
            <a:xfrm>
              <a:off x="1737" y="1632"/>
              <a:ext cx="288" cy="778"/>
            </a:xfrm>
            <a:prstGeom prst="rect">
              <a:avLst/>
            </a:prstGeom>
            <a:solidFill>
              <a:schemeClr val="bg1"/>
            </a:solidFill>
            <a:ln w="9525" algn="ctr">
              <a:noFill/>
              <a:miter lim="800000"/>
              <a:headEnd/>
              <a:tailEnd/>
            </a:ln>
          </p:spPr>
          <p:txBody>
            <a:bodyPr>
              <a:spAutoFit/>
            </a:bodyPr>
            <a:lstStyle/>
            <a:p>
              <a:endParaRPr lang="en-US"/>
            </a:p>
            <a:p>
              <a:r>
                <a:rPr lang="en-US">
                  <a:solidFill>
                    <a:schemeClr val="bg1"/>
                  </a:solidFill>
                </a:rPr>
                <a:t>v</a:t>
              </a:r>
            </a:p>
          </p:txBody>
        </p:sp>
        <p:sp>
          <p:nvSpPr>
            <p:cNvPr id="9247" name="Oval 20"/>
            <p:cNvSpPr>
              <a:spLocks noChangeAspect="1" noChangeArrowheads="1"/>
            </p:cNvSpPr>
            <p:nvPr/>
          </p:nvSpPr>
          <p:spPr bwMode="auto">
            <a:xfrm>
              <a:off x="672" y="1296"/>
              <a:ext cx="1440" cy="1440"/>
            </a:xfrm>
            <a:prstGeom prst="ellipse">
              <a:avLst/>
            </a:prstGeom>
            <a:noFill/>
            <a:ln w="9525" algn="ctr">
              <a:solidFill>
                <a:schemeClr val="tx1"/>
              </a:solidFill>
              <a:round/>
              <a:headEnd/>
              <a:tailEnd/>
            </a:ln>
          </p:spPr>
          <p:txBody>
            <a:bodyPr wrap="none" anchor="ctr">
              <a:spAutoFit/>
            </a:bodyPr>
            <a:lstStyle/>
            <a:p>
              <a:endParaRPr lang="en-US"/>
            </a:p>
          </p:txBody>
        </p:sp>
      </p:grpSp>
      <p:sp>
        <p:nvSpPr>
          <p:cNvPr id="9229" name="Oval 21"/>
          <p:cNvSpPr>
            <a:spLocks noChangeAspect="1" noChangeArrowheads="1"/>
          </p:cNvSpPr>
          <p:nvPr/>
        </p:nvSpPr>
        <p:spPr bwMode="auto">
          <a:xfrm>
            <a:off x="7010400" y="1778000"/>
            <a:ext cx="762000" cy="762000"/>
          </a:xfrm>
          <a:prstGeom prst="ellipse">
            <a:avLst/>
          </a:prstGeom>
          <a:noFill/>
          <a:ln w="9525" algn="ctr">
            <a:solidFill>
              <a:schemeClr val="tx1"/>
            </a:solidFill>
            <a:round/>
            <a:headEnd/>
            <a:tailEnd/>
          </a:ln>
        </p:spPr>
        <p:txBody>
          <a:bodyPr anchor="ctr">
            <a:spAutoFit/>
          </a:bodyPr>
          <a:lstStyle/>
          <a:p>
            <a:endParaRPr lang="en-US"/>
          </a:p>
        </p:txBody>
      </p:sp>
      <p:grpSp>
        <p:nvGrpSpPr>
          <p:cNvPr id="6" name="Group 22"/>
          <p:cNvGrpSpPr>
            <a:grpSpLocks/>
          </p:cNvGrpSpPr>
          <p:nvPr/>
        </p:nvGrpSpPr>
        <p:grpSpPr bwMode="auto">
          <a:xfrm>
            <a:off x="7162800" y="647700"/>
            <a:ext cx="457200" cy="3048000"/>
            <a:chOff x="5040" y="288"/>
            <a:chExt cx="288" cy="1920"/>
          </a:xfrm>
        </p:grpSpPr>
        <p:sp>
          <p:nvSpPr>
            <p:cNvPr id="9241" name="Line 23"/>
            <p:cNvSpPr>
              <a:spLocks noChangeShapeType="1"/>
            </p:cNvSpPr>
            <p:nvPr/>
          </p:nvSpPr>
          <p:spPr bwMode="auto">
            <a:xfrm>
              <a:off x="5184" y="288"/>
              <a:ext cx="0" cy="1920"/>
            </a:xfrm>
            <a:prstGeom prst="line">
              <a:avLst/>
            </a:prstGeom>
            <a:noFill/>
            <a:ln w="9525">
              <a:solidFill>
                <a:schemeClr val="tx1"/>
              </a:solidFill>
              <a:prstDash val="lgDashDot"/>
              <a:round/>
              <a:headEnd/>
              <a:tailEnd/>
            </a:ln>
          </p:spPr>
          <p:txBody>
            <a:bodyPr>
              <a:spAutoFit/>
            </a:bodyPr>
            <a:lstStyle/>
            <a:p>
              <a:endParaRPr lang="en-US"/>
            </a:p>
          </p:txBody>
        </p:sp>
        <p:sp>
          <p:nvSpPr>
            <p:cNvPr id="9242" name="Oval 24"/>
            <p:cNvSpPr>
              <a:spLocks noChangeAspect="1" noChangeArrowheads="1"/>
            </p:cNvSpPr>
            <p:nvPr/>
          </p:nvSpPr>
          <p:spPr bwMode="auto">
            <a:xfrm>
              <a:off x="5040" y="1089"/>
              <a:ext cx="288" cy="288"/>
            </a:xfrm>
            <a:prstGeom prst="ellipse">
              <a:avLst/>
            </a:prstGeom>
            <a:solidFill>
              <a:srgbClr val="996633"/>
            </a:solidFill>
            <a:ln w="9525" algn="ctr">
              <a:solidFill>
                <a:schemeClr val="tx1"/>
              </a:solidFill>
              <a:round/>
              <a:headEnd/>
              <a:tailEnd/>
            </a:ln>
          </p:spPr>
          <p:txBody>
            <a:bodyPr wrap="none" anchor="ctr">
              <a:spAutoFit/>
            </a:bodyPr>
            <a:lstStyle/>
            <a:p>
              <a:endParaRPr lang="en-US"/>
            </a:p>
          </p:txBody>
        </p:sp>
      </p:grpSp>
      <p:sp>
        <p:nvSpPr>
          <p:cNvPr id="9231" name="Text Box 25"/>
          <p:cNvSpPr txBox="1">
            <a:spLocks noChangeArrowheads="1"/>
          </p:cNvSpPr>
          <p:nvPr/>
        </p:nvSpPr>
        <p:spPr bwMode="auto">
          <a:xfrm>
            <a:off x="7391400" y="1477963"/>
            <a:ext cx="1143000" cy="427037"/>
          </a:xfrm>
          <a:prstGeom prst="rect">
            <a:avLst/>
          </a:prstGeom>
          <a:noFill/>
          <a:ln w="9525" algn="ctr">
            <a:noFill/>
            <a:miter lim="800000"/>
            <a:headEnd/>
            <a:tailEnd/>
          </a:ln>
        </p:spPr>
        <p:txBody>
          <a:bodyPr>
            <a:spAutoFit/>
          </a:bodyPr>
          <a:lstStyle/>
          <a:p>
            <a:r>
              <a:rPr lang="en-US" sz="2200"/>
              <a:t>A</a:t>
            </a:r>
          </a:p>
        </p:txBody>
      </p:sp>
      <p:sp>
        <p:nvSpPr>
          <p:cNvPr id="9232" name="Text Box 26"/>
          <p:cNvSpPr txBox="1">
            <a:spLocks noChangeArrowheads="1"/>
          </p:cNvSpPr>
          <p:nvPr/>
        </p:nvSpPr>
        <p:spPr bwMode="auto">
          <a:xfrm>
            <a:off x="1524000" y="1019175"/>
            <a:ext cx="1143000" cy="427038"/>
          </a:xfrm>
          <a:prstGeom prst="rect">
            <a:avLst/>
          </a:prstGeom>
          <a:noFill/>
          <a:ln w="9525" algn="ctr">
            <a:noFill/>
            <a:miter lim="800000"/>
            <a:headEnd/>
            <a:tailEnd/>
          </a:ln>
        </p:spPr>
        <p:txBody>
          <a:bodyPr>
            <a:spAutoFit/>
          </a:bodyPr>
          <a:lstStyle/>
          <a:p>
            <a:r>
              <a:rPr lang="en-US" sz="2200"/>
              <a:t>         F</a:t>
            </a:r>
          </a:p>
        </p:txBody>
      </p:sp>
      <p:sp>
        <p:nvSpPr>
          <p:cNvPr id="9233" name="Text Box 27"/>
          <p:cNvSpPr txBox="1">
            <a:spLocks noChangeArrowheads="1"/>
          </p:cNvSpPr>
          <p:nvPr/>
        </p:nvSpPr>
        <p:spPr bwMode="auto">
          <a:xfrm>
            <a:off x="6477000" y="1249363"/>
            <a:ext cx="1524000" cy="427037"/>
          </a:xfrm>
          <a:prstGeom prst="rect">
            <a:avLst/>
          </a:prstGeom>
          <a:noFill/>
          <a:ln w="9525" algn="ctr">
            <a:noFill/>
            <a:miter lim="800000"/>
            <a:headEnd/>
            <a:tailEnd/>
          </a:ln>
        </p:spPr>
        <p:txBody>
          <a:bodyPr>
            <a:spAutoFit/>
          </a:bodyPr>
          <a:lstStyle/>
          <a:p>
            <a:r>
              <a:rPr lang="en-US" sz="2200"/>
              <a:t>C</a:t>
            </a:r>
          </a:p>
        </p:txBody>
      </p:sp>
      <p:sp>
        <p:nvSpPr>
          <p:cNvPr id="9234" name="Text Box 28"/>
          <p:cNvSpPr txBox="1">
            <a:spLocks noChangeArrowheads="1"/>
          </p:cNvSpPr>
          <p:nvPr/>
        </p:nvSpPr>
        <p:spPr bwMode="auto">
          <a:xfrm>
            <a:off x="5029200" y="2954338"/>
            <a:ext cx="1524000" cy="427037"/>
          </a:xfrm>
          <a:prstGeom prst="rect">
            <a:avLst/>
          </a:prstGeom>
          <a:noFill/>
          <a:ln w="9525" algn="ctr">
            <a:noFill/>
            <a:miter lim="800000"/>
            <a:headEnd/>
            <a:tailEnd/>
          </a:ln>
        </p:spPr>
        <p:txBody>
          <a:bodyPr>
            <a:spAutoFit/>
          </a:bodyPr>
          <a:lstStyle/>
          <a:p>
            <a:r>
              <a:rPr lang="en-US" sz="2200"/>
              <a:t>E</a:t>
            </a:r>
          </a:p>
        </p:txBody>
      </p:sp>
      <p:sp>
        <p:nvSpPr>
          <p:cNvPr id="9235" name="Text Box 29"/>
          <p:cNvSpPr txBox="1">
            <a:spLocks noChangeArrowheads="1"/>
          </p:cNvSpPr>
          <p:nvPr/>
        </p:nvSpPr>
        <p:spPr bwMode="auto">
          <a:xfrm>
            <a:off x="5181600" y="2330450"/>
            <a:ext cx="304800" cy="336550"/>
          </a:xfrm>
          <a:prstGeom prst="rect">
            <a:avLst/>
          </a:prstGeom>
          <a:noFill/>
          <a:ln w="9525" algn="ctr">
            <a:noFill/>
            <a:miter lim="800000"/>
            <a:headEnd/>
            <a:tailEnd/>
          </a:ln>
        </p:spPr>
        <p:txBody>
          <a:bodyPr>
            <a:spAutoFit/>
          </a:bodyPr>
          <a:lstStyle/>
          <a:p>
            <a:r>
              <a:rPr lang="en-US" sz="1600" b="1"/>
              <a:t>D</a:t>
            </a:r>
          </a:p>
        </p:txBody>
      </p:sp>
      <p:graphicFrame>
        <p:nvGraphicFramePr>
          <p:cNvPr id="361502" name="Object 30"/>
          <p:cNvGraphicFramePr>
            <a:graphicFrameLocks noChangeAspect="1"/>
          </p:cNvGraphicFramePr>
          <p:nvPr/>
        </p:nvGraphicFramePr>
        <p:xfrm>
          <a:off x="2106613" y="3733800"/>
          <a:ext cx="2641600" cy="950913"/>
        </p:xfrm>
        <a:graphic>
          <a:graphicData uri="http://schemas.openxmlformats.org/presentationml/2006/ole">
            <mc:AlternateContent xmlns:mc="http://schemas.openxmlformats.org/markup-compatibility/2006">
              <mc:Choice xmlns:v="urn:schemas-microsoft-com:vml" Requires="v">
                <p:oleObj spid="_x0000_s39032" name="Equation" r:id="rId4" imgW="1206360" imgH="431640" progId="">
                  <p:embed/>
                </p:oleObj>
              </mc:Choice>
              <mc:Fallback>
                <p:oleObj name="Equation" r:id="rId4" imgW="1206360" imgH="431640" progId="">
                  <p:embed/>
                  <p:pic>
                    <p:nvPicPr>
                      <p:cNvPr id="361502"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6613" y="3733800"/>
                        <a:ext cx="2641600"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1503" name="Object 31"/>
          <p:cNvGraphicFramePr>
            <a:graphicFrameLocks noChangeAspect="1"/>
          </p:cNvGraphicFramePr>
          <p:nvPr/>
        </p:nvGraphicFramePr>
        <p:xfrm>
          <a:off x="2044700" y="4992688"/>
          <a:ext cx="2808288" cy="950912"/>
        </p:xfrm>
        <a:graphic>
          <a:graphicData uri="http://schemas.openxmlformats.org/presentationml/2006/ole">
            <mc:AlternateContent xmlns:mc="http://schemas.openxmlformats.org/markup-compatibility/2006">
              <mc:Choice xmlns:v="urn:schemas-microsoft-com:vml" Requires="v">
                <p:oleObj spid="_x0000_s39033" name="Equation" r:id="rId6" imgW="1282680" imgH="431640" progId="">
                  <p:embed/>
                </p:oleObj>
              </mc:Choice>
              <mc:Fallback>
                <p:oleObj name="Equation" r:id="rId6" imgW="1282680" imgH="431640" progId="">
                  <p:embed/>
                  <p:pic>
                    <p:nvPicPr>
                      <p:cNvPr id="361503"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4700" y="4992688"/>
                        <a:ext cx="2808288"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1504" name="Text Box 32"/>
          <p:cNvSpPr txBox="1">
            <a:spLocks noChangeArrowheads="1"/>
          </p:cNvSpPr>
          <p:nvPr/>
        </p:nvSpPr>
        <p:spPr bwMode="auto">
          <a:xfrm>
            <a:off x="5029200" y="5105400"/>
            <a:ext cx="1752600" cy="558800"/>
          </a:xfrm>
          <a:prstGeom prst="rect">
            <a:avLst/>
          </a:prstGeom>
          <a:noFill/>
          <a:ln w="9525" algn="ctr">
            <a:solidFill>
              <a:srgbClr val="996633"/>
            </a:solidFill>
            <a:miter lim="800000"/>
            <a:headEnd/>
            <a:tailEnd/>
          </a:ln>
        </p:spPr>
        <p:txBody>
          <a:bodyPr>
            <a:spAutoFit/>
          </a:bodyPr>
          <a:lstStyle/>
          <a:p>
            <a:pPr algn="ctr"/>
            <a:r>
              <a:rPr lang="en-US"/>
              <a:t>= 1/6</a:t>
            </a:r>
          </a:p>
        </p:txBody>
      </p:sp>
      <p:sp>
        <p:nvSpPr>
          <p:cNvPr id="9237" name="Rectangle 33"/>
          <p:cNvSpPr>
            <a:spLocks noChangeArrowheads="1"/>
          </p:cNvSpPr>
          <p:nvPr/>
        </p:nvSpPr>
        <p:spPr bwMode="auto">
          <a:xfrm>
            <a:off x="228600" y="744538"/>
            <a:ext cx="1295400" cy="2684462"/>
          </a:xfrm>
          <a:prstGeom prst="rect">
            <a:avLst/>
          </a:prstGeom>
          <a:noFill/>
          <a:ln w="9525" algn="ctr">
            <a:noFill/>
            <a:miter lim="800000"/>
            <a:headEnd/>
            <a:tailEnd/>
          </a:ln>
        </p:spPr>
        <p:txBody>
          <a:bodyPr>
            <a:spAutoFit/>
          </a:bodyPr>
          <a:lstStyle/>
          <a:p>
            <a:r>
              <a:rPr lang="en-US" sz="1700" b="1" u="sng"/>
              <a:t>Given</a:t>
            </a:r>
            <a:r>
              <a:rPr lang="en-US" sz="1700" b="1"/>
              <a:t>:</a:t>
            </a:r>
          </a:p>
          <a:p>
            <a:r>
              <a:rPr lang="en-US" sz="1700" b="1">
                <a:solidFill>
                  <a:srgbClr val="0000FF"/>
                </a:solidFill>
              </a:rPr>
              <a:t> A=  </a:t>
            </a:r>
            <a:r>
              <a:rPr lang="en-US" sz="1700" b="1"/>
              <a:t>20	</a:t>
            </a:r>
          </a:p>
          <a:p>
            <a:r>
              <a:rPr lang="en-US" sz="1700" b="1"/>
              <a:t> </a:t>
            </a:r>
            <a:r>
              <a:rPr lang="en-US" sz="1700" b="1">
                <a:solidFill>
                  <a:srgbClr val="0000FF"/>
                </a:solidFill>
              </a:rPr>
              <a:t>B=  </a:t>
            </a:r>
            <a:r>
              <a:rPr lang="en-US" sz="1700" b="1"/>
              <a:t>30	</a:t>
            </a:r>
          </a:p>
          <a:p>
            <a:r>
              <a:rPr lang="en-US" sz="1700" b="1"/>
              <a:t> </a:t>
            </a:r>
            <a:r>
              <a:rPr lang="en-US" sz="1700" b="1">
                <a:solidFill>
                  <a:srgbClr val="0000FF"/>
                </a:solidFill>
              </a:rPr>
              <a:t>C=  </a:t>
            </a:r>
            <a:r>
              <a:rPr lang="en-US" sz="1700" b="1"/>
              <a:t>40</a:t>
            </a:r>
          </a:p>
          <a:p>
            <a:r>
              <a:rPr lang="en-US" sz="1700" b="1">
                <a:solidFill>
                  <a:srgbClr val="0000FF"/>
                </a:solidFill>
              </a:rPr>
              <a:t> D=  </a:t>
            </a:r>
            <a:r>
              <a:rPr lang="en-US" sz="1700" b="1"/>
              <a:t>50</a:t>
            </a:r>
          </a:p>
          <a:p>
            <a:r>
              <a:rPr lang="en-US" sz="1700" b="1">
                <a:solidFill>
                  <a:srgbClr val="0000FF"/>
                </a:solidFill>
              </a:rPr>
              <a:t> E=  </a:t>
            </a:r>
            <a:r>
              <a:rPr lang="en-US" sz="1700" b="1"/>
              <a:t>80</a:t>
            </a:r>
          </a:p>
          <a:p>
            <a:r>
              <a:rPr lang="en-US" sz="1700" b="1">
                <a:solidFill>
                  <a:srgbClr val="0000FF"/>
                </a:solidFill>
              </a:rPr>
              <a:t> F= </a:t>
            </a:r>
            <a:r>
              <a:rPr lang="en-US" sz="1700" b="1"/>
              <a:t>100</a:t>
            </a:r>
          </a:p>
        </p:txBody>
      </p:sp>
      <p:sp>
        <p:nvSpPr>
          <p:cNvPr id="9238" name="Text Box 34"/>
          <p:cNvSpPr txBox="1">
            <a:spLocks noChangeArrowheads="1"/>
          </p:cNvSpPr>
          <p:nvPr/>
        </p:nvSpPr>
        <p:spPr bwMode="auto">
          <a:xfrm>
            <a:off x="7543800" y="1295400"/>
            <a:ext cx="990600" cy="396875"/>
          </a:xfrm>
          <a:prstGeom prst="rect">
            <a:avLst/>
          </a:prstGeom>
          <a:noFill/>
          <a:ln w="9525" algn="ctr">
            <a:noFill/>
            <a:miter lim="800000"/>
            <a:headEnd/>
            <a:tailEnd/>
          </a:ln>
        </p:spPr>
        <p:txBody>
          <a:bodyPr>
            <a:spAutoFit/>
          </a:bodyPr>
          <a:lstStyle/>
          <a:p>
            <a:r>
              <a:rPr lang="en-US" sz="2000"/>
              <a:t>Driver</a:t>
            </a:r>
          </a:p>
        </p:txBody>
      </p:sp>
      <p:sp>
        <p:nvSpPr>
          <p:cNvPr id="9239" name="Text Box 35"/>
          <p:cNvSpPr txBox="1">
            <a:spLocks noChangeArrowheads="1"/>
          </p:cNvSpPr>
          <p:nvPr/>
        </p:nvSpPr>
        <p:spPr bwMode="auto">
          <a:xfrm>
            <a:off x="1905000" y="746125"/>
            <a:ext cx="990600" cy="396875"/>
          </a:xfrm>
          <a:prstGeom prst="rect">
            <a:avLst/>
          </a:prstGeom>
          <a:noFill/>
          <a:ln w="9525" algn="ctr">
            <a:noFill/>
            <a:miter lim="800000"/>
            <a:headEnd/>
            <a:tailEnd/>
          </a:ln>
        </p:spPr>
        <p:txBody>
          <a:bodyPr>
            <a:spAutoFit/>
          </a:bodyPr>
          <a:lstStyle/>
          <a:p>
            <a:r>
              <a:rPr lang="en-US" sz="2000"/>
              <a:t>Driven</a:t>
            </a:r>
          </a:p>
        </p:txBody>
      </p:sp>
      <p:sp>
        <p:nvSpPr>
          <p:cNvPr id="9240" name="Text Box 36"/>
          <p:cNvSpPr txBox="1">
            <a:spLocks noChangeArrowheads="1"/>
          </p:cNvSpPr>
          <p:nvPr/>
        </p:nvSpPr>
        <p:spPr bwMode="auto">
          <a:xfrm>
            <a:off x="6553200" y="2254250"/>
            <a:ext cx="304800" cy="336550"/>
          </a:xfrm>
          <a:prstGeom prst="rect">
            <a:avLst/>
          </a:prstGeom>
          <a:noFill/>
          <a:ln w="9525" algn="ctr">
            <a:noFill/>
            <a:miter lim="800000"/>
            <a:headEnd/>
            <a:tailEnd/>
          </a:ln>
        </p:spPr>
        <p:txBody>
          <a:bodyPr>
            <a:spAutoFit/>
          </a:bodyPr>
          <a:lstStyle/>
          <a:p>
            <a:r>
              <a:rPr lang="en-US" sz="1600" b="1"/>
              <a:t>B</a:t>
            </a:r>
          </a:p>
        </p:txBody>
      </p:sp>
    </p:spTree>
    <p:extLst>
      <p:ext uri="{BB962C8B-B14F-4D97-AF65-F5344CB8AC3E}">
        <p14:creationId xmlns:p14="http://schemas.microsoft.com/office/powerpoint/2010/main" val="284896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15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5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1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50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52227" name="Slide Number Placeholder 5"/>
          <p:cNvSpPr>
            <a:spLocks noGrp="1"/>
          </p:cNvSpPr>
          <p:nvPr>
            <p:ph type="sldNum" sz="quarter" idx="12"/>
          </p:nvPr>
        </p:nvSpPr>
        <p:spPr>
          <a:noFill/>
        </p:spPr>
        <p:txBody>
          <a:bodyPr/>
          <a:lstStyle/>
          <a:p>
            <a:fld id="{0542DEF4-3C96-4553-8349-6D28337F844D}" type="slidenum">
              <a:rPr lang="en-US" smtClean="0"/>
              <a:pPr/>
              <a:t>196</a:t>
            </a:fld>
            <a:endParaRPr lang="en-US"/>
          </a:p>
        </p:txBody>
      </p:sp>
      <p:sp>
        <p:nvSpPr>
          <p:cNvPr id="52228" name="Text Box 2"/>
          <p:cNvSpPr txBox="1">
            <a:spLocks noChangeArrowheads="1"/>
          </p:cNvSpPr>
          <p:nvPr/>
        </p:nvSpPr>
        <p:spPr bwMode="auto">
          <a:xfrm>
            <a:off x="914400" y="914400"/>
            <a:ext cx="7696200" cy="4664075"/>
          </a:xfrm>
          <a:prstGeom prst="rect">
            <a:avLst/>
          </a:prstGeom>
          <a:noFill/>
          <a:ln w="9525" algn="ctr">
            <a:noFill/>
            <a:miter lim="800000"/>
            <a:headEnd/>
            <a:tailEnd/>
          </a:ln>
        </p:spPr>
        <p:txBody>
          <a:bodyPr>
            <a:spAutoFit/>
          </a:bodyPr>
          <a:lstStyle/>
          <a:p>
            <a:pPr>
              <a:lnSpc>
                <a:spcPct val="200000"/>
              </a:lnSpc>
            </a:pPr>
            <a:r>
              <a:rPr lang="en-US" sz="2500"/>
              <a:t>10)Five spur gears of 20,30,50 and 120 teeth are  available along with 3 helical gears of 30, 60 and 80 teeth of all having same diametral pitch. Show the arrangement of gears to get maximum possible velocity ratio using maximum numbers of wheels from the above set of gears.</a:t>
            </a:r>
          </a:p>
        </p:txBody>
      </p:sp>
    </p:spTree>
    <p:extLst>
      <p:ext uri="{BB962C8B-B14F-4D97-AF65-F5344CB8AC3E}">
        <p14:creationId xmlns:p14="http://schemas.microsoft.com/office/powerpoint/2010/main" val="20298372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Footer Placeholder 5"/>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10246" name="Slide Number Placeholder 6"/>
          <p:cNvSpPr>
            <a:spLocks noGrp="1"/>
          </p:cNvSpPr>
          <p:nvPr>
            <p:ph type="sldNum" sz="quarter" idx="12"/>
          </p:nvPr>
        </p:nvSpPr>
        <p:spPr>
          <a:noFill/>
        </p:spPr>
        <p:txBody>
          <a:bodyPr/>
          <a:lstStyle/>
          <a:p>
            <a:fld id="{5D74FFE9-DACC-4EB2-829C-00E8D5A9B1FE}" type="slidenum">
              <a:rPr lang="en-US" smtClean="0"/>
              <a:pPr/>
              <a:t>197</a:t>
            </a:fld>
            <a:endParaRPr lang="en-US"/>
          </a:p>
        </p:txBody>
      </p:sp>
      <p:sp>
        <p:nvSpPr>
          <p:cNvPr id="10247" name="Rectangle 2"/>
          <p:cNvSpPr>
            <a:spLocks noGrp="1" noChangeArrowheads="1"/>
          </p:cNvSpPr>
          <p:nvPr>
            <p:ph type="body" sz="half" idx="1"/>
          </p:nvPr>
        </p:nvSpPr>
        <p:spPr>
          <a:xfrm>
            <a:off x="457200" y="503238"/>
            <a:ext cx="7543800" cy="2849562"/>
          </a:xfrm>
        </p:spPr>
        <p:txBody>
          <a:bodyPr/>
          <a:lstStyle/>
          <a:p>
            <a:pPr eaLnBrk="1" hangingPunct="1">
              <a:buFontTx/>
              <a:buNone/>
            </a:pPr>
            <a:r>
              <a:rPr lang="en-US" sz="2000"/>
              <a:t>Given:     </a:t>
            </a:r>
            <a:r>
              <a:rPr lang="en-US" sz="2000">
                <a:solidFill>
                  <a:srgbClr val="0000FF"/>
                </a:solidFill>
              </a:rPr>
              <a:t>S</a:t>
            </a:r>
            <a:r>
              <a:rPr lang="en-US" sz="2000" b="1" baseline="-25000">
                <a:solidFill>
                  <a:srgbClr val="0000FF"/>
                </a:solidFill>
              </a:rPr>
              <a:t>1</a:t>
            </a:r>
            <a:r>
              <a:rPr lang="en-US" sz="2000">
                <a:solidFill>
                  <a:srgbClr val="0000FF"/>
                </a:solidFill>
              </a:rPr>
              <a:t>= </a:t>
            </a:r>
            <a:r>
              <a:rPr lang="en-US" sz="2000"/>
              <a:t>20			</a:t>
            </a:r>
            <a:r>
              <a:rPr lang="en-US" sz="2000">
                <a:solidFill>
                  <a:srgbClr val="FF3399"/>
                </a:solidFill>
              </a:rPr>
              <a:t>H</a:t>
            </a:r>
            <a:r>
              <a:rPr lang="en-US" sz="1800" b="1" baseline="-25000">
                <a:solidFill>
                  <a:srgbClr val="FF3399"/>
                </a:solidFill>
              </a:rPr>
              <a:t>1</a:t>
            </a:r>
            <a:r>
              <a:rPr lang="en-US" sz="2000">
                <a:solidFill>
                  <a:srgbClr val="FF3399"/>
                </a:solidFill>
              </a:rPr>
              <a:t>=</a:t>
            </a:r>
            <a:r>
              <a:rPr lang="en-US" sz="2000"/>
              <a:t> 30</a:t>
            </a:r>
          </a:p>
          <a:p>
            <a:pPr eaLnBrk="1" hangingPunct="1">
              <a:buFontTx/>
              <a:buNone/>
            </a:pPr>
            <a:r>
              <a:rPr lang="en-US" sz="2000">
                <a:solidFill>
                  <a:srgbClr val="0000FF"/>
                </a:solidFill>
              </a:rPr>
              <a:t>               S</a:t>
            </a:r>
            <a:r>
              <a:rPr lang="en-US" sz="2000" b="1" baseline="-25000">
                <a:solidFill>
                  <a:srgbClr val="0000FF"/>
                </a:solidFill>
              </a:rPr>
              <a:t>2</a:t>
            </a:r>
            <a:r>
              <a:rPr lang="en-US" sz="2000">
                <a:solidFill>
                  <a:srgbClr val="0000FF"/>
                </a:solidFill>
              </a:rPr>
              <a:t>=  </a:t>
            </a:r>
            <a:r>
              <a:rPr lang="en-US" sz="2000"/>
              <a:t>30			</a:t>
            </a:r>
            <a:r>
              <a:rPr lang="en-US" sz="2000">
                <a:solidFill>
                  <a:srgbClr val="FF3399"/>
                </a:solidFill>
              </a:rPr>
              <a:t>H</a:t>
            </a:r>
            <a:r>
              <a:rPr lang="en-US" sz="2000" b="1" baseline="-25000">
                <a:solidFill>
                  <a:srgbClr val="FF3399"/>
                </a:solidFill>
              </a:rPr>
              <a:t>2</a:t>
            </a:r>
            <a:r>
              <a:rPr lang="en-US" sz="2000">
                <a:solidFill>
                  <a:srgbClr val="FF3399"/>
                </a:solidFill>
              </a:rPr>
              <a:t>=</a:t>
            </a:r>
            <a:r>
              <a:rPr lang="en-US" sz="2000"/>
              <a:t> 60</a:t>
            </a:r>
          </a:p>
          <a:p>
            <a:pPr eaLnBrk="1" hangingPunct="1">
              <a:buFontTx/>
              <a:buNone/>
            </a:pPr>
            <a:r>
              <a:rPr lang="en-US" sz="2000">
                <a:solidFill>
                  <a:srgbClr val="0000FF"/>
                </a:solidFill>
              </a:rPr>
              <a:t>               S</a:t>
            </a:r>
            <a:r>
              <a:rPr lang="en-US" sz="2000" b="1" baseline="-25000">
                <a:solidFill>
                  <a:srgbClr val="0000FF"/>
                </a:solidFill>
              </a:rPr>
              <a:t>3</a:t>
            </a:r>
            <a:r>
              <a:rPr lang="en-US" sz="2000">
                <a:solidFill>
                  <a:srgbClr val="0000FF"/>
                </a:solidFill>
              </a:rPr>
              <a:t>=  </a:t>
            </a:r>
            <a:r>
              <a:rPr lang="en-US" sz="2000"/>
              <a:t>50			</a:t>
            </a:r>
            <a:r>
              <a:rPr lang="en-US" sz="2000">
                <a:solidFill>
                  <a:srgbClr val="FF3399"/>
                </a:solidFill>
              </a:rPr>
              <a:t>H</a:t>
            </a:r>
            <a:r>
              <a:rPr lang="en-US" sz="2000" b="1" baseline="-25000">
                <a:solidFill>
                  <a:srgbClr val="FF3399"/>
                </a:solidFill>
              </a:rPr>
              <a:t>3</a:t>
            </a:r>
            <a:r>
              <a:rPr lang="en-US" sz="2000">
                <a:solidFill>
                  <a:srgbClr val="FF3399"/>
                </a:solidFill>
              </a:rPr>
              <a:t>=</a:t>
            </a:r>
            <a:r>
              <a:rPr lang="en-US" sz="2000"/>
              <a:t> 80</a:t>
            </a:r>
          </a:p>
          <a:p>
            <a:pPr eaLnBrk="1" hangingPunct="1">
              <a:buFontTx/>
              <a:buNone/>
            </a:pPr>
            <a:r>
              <a:rPr lang="en-US" sz="2000">
                <a:solidFill>
                  <a:srgbClr val="0000FF"/>
                </a:solidFill>
              </a:rPr>
              <a:t>               S</a:t>
            </a:r>
            <a:r>
              <a:rPr lang="en-US" sz="2000" b="1" baseline="-25000">
                <a:solidFill>
                  <a:srgbClr val="0000FF"/>
                </a:solidFill>
              </a:rPr>
              <a:t>4</a:t>
            </a:r>
            <a:r>
              <a:rPr lang="en-US" sz="2000">
                <a:solidFill>
                  <a:srgbClr val="0000FF"/>
                </a:solidFill>
              </a:rPr>
              <a:t>=  </a:t>
            </a:r>
            <a:r>
              <a:rPr lang="en-US" sz="2000"/>
              <a:t>80</a:t>
            </a:r>
          </a:p>
          <a:p>
            <a:pPr eaLnBrk="1" hangingPunct="1">
              <a:buFontTx/>
              <a:buNone/>
            </a:pPr>
            <a:r>
              <a:rPr lang="en-US" sz="2000">
                <a:solidFill>
                  <a:srgbClr val="0000FF"/>
                </a:solidFill>
              </a:rPr>
              <a:t>               S</a:t>
            </a:r>
            <a:r>
              <a:rPr lang="en-US" sz="2000" b="1" baseline="-25000">
                <a:solidFill>
                  <a:srgbClr val="0000FF"/>
                </a:solidFill>
              </a:rPr>
              <a:t>5</a:t>
            </a:r>
            <a:r>
              <a:rPr lang="en-US" sz="2000">
                <a:solidFill>
                  <a:srgbClr val="0000FF"/>
                </a:solidFill>
              </a:rPr>
              <a:t>= </a:t>
            </a:r>
            <a:r>
              <a:rPr lang="en-US" sz="2000"/>
              <a:t>120</a:t>
            </a:r>
          </a:p>
          <a:p>
            <a:pPr eaLnBrk="1" hangingPunct="1">
              <a:buFontTx/>
              <a:buNone/>
            </a:pPr>
            <a:endParaRPr lang="en-US" sz="2000"/>
          </a:p>
          <a:p>
            <a:pPr eaLnBrk="1" hangingPunct="1">
              <a:buFontTx/>
              <a:buNone/>
            </a:pPr>
            <a:r>
              <a:rPr lang="en-US" sz="2000"/>
              <a:t>Maximum possible velocity ratio = ?</a:t>
            </a:r>
          </a:p>
        </p:txBody>
      </p:sp>
      <p:graphicFrame>
        <p:nvGraphicFramePr>
          <p:cNvPr id="351235" name="Object 3"/>
          <p:cNvGraphicFramePr>
            <a:graphicFrameLocks noGrp="1" noChangeAspect="1"/>
          </p:cNvGraphicFramePr>
          <p:nvPr>
            <p:ph sz="half" idx="2"/>
          </p:nvPr>
        </p:nvGraphicFramePr>
        <p:xfrm>
          <a:off x="1676400" y="3613150"/>
          <a:ext cx="2624138" cy="1098550"/>
        </p:xfrm>
        <a:graphic>
          <a:graphicData uri="http://schemas.openxmlformats.org/presentationml/2006/ole">
            <mc:AlternateContent xmlns:mc="http://schemas.openxmlformats.org/markup-compatibility/2006">
              <mc:Choice xmlns:v="urn:schemas-microsoft-com:vml" Requires="v">
                <p:oleObj spid="_x0000_s40115" name="Equation" r:id="rId4" imgW="939600" imgH="393480" progId="">
                  <p:embed/>
                </p:oleObj>
              </mc:Choice>
              <mc:Fallback>
                <p:oleObj name="Equation" r:id="rId4" imgW="939600" imgH="393480" progId="">
                  <p:embed/>
                  <p:pic>
                    <p:nvPicPr>
                      <p:cNvPr id="35123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613150"/>
                        <a:ext cx="2624138"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1236" name="Object 4"/>
          <p:cNvGraphicFramePr>
            <a:graphicFrameLocks noChangeAspect="1"/>
          </p:cNvGraphicFramePr>
          <p:nvPr/>
        </p:nvGraphicFramePr>
        <p:xfrm>
          <a:off x="4238625" y="3613150"/>
          <a:ext cx="852488" cy="1098550"/>
        </p:xfrm>
        <a:graphic>
          <a:graphicData uri="http://schemas.openxmlformats.org/presentationml/2006/ole">
            <mc:AlternateContent xmlns:mc="http://schemas.openxmlformats.org/markup-compatibility/2006">
              <mc:Choice xmlns:v="urn:schemas-microsoft-com:vml" Requires="v">
                <p:oleObj spid="_x0000_s40116" name="Equation" r:id="rId6" imgW="304560" imgH="393480" progId="">
                  <p:embed/>
                </p:oleObj>
              </mc:Choice>
              <mc:Fallback>
                <p:oleObj name="Equation" r:id="rId6" imgW="304560" imgH="393480" progId="">
                  <p:embed/>
                  <p:pic>
                    <p:nvPicPr>
                      <p:cNvPr id="35123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8625" y="3613150"/>
                        <a:ext cx="852488"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1237" name="Object 5"/>
          <p:cNvGraphicFramePr>
            <a:graphicFrameLocks noChangeAspect="1"/>
          </p:cNvGraphicFramePr>
          <p:nvPr/>
        </p:nvGraphicFramePr>
        <p:xfrm>
          <a:off x="5105400" y="3581400"/>
          <a:ext cx="850900" cy="1098550"/>
        </p:xfrm>
        <a:graphic>
          <a:graphicData uri="http://schemas.openxmlformats.org/presentationml/2006/ole">
            <mc:AlternateContent xmlns:mc="http://schemas.openxmlformats.org/markup-compatibility/2006">
              <mc:Choice xmlns:v="urn:schemas-microsoft-com:vml" Requires="v">
                <p:oleObj spid="_x0000_s40117" name="Equation" r:id="rId8" imgW="304560" imgH="393480" progId="">
                  <p:embed/>
                </p:oleObj>
              </mc:Choice>
              <mc:Fallback>
                <p:oleObj name="Equation" r:id="rId8" imgW="304560" imgH="393480" progId="">
                  <p:embed/>
                  <p:pic>
                    <p:nvPicPr>
                      <p:cNvPr id="35123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3581400"/>
                        <a:ext cx="850900"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1238" name="Text Box 6"/>
          <p:cNvSpPr txBox="1">
            <a:spLocks noChangeArrowheads="1"/>
          </p:cNvSpPr>
          <p:nvPr/>
        </p:nvSpPr>
        <p:spPr bwMode="auto">
          <a:xfrm>
            <a:off x="3352800" y="5105400"/>
            <a:ext cx="2209800" cy="549275"/>
          </a:xfrm>
          <a:prstGeom prst="rect">
            <a:avLst/>
          </a:prstGeom>
          <a:noFill/>
          <a:ln w="9525" algn="ctr">
            <a:noFill/>
            <a:miter lim="800000"/>
            <a:headEnd/>
            <a:tailEnd/>
          </a:ln>
        </p:spPr>
        <p:txBody>
          <a:bodyPr>
            <a:spAutoFit/>
          </a:bodyPr>
          <a:lstStyle/>
          <a:p>
            <a:r>
              <a:rPr lang="en-US"/>
              <a:t>= 42.6</a:t>
            </a:r>
          </a:p>
        </p:txBody>
      </p:sp>
    </p:spTree>
    <p:extLst>
      <p:ext uri="{BB962C8B-B14F-4D97-AF65-F5344CB8AC3E}">
        <p14:creationId xmlns:p14="http://schemas.microsoft.com/office/powerpoint/2010/main" val="338921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12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123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4000"/>
                                  </p:stCondLst>
                                  <p:childTnLst>
                                    <p:set>
                                      <p:cBhvr>
                                        <p:cTn id="17" dur="1" fill="hold">
                                          <p:stCondLst>
                                            <p:cond delay="0"/>
                                          </p:stCondLst>
                                        </p:cTn>
                                        <p:tgtEl>
                                          <p:spTgt spid="351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8"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53251" name="Slide Number Placeholder 5"/>
          <p:cNvSpPr>
            <a:spLocks noGrp="1"/>
          </p:cNvSpPr>
          <p:nvPr>
            <p:ph type="sldNum" sz="quarter" idx="12"/>
          </p:nvPr>
        </p:nvSpPr>
        <p:spPr>
          <a:noFill/>
        </p:spPr>
        <p:txBody>
          <a:bodyPr/>
          <a:lstStyle/>
          <a:p>
            <a:fld id="{61BD3E26-11A2-4466-B1E8-5BD7F2FE6361}" type="slidenum">
              <a:rPr lang="en-US" smtClean="0"/>
              <a:pPr/>
              <a:t>198</a:t>
            </a:fld>
            <a:endParaRPr lang="en-US"/>
          </a:p>
        </p:txBody>
      </p:sp>
      <p:sp>
        <p:nvSpPr>
          <p:cNvPr id="53252" name="Rectangle 2"/>
          <p:cNvSpPr>
            <a:spLocks noGrp="1" noChangeArrowheads="1"/>
          </p:cNvSpPr>
          <p:nvPr>
            <p:ph type="body" idx="1"/>
          </p:nvPr>
        </p:nvSpPr>
        <p:spPr>
          <a:xfrm>
            <a:off x="457200" y="457200"/>
            <a:ext cx="8229600" cy="5516563"/>
          </a:xfrm>
        </p:spPr>
        <p:txBody>
          <a:bodyPr/>
          <a:lstStyle/>
          <a:p>
            <a:pPr eaLnBrk="1" hangingPunct="1">
              <a:lnSpc>
                <a:spcPct val="200000"/>
              </a:lnSpc>
              <a:buFontTx/>
              <a:buNone/>
            </a:pPr>
            <a:r>
              <a:rPr lang="en-US" sz="2500"/>
              <a:t>11) There are 5 wheels having 20, 40, 60, 80 and 100 teeth with a diametral pitch of 3 and another set of 4 wheels of diametral pitch of 2 having 20, 40, 60 and 70 teeth. Sketch an arrangement to get maximum velocity ratio using maximum number of wheels from the above lot. Also mention the conditions used</a:t>
            </a:r>
            <a:r>
              <a:rPr lang="en-US" sz="2500" i="1"/>
              <a:t>.</a:t>
            </a:r>
            <a:r>
              <a:rPr lang="en-US" sz="2500"/>
              <a:t> </a:t>
            </a:r>
          </a:p>
        </p:txBody>
      </p:sp>
    </p:spTree>
    <p:extLst>
      <p:ext uri="{BB962C8B-B14F-4D97-AF65-F5344CB8AC3E}">
        <p14:creationId xmlns:p14="http://schemas.microsoft.com/office/powerpoint/2010/main" val="14694699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Footer Placeholder 3"/>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11271" name="Slide Number Placeholder 4"/>
          <p:cNvSpPr>
            <a:spLocks noGrp="1"/>
          </p:cNvSpPr>
          <p:nvPr>
            <p:ph type="sldNum" sz="quarter" idx="12"/>
          </p:nvPr>
        </p:nvSpPr>
        <p:spPr>
          <a:noFill/>
        </p:spPr>
        <p:txBody>
          <a:bodyPr/>
          <a:lstStyle/>
          <a:p>
            <a:fld id="{C942F9B5-32F8-438A-91EB-F596193E80B1}" type="slidenum">
              <a:rPr lang="en-US" smtClean="0"/>
              <a:pPr/>
              <a:t>199</a:t>
            </a:fld>
            <a:endParaRPr lang="en-US"/>
          </a:p>
        </p:txBody>
      </p:sp>
      <p:graphicFrame>
        <p:nvGraphicFramePr>
          <p:cNvPr id="11266" name="Object 2"/>
          <p:cNvGraphicFramePr>
            <a:graphicFrameLocks noChangeAspect="1"/>
          </p:cNvGraphicFramePr>
          <p:nvPr/>
        </p:nvGraphicFramePr>
        <p:xfrm>
          <a:off x="1371600" y="473075"/>
          <a:ext cx="2624138" cy="1098550"/>
        </p:xfrm>
        <a:graphic>
          <a:graphicData uri="http://schemas.openxmlformats.org/presentationml/2006/ole">
            <mc:AlternateContent xmlns:mc="http://schemas.openxmlformats.org/markup-compatibility/2006">
              <mc:Choice xmlns:v="urn:schemas-microsoft-com:vml" Requires="v">
                <p:oleObj spid="_x0000_s41198" name="Equation" r:id="rId4" imgW="939600" imgH="393480" progId="">
                  <p:embed/>
                </p:oleObj>
              </mc:Choice>
              <mc:Fallback>
                <p:oleObj name="Equation" r:id="rId4" imgW="939600" imgH="393480" progId="">
                  <p:embed/>
                  <p:pic>
                    <p:nvPicPr>
                      <p:cNvPr id="1126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73075"/>
                        <a:ext cx="2624138"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3"/>
          <p:cNvGraphicFramePr>
            <a:graphicFrameLocks noChangeAspect="1"/>
          </p:cNvGraphicFramePr>
          <p:nvPr/>
        </p:nvGraphicFramePr>
        <p:xfrm>
          <a:off x="3916363" y="473075"/>
          <a:ext cx="889000" cy="1098550"/>
        </p:xfrm>
        <a:graphic>
          <a:graphicData uri="http://schemas.openxmlformats.org/presentationml/2006/ole">
            <mc:AlternateContent xmlns:mc="http://schemas.openxmlformats.org/markup-compatibility/2006">
              <mc:Choice xmlns:v="urn:schemas-microsoft-com:vml" Requires="v">
                <p:oleObj spid="_x0000_s41199" name="Equation" r:id="rId6" imgW="317160" imgH="393480" progId="">
                  <p:embed/>
                </p:oleObj>
              </mc:Choice>
              <mc:Fallback>
                <p:oleObj name="Equation" r:id="rId6" imgW="317160" imgH="393480" progId="">
                  <p:embed/>
                  <p:pic>
                    <p:nvPicPr>
                      <p:cNvPr id="1126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6363" y="473075"/>
                        <a:ext cx="889000"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nvGraphicFramePr>
        <p:xfrm>
          <a:off x="4783138" y="441325"/>
          <a:ext cx="885825" cy="1098550"/>
        </p:xfrm>
        <a:graphic>
          <a:graphicData uri="http://schemas.openxmlformats.org/presentationml/2006/ole">
            <mc:AlternateContent xmlns:mc="http://schemas.openxmlformats.org/markup-compatibility/2006">
              <mc:Choice xmlns:v="urn:schemas-microsoft-com:vml" Requires="v">
                <p:oleObj spid="_x0000_s41200" name="Equation" r:id="rId8" imgW="317160" imgH="393480" progId="">
                  <p:embed/>
                </p:oleObj>
              </mc:Choice>
              <mc:Fallback>
                <p:oleObj name="Equation" r:id="rId8" imgW="317160" imgH="393480" progId="">
                  <p:embed/>
                  <p:pic>
                    <p:nvPicPr>
                      <p:cNvPr id="1126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3138" y="441325"/>
                        <a:ext cx="885825"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2" name="Text Box 5"/>
          <p:cNvSpPr txBox="1">
            <a:spLocks noChangeArrowheads="1"/>
          </p:cNvSpPr>
          <p:nvPr/>
        </p:nvSpPr>
        <p:spPr bwMode="auto">
          <a:xfrm>
            <a:off x="3048000" y="1965325"/>
            <a:ext cx="2209800" cy="549275"/>
          </a:xfrm>
          <a:prstGeom prst="rect">
            <a:avLst/>
          </a:prstGeom>
          <a:noFill/>
          <a:ln w="9525" algn="ctr">
            <a:noFill/>
            <a:miter lim="800000"/>
            <a:headEnd/>
            <a:tailEnd/>
          </a:ln>
        </p:spPr>
        <p:txBody>
          <a:bodyPr>
            <a:spAutoFit/>
          </a:bodyPr>
          <a:lstStyle/>
          <a:p>
            <a:r>
              <a:rPr lang="en-US"/>
              <a:t>= 52.5</a:t>
            </a:r>
          </a:p>
        </p:txBody>
      </p:sp>
      <p:graphicFrame>
        <p:nvGraphicFramePr>
          <p:cNvPr id="11269" name="Object 6"/>
          <p:cNvGraphicFramePr>
            <a:graphicFrameLocks noChangeAspect="1"/>
          </p:cNvGraphicFramePr>
          <p:nvPr/>
        </p:nvGraphicFramePr>
        <p:xfrm>
          <a:off x="5710238" y="485775"/>
          <a:ext cx="885825" cy="1098550"/>
        </p:xfrm>
        <a:graphic>
          <a:graphicData uri="http://schemas.openxmlformats.org/presentationml/2006/ole">
            <mc:AlternateContent xmlns:mc="http://schemas.openxmlformats.org/markup-compatibility/2006">
              <mc:Choice xmlns:v="urn:schemas-microsoft-com:vml" Requires="v">
                <p:oleObj spid="_x0000_s41201" name="Equation" r:id="rId10" imgW="317160" imgH="393480" progId="">
                  <p:embed/>
                </p:oleObj>
              </mc:Choice>
              <mc:Fallback>
                <p:oleObj name="Equation" r:id="rId10" imgW="317160" imgH="393480" progId="">
                  <p:embed/>
                  <p:pic>
                    <p:nvPicPr>
                      <p:cNvPr id="11269"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0238" y="485775"/>
                        <a:ext cx="885825" cy="1098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3" name="Text Box 7"/>
          <p:cNvSpPr txBox="1">
            <a:spLocks noChangeArrowheads="1"/>
          </p:cNvSpPr>
          <p:nvPr/>
        </p:nvSpPr>
        <p:spPr bwMode="auto">
          <a:xfrm>
            <a:off x="457200" y="2743200"/>
            <a:ext cx="7467600" cy="549275"/>
          </a:xfrm>
          <a:prstGeom prst="rect">
            <a:avLst/>
          </a:prstGeom>
          <a:noFill/>
          <a:ln w="9525" algn="ctr">
            <a:noFill/>
            <a:miter lim="800000"/>
            <a:headEnd/>
            <a:tailEnd/>
          </a:ln>
        </p:spPr>
        <p:txBody>
          <a:bodyPr>
            <a:spAutoFit/>
          </a:bodyPr>
          <a:lstStyle/>
          <a:p>
            <a:r>
              <a:rPr lang="en-US">
                <a:solidFill>
                  <a:schemeClr val="tx2"/>
                </a:solidFill>
              </a:rPr>
              <a:t>Maximum number of wheels used = 8</a:t>
            </a:r>
          </a:p>
        </p:txBody>
      </p:sp>
      <p:sp>
        <p:nvSpPr>
          <p:cNvPr id="11274" name="Text Box 8"/>
          <p:cNvSpPr txBox="1">
            <a:spLocks noChangeArrowheads="1"/>
          </p:cNvSpPr>
          <p:nvPr/>
        </p:nvSpPr>
        <p:spPr bwMode="auto">
          <a:xfrm>
            <a:off x="457200" y="3429000"/>
            <a:ext cx="2133600" cy="549275"/>
          </a:xfrm>
          <a:prstGeom prst="rect">
            <a:avLst/>
          </a:prstGeom>
          <a:noFill/>
          <a:ln w="9525" algn="ctr">
            <a:noFill/>
            <a:miter lim="800000"/>
            <a:headEnd/>
            <a:tailEnd/>
          </a:ln>
        </p:spPr>
        <p:txBody>
          <a:bodyPr>
            <a:spAutoFit/>
          </a:bodyPr>
          <a:lstStyle/>
          <a:p>
            <a:r>
              <a:rPr lang="en-US" u="sng"/>
              <a:t>Conditions:</a:t>
            </a:r>
          </a:p>
        </p:txBody>
      </p:sp>
      <p:sp>
        <p:nvSpPr>
          <p:cNvPr id="11275" name="Text Box 9"/>
          <p:cNvSpPr txBox="1">
            <a:spLocks noChangeArrowheads="1"/>
          </p:cNvSpPr>
          <p:nvPr/>
        </p:nvSpPr>
        <p:spPr bwMode="auto">
          <a:xfrm>
            <a:off x="609600" y="4114800"/>
            <a:ext cx="8186738" cy="1552575"/>
          </a:xfrm>
          <a:prstGeom prst="rect">
            <a:avLst/>
          </a:prstGeom>
          <a:noFill/>
          <a:ln w="9525" algn="ctr">
            <a:noFill/>
            <a:miter lim="800000"/>
            <a:headEnd/>
            <a:tailEnd/>
          </a:ln>
        </p:spPr>
        <p:txBody>
          <a:bodyPr wrap="none">
            <a:spAutoFit/>
          </a:bodyPr>
          <a:lstStyle/>
          <a:p>
            <a:pPr marL="342900" indent="-342900">
              <a:buFontTx/>
              <a:buAutoNum type="arabicPeriod"/>
            </a:pPr>
            <a:r>
              <a:rPr lang="en-US" sz="2400"/>
              <a:t>Select the driving gear with maximum number of teeth &amp; </a:t>
            </a:r>
          </a:p>
          <a:p>
            <a:pPr marL="342900" indent="-342900"/>
            <a:r>
              <a:rPr lang="en-US" sz="2400"/>
              <a:t>    driven gear with minimum number of teeth</a:t>
            </a:r>
          </a:p>
          <a:p>
            <a:pPr marL="342900" indent="-342900">
              <a:buFontTx/>
              <a:buAutoNum type="arabicPeriod" startAt="2"/>
            </a:pPr>
            <a:r>
              <a:rPr lang="en-US" sz="2400"/>
              <a:t>Mesh two gears with same diametral pitch</a:t>
            </a:r>
          </a:p>
        </p:txBody>
      </p:sp>
    </p:spTree>
    <p:extLst>
      <p:ext uri="{BB962C8B-B14F-4D97-AF65-F5344CB8AC3E}">
        <p14:creationId xmlns:p14="http://schemas.microsoft.com/office/powerpoint/2010/main" val="2593575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7B3F509-2EA8-4F14-9F94-941A86BA374D}" type="slidenum">
              <a:rPr lang="en-US"/>
              <a:pPr/>
              <a:t>2</a:t>
            </a:fld>
            <a:endParaRPr lang="en-US"/>
          </a:p>
        </p:txBody>
      </p:sp>
      <p:sp>
        <p:nvSpPr>
          <p:cNvPr id="4098" name="Rectangle 2"/>
          <p:cNvSpPr>
            <a:spLocks noGrp="1" noChangeArrowheads="1"/>
          </p:cNvSpPr>
          <p:nvPr>
            <p:ph type="title"/>
          </p:nvPr>
        </p:nvSpPr>
        <p:spPr>
          <a:xfrm>
            <a:off x="304800" y="685800"/>
            <a:ext cx="8229600" cy="685800"/>
          </a:xfrm>
        </p:spPr>
        <p:txBody>
          <a:bodyPr>
            <a:normAutofit fontScale="90000"/>
          </a:bodyPr>
          <a:lstStyle/>
          <a:p>
            <a:r>
              <a:rPr lang="en-US" dirty="0">
                <a:solidFill>
                  <a:schemeClr val="accent2"/>
                </a:solidFill>
              </a:rPr>
              <a:t>Topics to be discussed are:</a:t>
            </a:r>
            <a:br>
              <a:rPr lang="en-US" dirty="0">
                <a:solidFill>
                  <a:schemeClr val="accent2"/>
                </a:solidFill>
              </a:rPr>
            </a:br>
            <a:endParaRPr lang="en-US" dirty="0">
              <a:solidFill>
                <a:srgbClr val="CC6600"/>
              </a:solidFill>
            </a:endParaRPr>
          </a:p>
        </p:txBody>
      </p:sp>
      <p:sp>
        <p:nvSpPr>
          <p:cNvPr id="4099" name="Rectangle 3"/>
          <p:cNvSpPr>
            <a:spLocks noGrp="1" noChangeArrowheads="1"/>
          </p:cNvSpPr>
          <p:nvPr>
            <p:ph type="body" idx="1"/>
          </p:nvPr>
        </p:nvSpPr>
        <p:spPr>
          <a:xfrm>
            <a:off x="381000" y="1828800"/>
            <a:ext cx="8229600" cy="3581400"/>
          </a:xfrm>
        </p:spPr>
        <p:txBody>
          <a:bodyPr/>
          <a:lstStyle/>
          <a:p>
            <a:pPr marL="609600" indent="-609600">
              <a:buNone/>
            </a:pPr>
            <a:r>
              <a:rPr lang="en-US" sz="2400" dirty="0">
                <a:solidFill>
                  <a:schemeClr val="accent2"/>
                </a:solidFill>
              </a:rPr>
              <a:t>1</a:t>
            </a:r>
            <a:r>
              <a:rPr lang="en-US" dirty="0">
                <a:solidFill>
                  <a:schemeClr val="accent2"/>
                </a:solidFill>
              </a:rPr>
              <a:t>.	TRANSMISSION OF POWER</a:t>
            </a:r>
          </a:p>
          <a:p>
            <a:pPr marL="609600" indent="-609600">
              <a:buFontTx/>
              <a:buAutoNum type="arabicPeriod" startAt="2"/>
            </a:pPr>
            <a:r>
              <a:rPr lang="en-US" dirty="0">
                <a:solidFill>
                  <a:schemeClr val="hlink"/>
                </a:solidFill>
              </a:rPr>
              <a:t>MACHINE TOOLS</a:t>
            </a:r>
          </a:p>
          <a:p>
            <a:pPr marL="609600" indent="-609600">
              <a:buFontTx/>
              <a:buAutoNum type="arabicPeriod" startAt="2"/>
            </a:pPr>
            <a:r>
              <a:rPr lang="en-US" dirty="0"/>
              <a:t>CASTING </a:t>
            </a:r>
          </a:p>
          <a:p>
            <a:pPr marL="609600" indent="-609600">
              <a:buFontTx/>
              <a:buAutoNum type="arabicPeriod" startAt="2"/>
            </a:pPr>
            <a:r>
              <a:rPr lang="en-US" dirty="0">
                <a:solidFill>
                  <a:srgbClr val="009900"/>
                </a:solidFill>
              </a:rPr>
              <a:t>FORGING</a:t>
            </a:r>
            <a:endParaRPr lang="en-US" dirty="0">
              <a:solidFill>
                <a:schemeClr val="hlink"/>
              </a:solidFill>
            </a:endParaRPr>
          </a:p>
          <a:p>
            <a:pPr marL="609600" indent="-609600">
              <a:buFontTx/>
              <a:buAutoNum type="arabicPeriod" startAt="2"/>
            </a:pPr>
            <a:r>
              <a:rPr lang="en-US" dirty="0">
                <a:solidFill>
                  <a:srgbClr val="FF3399"/>
                </a:solidFill>
              </a:rPr>
              <a:t>WELDING </a:t>
            </a:r>
          </a:p>
        </p:txBody>
      </p:sp>
    </p:spTree>
    <p:extLst>
      <p:ext uri="{BB962C8B-B14F-4D97-AF65-F5344CB8AC3E}">
        <p14:creationId xmlns:p14="http://schemas.microsoft.com/office/powerpoint/2010/main" val="375770911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p:spPr>
        <p:txBody>
          <a:bodyPr/>
          <a:lstStyle/>
          <a:p>
            <a:fld id="{EA9EBF99-7B04-42AD-A76B-8642678A2593}" type="slidenum">
              <a:rPr lang="en-US"/>
              <a:pPr/>
              <a:t>20</a:t>
            </a:fld>
            <a:endParaRPr lang="en-US"/>
          </a:p>
        </p:txBody>
      </p:sp>
      <p:sp>
        <p:nvSpPr>
          <p:cNvPr id="5123" name="Rectangle 2"/>
          <p:cNvSpPr>
            <a:spLocks noGrp="1" noChangeArrowheads="1"/>
          </p:cNvSpPr>
          <p:nvPr>
            <p:ph type="title"/>
          </p:nvPr>
        </p:nvSpPr>
        <p:spPr>
          <a:xfrm>
            <a:off x="457200" y="274638"/>
            <a:ext cx="7924800" cy="639762"/>
          </a:xfrm>
        </p:spPr>
        <p:txBody>
          <a:bodyPr/>
          <a:lstStyle/>
          <a:p>
            <a:pPr algn="l" eaLnBrk="1" hangingPunct="1"/>
            <a:r>
              <a:rPr lang="en-US" sz="3200" b="1">
                <a:solidFill>
                  <a:srgbClr val="0000FF"/>
                </a:solidFill>
              </a:rPr>
              <a:t>Pulley</a:t>
            </a:r>
          </a:p>
        </p:txBody>
      </p:sp>
      <p:sp>
        <p:nvSpPr>
          <p:cNvPr id="5124" name="Rectangle 3"/>
          <p:cNvSpPr>
            <a:spLocks noGrp="1" noChangeArrowheads="1"/>
          </p:cNvSpPr>
          <p:nvPr>
            <p:ph type="body" idx="1"/>
          </p:nvPr>
        </p:nvSpPr>
        <p:spPr>
          <a:xfrm>
            <a:off x="457200" y="1600200"/>
            <a:ext cx="8001000" cy="2971800"/>
          </a:xfrm>
        </p:spPr>
        <p:txBody>
          <a:bodyPr>
            <a:normAutofit fontScale="92500" lnSpcReduction="20000"/>
          </a:bodyPr>
          <a:lstStyle/>
          <a:p>
            <a:pPr eaLnBrk="1" hangingPunct="1">
              <a:lnSpc>
                <a:spcPct val="200000"/>
              </a:lnSpc>
              <a:buFontTx/>
              <a:buNone/>
            </a:pPr>
            <a:endParaRPr lang="en-US" sz="2800"/>
          </a:p>
          <a:p>
            <a:pPr eaLnBrk="1" hangingPunct="1">
              <a:lnSpc>
                <a:spcPct val="200000"/>
              </a:lnSpc>
              <a:buFontTx/>
              <a:buNone/>
            </a:pPr>
            <a:r>
              <a:rPr lang="en-US" sz="2800"/>
              <a:t>Pulleys are used to transmit power from one shaft to the other at a moderate distance away by means of a belt or rope running over them.</a:t>
            </a:r>
          </a:p>
        </p:txBody>
      </p:sp>
      <p:pic>
        <p:nvPicPr>
          <p:cNvPr id="5125" name="Picture 5" descr="http://t0.gstatic.com/images?q=tbn:RydkFf3S5sc5JM%3Ahttp://industrialproducts.be/en/page3/upper-center2.JPG">
            <a:hlinkClick r:id="rId2"/>
          </p:cNvPr>
          <p:cNvPicPr>
            <a:picLocks noChangeAspect="1" noChangeArrowheads="1"/>
          </p:cNvPicPr>
          <p:nvPr/>
        </p:nvPicPr>
        <p:blipFill>
          <a:blip r:embed="rId3"/>
          <a:srcRect/>
          <a:stretch>
            <a:fillRect/>
          </a:stretch>
        </p:blipFill>
        <p:spPr bwMode="auto">
          <a:xfrm>
            <a:off x="2133600" y="152400"/>
            <a:ext cx="1447800" cy="1527175"/>
          </a:xfrm>
          <a:prstGeom prst="rect">
            <a:avLst/>
          </a:prstGeom>
          <a:noFill/>
          <a:ln w="9525">
            <a:noFill/>
            <a:miter lim="800000"/>
            <a:headEnd/>
            <a:tailEnd/>
          </a:ln>
        </p:spPr>
      </p:pic>
      <p:pic>
        <p:nvPicPr>
          <p:cNvPr id="5126" name="Picture 7" descr="http://t1.gstatic.com/images?q=tbn:Tm_1TIt3D6w--M%3Ahttp://www.allproducts.com/metal/coupling-king/Product-200712714253-s.jpg">
            <a:hlinkClick r:id="rId4"/>
          </p:cNvPr>
          <p:cNvPicPr>
            <a:picLocks noChangeAspect="1" noChangeArrowheads="1"/>
          </p:cNvPicPr>
          <p:nvPr/>
        </p:nvPicPr>
        <p:blipFill>
          <a:blip r:embed="rId5"/>
          <a:srcRect/>
          <a:stretch>
            <a:fillRect/>
          </a:stretch>
        </p:blipFill>
        <p:spPr bwMode="auto">
          <a:xfrm>
            <a:off x="3657600" y="0"/>
            <a:ext cx="1828800" cy="1811338"/>
          </a:xfrm>
          <a:prstGeom prst="rect">
            <a:avLst/>
          </a:prstGeom>
          <a:noFill/>
          <a:ln w="9525">
            <a:noFill/>
            <a:miter lim="800000"/>
            <a:headEnd/>
            <a:tailEnd/>
          </a:ln>
        </p:spPr>
      </p:pic>
      <p:pic>
        <p:nvPicPr>
          <p:cNvPr id="5127" name="Picture 9" descr="http://t2.gstatic.com/images?q=tbn:aDuG655JWi4rtM:http://www.stoelting.com/images/foodservice-equipment/ross-manufacturing/ross-manufacturing-service-parts/carvel-accessories/c34-1inch-3-groove-pulley.jpg">
            <a:hlinkClick r:id="rId6"/>
          </p:cNvPr>
          <p:cNvPicPr>
            <a:picLocks noChangeAspect="1" noChangeArrowheads="1"/>
          </p:cNvPicPr>
          <p:nvPr/>
        </p:nvPicPr>
        <p:blipFill>
          <a:blip r:embed="rId7"/>
          <a:srcRect/>
          <a:stretch>
            <a:fillRect/>
          </a:stretch>
        </p:blipFill>
        <p:spPr bwMode="auto">
          <a:xfrm>
            <a:off x="5715000" y="228600"/>
            <a:ext cx="1371600" cy="1336675"/>
          </a:xfrm>
          <a:prstGeom prst="rect">
            <a:avLst/>
          </a:prstGeom>
          <a:noFill/>
          <a:ln w="9525">
            <a:noFill/>
            <a:miter lim="800000"/>
            <a:headEnd/>
            <a:tailEnd/>
          </a:ln>
        </p:spPr>
      </p:pic>
    </p:spTree>
    <p:extLst>
      <p:ext uri="{BB962C8B-B14F-4D97-AF65-F5344CB8AC3E}">
        <p14:creationId xmlns:p14="http://schemas.microsoft.com/office/powerpoint/2010/main" val="3482566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p:spPr>
        <p:txBody>
          <a:bodyPr/>
          <a:lstStyle/>
          <a:p>
            <a:fld id="{BC291ADC-CCED-4162-A056-00F4E477ADE7}" type="slidenum">
              <a:rPr lang="en-US"/>
              <a:pPr/>
              <a:t>21</a:t>
            </a:fld>
            <a:endParaRPr lang="en-US"/>
          </a:p>
        </p:txBody>
      </p:sp>
      <p:sp>
        <p:nvSpPr>
          <p:cNvPr id="6147" name="Rectangle 2"/>
          <p:cNvSpPr>
            <a:spLocks noGrp="1" noChangeArrowheads="1"/>
          </p:cNvSpPr>
          <p:nvPr>
            <p:ph type="body" idx="1"/>
          </p:nvPr>
        </p:nvSpPr>
        <p:spPr>
          <a:xfrm>
            <a:off x="381000" y="304800"/>
            <a:ext cx="8305800" cy="6324600"/>
          </a:xfrm>
        </p:spPr>
        <p:txBody>
          <a:bodyPr>
            <a:normAutofit fontScale="77500" lnSpcReduction="20000"/>
          </a:bodyPr>
          <a:lstStyle/>
          <a:p>
            <a:pPr eaLnBrk="1" hangingPunct="1">
              <a:lnSpc>
                <a:spcPct val="80000"/>
              </a:lnSpc>
              <a:buFontTx/>
              <a:buNone/>
            </a:pPr>
            <a:r>
              <a:rPr lang="en-US" sz="2600" dirty="0">
                <a:solidFill>
                  <a:srgbClr val="0000FF"/>
                </a:solidFill>
              </a:rPr>
              <a:t>Crowning in a pulley</a:t>
            </a:r>
            <a:r>
              <a:rPr lang="en-US" sz="2400" dirty="0"/>
              <a:t>		</a:t>
            </a:r>
          </a:p>
          <a:p>
            <a:pPr eaLnBrk="1" hangingPunct="1">
              <a:lnSpc>
                <a:spcPct val="185000"/>
              </a:lnSpc>
              <a:buFontTx/>
              <a:buNone/>
            </a:pPr>
            <a:r>
              <a:rPr lang="en-US" sz="2400" dirty="0"/>
              <a:t>		</a:t>
            </a:r>
          </a:p>
          <a:p>
            <a:pPr eaLnBrk="1" hangingPunct="1">
              <a:lnSpc>
                <a:spcPct val="185000"/>
              </a:lnSpc>
              <a:buFontTx/>
              <a:buNone/>
            </a:pPr>
            <a:r>
              <a:rPr lang="en-US" sz="2400" dirty="0">
                <a:solidFill>
                  <a:schemeClr val="accent2"/>
                </a:solidFill>
              </a:rPr>
              <a:t>	</a:t>
            </a:r>
          </a:p>
          <a:p>
            <a:pPr eaLnBrk="1" hangingPunct="1">
              <a:lnSpc>
                <a:spcPct val="185000"/>
              </a:lnSpc>
              <a:buFontTx/>
              <a:buNone/>
            </a:pPr>
            <a:r>
              <a:rPr lang="en-US" sz="2400" dirty="0">
                <a:solidFill>
                  <a:schemeClr val="accent2"/>
                </a:solidFill>
              </a:rPr>
              <a:t>	</a:t>
            </a:r>
          </a:p>
          <a:p>
            <a:pPr>
              <a:lnSpc>
                <a:spcPct val="185000"/>
              </a:lnSpc>
            </a:pPr>
            <a:r>
              <a:rPr lang="en-US" sz="2600" dirty="0">
                <a:solidFill>
                  <a:schemeClr val="accent2"/>
                </a:solidFill>
              </a:rPr>
              <a:t>When the flat belt on cylindrical pulley is off-center and the pulley rotating, the belt quickly moves up to the largest radius at the top of the crown and stays there.</a:t>
            </a:r>
          </a:p>
          <a:p>
            <a:pPr>
              <a:lnSpc>
                <a:spcPct val="185000"/>
              </a:lnSpc>
            </a:pPr>
            <a:r>
              <a:rPr lang="en-US" sz="2600" dirty="0"/>
              <a:t>Crowning: Keeping of the diameter of the pulley little bit higher at centre compare to the edges.</a:t>
            </a:r>
          </a:p>
          <a:p>
            <a:pPr>
              <a:lnSpc>
                <a:spcPct val="185000"/>
              </a:lnSpc>
            </a:pPr>
            <a:r>
              <a:rPr lang="en-US" sz="2600" dirty="0">
                <a:solidFill>
                  <a:schemeClr val="accent2"/>
                </a:solidFill>
              </a:rPr>
              <a:t>The crowning is important to keep the belt "tracking" stable, preventing the belt from "walking off" the edge of the pulley. </a:t>
            </a:r>
          </a:p>
          <a:p>
            <a:pPr>
              <a:lnSpc>
                <a:spcPct val="185000"/>
              </a:lnSpc>
              <a:buNone/>
            </a:pPr>
            <a:r>
              <a:rPr lang="en-US" sz="2200" dirty="0"/>
              <a:t>		</a:t>
            </a:r>
            <a:endParaRPr lang="en-US" sz="1700" dirty="0">
              <a:solidFill>
                <a:schemeClr val="accent2"/>
              </a:solidFill>
            </a:endParaRPr>
          </a:p>
        </p:txBody>
      </p:sp>
      <p:pic>
        <p:nvPicPr>
          <p:cNvPr id="6148" name="Picture 4" descr="http://thm-a03.yimg.com/image/a9936417d2fb5414">
            <a:hlinkClick r:id="rId2"/>
          </p:cNvPr>
          <p:cNvPicPr>
            <a:picLocks noChangeAspect="1" noChangeArrowheads="1"/>
          </p:cNvPicPr>
          <p:nvPr/>
        </p:nvPicPr>
        <p:blipFill>
          <a:blip r:embed="rId3"/>
          <a:srcRect/>
          <a:stretch>
            <a:fillRect/>
          </a:stretch>
        </p:blipFill>
        <p:spPr bwMode="auto">
          <a:xfrm>
            <a:off x="3124200" y="228600"/>
            <a:ext cx="1933575" cy="1600200"/>
          </a:xfrm>
          <a:prstGeom prst="rect">
            <a:avLst/>
          </a:prstGeom>
          <a:noFill/>
          <a:ln w="9525">
            <a:noFill/>
            <a:miter lim="800000"/>
            <a:headEnd/>
            <a:tailEnd/>
          </a:ln>
        </p:spPr>
      </p:pic>
      <p:pic>
        <p:nvPicPr>
          <p:cNvPr id="6149" name="Picture 6" descr="http://thm-a01.yimg.com/image/423318139e8ecf94">
            <a:hlinkClick r:id="rId4"/>
          </p:cNvPr>
          <p:cNvPicPr>
            <a:picLocks noChangeAspect="1" noChangeArrowheads="1"/>
          </p:cNvPicPr>
          <p:nvPr/>
        </p:nvPicPr>
        <p:blipFill>
          <a:blip r:embed="rId5"/>
          <a:srcRect/>
          <a:stretch>
            <a:fillRect/>
          </a:stretch>
        </p:blipFill>
        <p:spPr bwMode="auto">
          <a:xfrm>
            <a:off x="5638800" y="0"/>
            <a:ext cx="1905000" cy="2209800"/>
          </a:xfrm>
          <a:prstGeom prst="rect">
            <a:avLst/>
          </a:prstGeom>
          <a:noFill/>
          <a:ln w="9525">
            <a:noFill/>
            <a:miter lim="800000"/>
            <a:headEnd/>
            <a:tailEnd/>
          </a:ln>
        </p:spPr>
      </p:pic>
    </p:spTree>
    <p:extLst>
      <p:ext uri="{BB962C8B-B14F-4D97-AF65-F5344CB8AC3E}">
        <p14:creationId xmlns:p14="http://schemas.microsoft.com/office/powerpoint/2010/main" val="2052911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p>
            <a:fld id="{9AAA8F8E-B89A-422C-94DB-421675EBB287}" type="slidenum">
              <a:rPr lang="en-US"/>
              <a:pPr/>
              <a:t>22</a:t>
            </a:fld>
            <a:endParaRPr lang="en-US"/>
          </a:p>
        </p:txBody>
      </p:sp>
      <p:sp>
        <p:nvSpPr>
          <p:cNvPr id="7171" name="Rectangle 2"/>
          <p:cNvSpPr>
            <a:spLocks noGrp="1" noChangeArrowheads="1"/>
          </p:cNvSpPr>
          <p:nvPr>
            <p:ph type="body" idx="1"/>
          </p:nvPr>
        </p:nvSpPr>
        <p:spPr>
          <a:xfrm>
            <a:off x="457200" y="228600"/>
            <a:ext cx="8305800" cy="6019800"/>
          </a:xfrm>
        </p:spPr>
        <p:txBody>
          <a:bodyPr/>
          <a:lstStyle/>
          <a:p>
            <a:pPr eaLnBrk="1" hangingPunct="1">
              <a:buFontTx/>
              <a:buNone/>
            </a:pPr>
            <a:endParaRPr lang="en-US" sz="2800" dirty="0">
              <a:solidFill>
                <a:srgbClr val="0000FF"/>
              </a:solidFill>
            </a:endParaRPr>
          </a:p>
          <a:p>
            <a:pPr>
              <a:lnSpc>
                <a:spcPct val="200000"/>
              </a:lnSpc>
            </a:pPr>
            <a:r>
              <a:rPr lang="en-US" sz="2400" dirty="0">
                <a:solidFill>
                  <a:srgbClr val="0070C0"/>
                </a:solidFill>
              </a:rPr>
              <a:t>A crowned pulley eliminates the need for pulley flanges and belt guide rollers.</a:t>
            </a:r>
          </a:p>
          <a:p>
            <a:pPr eaLnBrk="1" hangingPunct="1">
              <a:lnSpc>
                <a:spcPct val="200000"/>
              </a:lnSpc>
            </a:pPr>
            <a:r>
              <a:rPr lang="en-US" sz="2400" dirty="0">
                <a:solidFill>
                  <a:srgbClr val="0070C0"/>
                </a:solidFill>
              </a:rPr>
              <a:t>When a flat belt runs over two pulleys, only one of them needs to be crowned to achieve lateral stability. </a:t>
            </a:r>
          </a:p>
          <a:p>
            <a:pPr eaLnBrk="1" hangingPunct="1">
              <a:lnSpc>
                <a:spcPct val="200000"/>
              </a:lnSpc>
            </a:pPr>
            <a:r>
              <a:rPr lang="en-US" sz="2400" dirty="0">
                <a:solidFill>
                  <a:srgbClr val="0070C0"/>
                </a:solidFill>
              </a:rPr>
              <a:t>The amount of curvature required in actual machinery is small. </a:t>
            </a:r>
          </a:p>
          <a:p>
            <a:pPr eaLnBrk="1" hangingPunct="1">
              <a:lnSpc>
                <a:spcPct val="200000"/>
              </a:lnSpc>
            </a:pPr>
            <a:r>
              <a:rPr lang="en-US" sz="2400" dirty="0">
                <a:solidFill>
                  <a:srgbClr val="0070C0"/>
                </a:solidFill>
              </a:rPr>
              <a:t>The method works for belts of leather or rubberized fabric that have some elasticity.</a:t>
            </a:r>
          </a:p>
        </p:txBody>
      </p:sp>
    </p:spTree>
    <p:extLst>
      <p:ext uri="{BB962C8B-B14F-4D97-AF65-F5344CB8AC3E}">
        <p14:creationId xmlns:p14="http://schemas.microsoft.com/office/powerpoint/2010/main" val="873769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06D721-7B72-41B0-98AF-C0ABD97F2D32}"/>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70D2CD0B-B889-44BB-A34E-5F151E5F5D7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3010" name="Picture 2" descr="Crowned Pulleys — Which Option is Right for You? | Sparks Belting">
            <a:extLst>
              <a:ext uri="{FF2B5EF4-FFF2-40B4-BE49-F238E27FC236}">
                <a16:creationId xmlns:a16="http://schemas.microsoft.com/office/drawing/2014/main" id="{3C1C0452-C4C8-41B7-BCAC-FFC8AA5FC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117" y="1444011"/>
            <a:ext cx="7365765" cy="3222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654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06D721-7B72-41B0-98AF-C0ABD97F2D32}"/>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70D2CD0B-B889-44BB-A34E-5F151E5F5D7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4034" name="Picture 2" descr="How crowned pulleys keep a flat belt tracking">
            <a:extLst>
              <a:ext uri="{FF2B5EF4-FFF2-40B4-BE49-F238E27FC236}">
                <a16:creationId xmlns:a16="http://schemas.microsoft.com/office/drawing/2014/main" id="{135B6D5D-705F-48E0-AEDB-594941082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549" y="415260"/>
            <a:ext cx="5566902" cy="568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960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06D721-7B72-41B0-98AF-C0ABD97F2D32}"/>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70D2CD0B-B889-44BB-A34E-5F151E5F5D7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5058" name="Picture 2" descr="Why do crowned pulleys keep a flat belt on track? - tec-science">
            <a:extLst>
              <a:ext uri="{FF2B5EF4-FFF2-40B4-BE49-F238E27FC236}">
                <a16:creationId xmlns:a16="http://schemas.microsoft.com/office/drawing/2014/main" id="{A888B925-5816-4052-9978-63B86228F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924" y="691638"/>
            <a:ext cx="8614151" cy="4845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709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p>
            <a:fld id="{A0585620-DDA6-4B63-8DA2-C19DA66DC05E}" type="slidenum">
              <a:rPr lang="en-US"/>
              <a:pPr/>
              <a:t>26</a:t>
            </a:fld>
            <a:endParaRPr lang="en-US"/>
          </a:p>
        </p:txBody>
      </p:sp>
      <p:sp>
        <p:nvSpPr>
          <p:cNvPr id="8195" name="Rectangle 2"/>
          <p:cNvSpPr>
            <a:spLocks noGrp="1" noChangeArrowheads="1"/>
          </p:cNvSpPr>
          <p:nvPr>
            <p:ph type="title"/>
          </p:nvPr>
        </p:nvSpPr>
        <p:spPr>
          <a:xfrm>
            <a:off x="228600" y="0"/>
            <a:ext cx="6172200" cy="715963"/>
          </a:xfrm>
        </p:spPr>
        <p:txBody>
          <a:bodyPr/>
          <a:lstStyle/>
          <a:p>
            <a:pPr algn="l" eaLnBrk="1" hangingPunct="1"/>
            <a:r>
              <a:rPr lang="en-US" sz="3000" b="1">
                <a:solidFill>
                  <a:srgbClr val="0000FF"/>
                </a:solidFill>
              </a:rPr>
              <a:t>Merits and de-merits of Crowing </a:t>
            </a:r>
          </a:p>
        </p:txBody>
      </p:sp>
      <p:sp>
        <p:nvSpPr>
          <p:cNvPr id="8196" name="Rectangle 3"/>
          <p:cNvSpPr>
            <a:spLocks noGrp="1" noChangeArrowheads="1"/>
          </p:cNvSpPr>
          <p:nvPr>
            <p:ph type="body" idx="1"/>
          </p:nvPr>
        </p:nvSpPr>
        <p:spPr>
          <a:xfrm>
            <a:off x="381000" y="762000"/>
            <a:ext cx="8458200" cy="5562600"/>
          </a:xfrm>
        </p:spPr>
        <p:txBody>
          <a:bodyPr>
            <a:normAutofit fontScale="92500"/>
          </a:bodyPr>
          <a:lstStyle/>
          <a:p>
            <a:pPr eaLnBrk="1" hangingPunct="1">
              <a:lnSpc>
                <a:spcPct val="160000"/>
              </a:lnSpc>
            </a:pPr>
            <a:r>
              <a:rPr lang="en-US" sz="2400">
                <a:solidFill>
                  <a:schemeClr val="accent2"/>
                </a:solidFill>
              </a:rPr>
              <a:t>Crowning of pulleys provides an automatic correction to mis-tracking caused by </a:t>
            </a:r>
            <a:r>
              <a:rPr lang="en-US" sz="2400">
                <a:solidFill>
                  <a:srgbClr val="FF0000"/>
                </a:solidFill>
              </a:rPr>
              <a:t>transient forces</a:t>
            </a:r>
            <a:r>
              <a:rPr lang="en-US" sz="2400">
                <a:solidFill>
                  <a:schemeClr val="accent2"/>
                </a:solidFill>
              </a:rPr>
              <a:t> that are applied to the belt. </a:t>
            </a:r>
          </a:p>
          <a:p>
            <a:pPr eaLnBrk="1" hangingPunct="1">
              <a:lnSpc>
                <a:spcPct val="160000"/>
              </a:lnSpc>
            </a:pPr>
            <a:r>
              <a:rPr lang="en-US" sz="2400">
                <a:solidFill>
                  <a:schemeClr val="accent2"/>
                </a:solidFill>
              </a:rPr>
              <a:t>Without crowning these transient forces cause the belt to be displaced without consistent means of returning to its </a:t>
            </a:r>
            <a:r>
              <a:rPr lang="en-US" sz="2400">
                <a:solidFill>
                  <a:srgbClr val="FF0000"/>
                </a:solidFill>
              </a:rPr>
              <a:t>normal path.</a:t>
            </a:r>
            <a:r>
              <a:rPr lang="en-US" sz="2400">
                <a:solidFill>
                  <a:schemeClr val="accent2"/>
                </a:solidFill>
              </a:rPr>
              <a:t> </a:t>
            </a:r>
          </a:p>
          <a:p>
            <a:pPr eaLnBrk="1" hangingPunct="1">
              <a:lnSpc>
                <a:spcPct val="160000"/>
              </a:lnSpc>
            </a:pPr>
            <a:r>
              <a:rPr lang="en-US" sz="2400">
                <a:solidFill>
                  <a:schemeClr val="accent2"/>
                </a:solidFill>
              </a:rPr>
              <a:t>The de-merit is that, this can cause the belt edge </a:t>
            </a:r>
            <a:r>
              <a:rPr lang="en-US" sz="2400">
                <a:solidFill>
                  <a:srgbClr val="FF0000"/>
                </a:solidFill>
              </a:rPr>
              <a:t>cupping</a:t>
            </a:r>
            <a:r>
              <a:rPr lang="en-US" sz="2400">
                <a:solidFill>
                  <a:schemeClr val="accent2"/>
                </a:solidFill>
              </a:rPr>
              <a:t> and </a:t>
            </a:r>
            <a:r>
              <a:rPr lang="en-US" sz="2400">
                <a:solidFill>
                  <a:srgbClr val="FF0000"/>
                </a:solidFill>
              </a:rPr>
              <a:t>wear.</a:t>
            </a:r>
            <a:r>
              <a:rPr lang="en-US" sz="2400">
                <a:solidFill>
                  <a:schemeClr val="accent2"/>
                </a:solidFill>
              </a:rPr>
              <a:t> </a:t>
            </a:r>
          </a:p>
          <a:p>
            <a:pPr eaLnBrk="1" hangingPunct="1">
              <a:lnSpc>
                <a:spcPct val="160000"/>
              </a:lnSpc>
              <a:buFontTx/>
              <a:buNone/>
            </a:pPr>
            <a:r>
              <a:rPr lang="en-US" sz="2400">
                <a:solidFill>
                  <a:schemeClr val="accent2"/>
                </a:solidFill>
              </a:rPr>
              <a:t>    For this reason it is wise to select a belt system with pulley </a:t>
            </a:r>
            <a:r>
              <a:rPr lang="en-US" sz="2400">
                <a:solidFill>
                  <a:srgbClr val="FF0000"/>
                </a:solidFill>
              </a:rPr>
              <a:t>crowning.</a:t>
            </a:r>
          </a:p>
        </p:txBody>
      </p:sp>
    </p:spTree>
    <p:extLst>
      <p:ext uri="{BB962C8B-B14F-4D97-AF65-F5344CB8AC3E}">
        <p14:creationId xmlns:p14="http://schemas.microsoft.com/office/powerpoint/2010/main" val="3803523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p>
            <a:fld id="{3C617A11-2918-44DB-B9DA-5507A38B8D55}" type="slidenum">
              <a:rPr lang="en-US"/>
              <a:pPr/>
              <a:t>27</a:t>
            </a:fld>
            <a:endParaRPr lang="en-US"/>
          </a:p>
        </p:txBody>
      </p:sp>
      <p:sp>
        <p:nvSpPr>
          <p:cNvPr id="9219" name="Rectangle 2"/>
          <p:cNvSpPr>
            <a:spLocks noGrp="1" noChangeArrowheads="1"/>
          </p:cNvSpPr>
          <p:nvPr>
            <p:ph type="title"/>
          </p:nvPr>
        </p:nvSpPr>
        <p:spPr>
          <a:xfrm>
            <a:off x="457200" y="274638"/>
            <a:ext cx="8077200" cy="639762"/>
          </a:xfrm>
        </p:spPr>
        <p:txBody>
          <a:bodyPr/>
          <a:lstStyle/>
          <a:p>
            <a:pPr algn="l" eaLnBrk="1" hangingPunct="1"/>
            <a:r>
              <a:rPr lang="en-US" sz="3200" b="1" dirty="0">
                <a:solidFill>
                  <a:srgbClr val="FF3399"/>
                </a:solidFill>
              </a:rPr>
              <a:t>Pulley crowning</a:t>
            </a:r>
          </a:p>
        </p:txBody>
      </p:sp>
      <p:sp>
        <p:nvSpPr>
          <p:cNvPr id="9220" name="Rectangle 3"/>
          <p:cNvSpPr>
            <a:spLocks noGrp="1" noChangeArrowheads="1"/>
          </p:cNvSpPr>
          <p:nvPr>
            <p:ph type="body" idx="1"/>
          </p:nvPr>
        </p:nvSpPr>
        <p:spPr>
          <a:xfrm>
            <a:off x="381000" y="1143000"/>
            <a:ext cx="8229600" cy="5105400"/>
          </a:xfrm>
        </p:spPr>
        <p:txBody>
          <a:bodyPr/>
          <a:lstStyle/>
          <a:p>
            <a:pPr eaLnBrk="1" hangingPunct="1">
              <a:lnSpc>
                <a:spcPct val="150000"/>
              </a:lnSpc>
              <a:buFontTx/>
              <a:buNone/>
            </a:pPr>
            <a:r>
              <a:rPr lang="en-US" sz="2800" u="sng" dirty="0">
                <a:solidFill>
                  <a:srgbClr val="0000FF"/>
                </a:solidFill>
              </a:rPr>
              <a:t>Critical dimensions:</a:t>
            </a:r>
          </a:p>
          <a:p>
            <a:pPr>
              <a:lnSpc>
                <a:spcPct val="150000"/>
              </a:lnSpc>
            </a:pPr>
            <a:r>
              <a:rPr lang="en-US" sz="2800" dirty="0">
                <a:solidFill>
                  <a:srgbClr val="002060"/>
                </a:solidFill>
              </a:rPr>
              <a:t>Crowning of pulleys should not exceed 25mm on the dia. / meter of width</a:t>
            </a:r>
          </a:p>
          <a:p>
            <a:pPr>
              <a:lnSpc>
                <a:spcPct val="150000"/>
              </a:lnSpc>
            </a:pPr>
            <a:r>
              <a:rPr lang="en-US" sz="2800" dirty="0">
                <a:solidFill>
                  <a:srgbClr val="002060"/>
                </a:solidFill>
              </a:rPr>
              <a:t>Width of the pulley should be 1/4</a:t>
            </a:r>
            <a:r>
              <a:rPr lang="en-US" sz="2800" baseline="30000" dirty="0">
                <a:solidFill>
                  <a:srgbClr val="002060"/>
                </a:solidFill>
              </a:rPr>
              <a:t>th</a:t>
            </a:r>
            <a:r>
              <a:rPr lang="en-US" sz="2800" dirty="0">
                <a:solidFill>
                  <a:srgbClr val="002060"/>
                </a:solidFill>
              </a:rPr>
              <a:t> greater than width of the belt</a:t>
            </a:r>
          </a:p>
          <a:p>
            <a:pPr>
              <a:lnSpc>
                <a:spcPct val="150000"/>
              </a:lnSpc>
            </a:pPr>
            <a:r>
              <a:rPr lang="en-US" sz="2800" dirty="0">
                <a:solidFill>
                  <a:srgbClr val="002060"/>
                </a:solidFill>
              </a:rPr>
              <a:t>Min. dia. of the belt should be at least 25 times thickness of the belt used to run the pulley</a:t>
            </a:r>
          </a:p>
          <a:p>
            <a:pPr eaLnBrk="1" hangingPunct="1">
              <a:buFontTx/>
              <a:buNone/>
            </a:pPr>
            <a:endParaRPr lang="en-US" sz="3600" dirty="0">
              <a:solidFill>
                <a:schemeClr val="accent2"/>
              </a:solidFill>
            </a:endParaRPr>
          </a:p>
        </p:txBody>
      </p:sp>
    </p:spTree>
    <p:extLst>
      <p:ext uri="{BB962C8B-B14F-4D97-AF65-F5344CB8AC3E}">
        <p14:creationId xmlns:p14="http://schemas.microsoft.com/office/powerpoint/2010/main" val="2278928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p:spPr>
        <p:txBody>
          <a:bodyPr/>
          <a:lstStyle/>
          <a:p>
            <a:fld id="{C6C22D40-577F-47F3-81CE-38B106E1946B}" type="slidenum">
              <a:rPr lang="en-US"/>
              <a:pPr/>
              <a:t>28</a:t>
            </a:fld>
            <a:endParaRPr lang="en-US"/>
          </a:p>
        </p:txBody>
      </p:sp>
      <p:sp>
        <p:nvSpPr>
          <p:cNvPr id="10243" name="Rectangle 2"/>
          <p:cNvSpPr>
            <a:spLocks noGrp="1" noChangeArrowheads="1"/>
          </p:cNvSpPr>
          <p:nvPr>
            <p:ph type="title"/>
          </p:nvPr>
        </p:nvSpPr>
        <p:spPr>
          <a:xfrm>
            <a:off x="457200" y="274638"/>
            <a:ext cx="8229600" cy="639762"/>
          </a:xfrm>
        </p:spPr>
        <p:txBody>
          <a:bodyPr/>
          <a:lstStyle/>
          <a:p>
            <a:pPr algn="l" eaLnBrk="1" hangingPunct="1"/>
            <a:r>
              <a:rPr lang="en-US" sz="3200" b="1">
                <a:solidFill>
                  <a:srgbClr val="0000FF"/>
                </a:solidFill>
              </a:rPr>
              <a:t>Types of pulleys</a:t>
            </a:r>
          </a:p>
        </p:txBody>
      </p:sp>
      <p:sp>
        <p:nvSpPr>
          <p:cNvPr id="10244" name="Rectangle 3"/>
          <p:cNvSpPr>
            <a:spLocks noGrp="1" noChangeArrowheads="1"/>
          </p:cNvSpPr>
          <p:nvPr>
            <p:ph type="body" idx="1"/>
          </p:nvPr>
        </p:nvSpPr>
        <p:spPr>
          <a:xfrm>
            <a:off x="457200" y="990600"/>
            <a:ext cx="8305800" cy="4876800"/>
          </a:xfrm>
        </p:spPr>
        <p:txBody>
          <a:bodyPr/>
          <a:lstStyle/>
          <a:p>
            <a:pPr eaLnBrk="1" hangingPunct="1">
              <a:lnSpc>
                <a:spcPct val="200000"/>
              </a:lnSpc>
            </a:pPr>
            <a:r>
              <a:rPr lang="en-US" sz="2400">
                <a:solidFill>
                  <a:srgbClr val="FF5050"/>
                </a:solidFill>
              </a:rPr>
              <a:t>Stepped cone pulley (Speed cone)</a:t>
            </a:r>
          </a:p>
          <a:p>
            <a:pPr eaLnBrk="1" hangingPunct="1">
              <a:lnSpc>
                <a:spcPct val="200000"/>
              </a:lnSpc>
            </a:pPr>
            <a:r>
              <a:rPr lang="en-US" sz="2400">
                <a:solidFill>
                  <a:srgbClr val="FF5050"/>
                </a:solidFill>
              </a:rPr>
              <a:t>Fast and loose pulleys </a:t>
            </a:r>
          </a:p>
          <a:p>
            <a:pPr eaLnBrk="1" hangingPunct="1">
              <a:lnSpc>
                <a:spcPct val="200000"/>
              </a:lnSpc>
            </a:pPr>
            <a:r>
              <a:rPr lang="en-US" sz="2400">
                <a:solidFill>
                  <a:srgbClr val="FF5050"/>
                </a:solidFill>
              </a:rPr>
              <a:t>Guide pulley (Right angled drive)</a:t>
            </a:r>
          </a:p>
          <a:p>
            <a:pPr eaLnBrk="1" hangingPunct="1">
              <a:lnSpc>
                <a:spcPct val="200000"/>
              </a:lnSpc>
            </a:pPr>
            <a:r>
              <a:rPr lang="en-US" sz="2400">
                <a:solidFill>
                  <a:srgbClr val="FF5050"/>
                </a:solidFill>
              </a:rPr>
              <a:t>Jockey pulley </a:t>
            </a:r>
          </a:p>
          <a:p>
            <a:pPr eaLnBrk="1" hangingPunct="1">
              <a:lnSpc>
                <a:spcPct val="200000"/>
              </a:lnSpc>
            </a:pPr>
            <a:r>
              <a:rPr lang="en-US" sz="2400">
                <a:solidFill>
                  <a:srgbClr val="FF5050"/>
                </a:solidFill>
              </a:rPr>
              <a:t>Grooved pulley</a:t>
            </a:r>
          </a:p>
          <a:p>
            <a:pPr eaLnBrk="1" hangingPunct="1">
              <a:lnSpc>
                <a:spcPct val="200000"/>
              </a:lnSpc>
            </a:pPr>
            <a:r>
              <a:rPr lang="en-US" sz="2400">
                <a:solidFill>
                  <a:srgbClr val="FF5050"/>
                </a:solidFill>
              </a:rPr>
              <a:t>Wrought-iron pulley</a:t>
            </a:r>
          </a:p>
        </p:txBody>
      </p:sp>
    </p:spTree>
    <p:extLst>
      <p:ext uri="{BB962C8B-B14F-4D97-AF65-F5344CB8AC3E}">
        <p14:creationId xmlns:p14="http://schemas.microsoft.com/office/powerpoint/2010/main" val="3541184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p:cNvSpPr>
            <a:spLocks noGrp="1"/>
          </p:cNvSpPr>
          <p:nvPr>
            <p:ph type="sldNum" sz="quarter" idx="12"/>
          </p:nvPr>
        </p:nvSpPr>
        <p:spPr>
          <a:noFill/>
        </p:spPr>
        <p:txBody>
          <a:bodyPr/>
          <a:lstStyle/>
          <a:p>
            <a:fld id="{DD572C05-87A4-4914-A259-A8156D095379}" type="slidenum">
              <a:rPr lang="en-US"/>
              <a:pPr/>
              <a:t>29</a:t>
            </a:fld>
            <a:endParaRPr lang="en-US"/>
          </a:p>
        </p:txBody>
      </p:sp>
      <p:pic>
        <p:nvPicPr>
          <p:cNvPr id="11267" name="Picture 2" descr="speed cone 2d"/>
          <p:cNvPicPr>
            <a:picLocks noGrp="1" noChangeAspect="1" noChangeArrowheads="1"/>
          </p:cNvPicPr>
          <p:nvPr>
            <p:ph/>
          </p:nvPr>
        </p:nvPicPr>
        <p:blipFill>
          <a:blip r:embed="rId2"/>
          <a:srcRect/>
          <a:stretch>
            <a:fillRect/>
          </a:stretch>
        </p:blipFill>
        <p:spPr>
          <a:xfrm>
            <a:off x="2209800" y="228600"/>
            <a:ext cx="5484813" cy="6403975"/>
          </a:xfrm>
          <a:noFill/>
        </p:spPr>
      </p:pic>
      <p:sp>
        <p:nvSpPr>
          <p:cNvPr id="11268" name="Rectangle 3"/>
          <p:cNvSpPr>
            <a:spLocks noChangeArrowheads="1"/>
          </p:cNvSpPr>
          <p:nvPr/>
        </p:nvSpPr>
        <p:spPr bwMode="auto">
          <a:xfrm>
            <a:off x="457200" y="0"/>
            <a:ext cx="8229600" cy="715963"/>
          </a:xfrm>
          <a:prstGeom prst="rect">
            <a:avLst/>
          </a:prstGeom>
          <a:noFill/>
          <a:ln w="9525">
            <a:noFill/>
            <a:miter lim="800000"/>
            <a:headEnd/>
            <a:tailEnd/>
          </a:ln>
        </p:spPr>
        <p:txBody>
          <a:bodyPr anchor="ctr"/>
          <a:lstStyle/>
          <a:p>
            <a:pPr eaLnBrk="1" hangingPunct="1"/>
            <a:r>
              <a:rPr lang="en-US" sz="3200" b="1">
                <a:solidFill>
                  <a:srgbClr val="FF3399"/>
                </a:solidFill>
              </a:rPr>
              <a:t>Stepped cone pulley</a:t>
            </a:r>
          </a:p>
        </p:txBody>
      </p:sp>
      <p:sp>
        <p:nvSpPr>
          <p:cNvPr id="11269" name="Text Box 4"/>
          <p:cNvSpPr txBox="1">
            <a:spLocks noChangeArrowheads="1"/>
          </p:cNvSpPr>
          <p:nvPr/>
        </p:nvSpPr>
        <p:spPr bwMode="auto">
          <a:xfrm>
            <a:off x="2133600" y="6172200"/>
            <a:ext cx="5562600" cy="457200"/>
          </a:xfrm>
          <a:prstGeom prst="rect">
            <a:avLst/>
          </a:prstGeom>
          <a:solidFill>
            <a:schemeClr val="bg1"/>
          </a:solidFill>
          <a:ln w="9525">
            <a:noFill/>
            <a:miter lim="800000"/>
            <a:headEnd/>
            <a:tailEnd/>
          </a:ln>
        </p:spPr>
        <p:txBody>
          <a:bodyPr>
            <a:spAutoFit/>
          </a:bodyPr>
          <a:lstStyle/>
          <a:p>
            <a:pPr eaLnBrk="1" hangingPunct="1">
              <a:spcBef>
                <a:spcPct val="50000"/>
              </a:spcBef>
            </a:pPr>
            <a:r>
              <a:rPr lang="en-US" sz="2400">
                <a:solidFill>
                  <a:schemeClr val="bg1"/>
                </a:solidFill>
              </a:rPr>
              <a:t>f</a:t>
            </a:r>
          </a:p>
        </p:txBody>
      </p:sp>
    </p:spTree>
    <p:extLst>
      <p:ext uri="{BB962C8B-B14F-4D97-AF65-F5344CB8AC3E}">
        <p14:creationId xmlns:p14="http://schemas.microsoft.com/office/powerpoint/2010/main" val="3365817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F452D1B-1994-47D8-B7EC-981E7A1F4941}" type="slidenum">
              <a:rPr lang="en-US"/>
              <a:pPr/>
              <a:t>3</a:t>
            </a:fld>
            <a:endParaRPr lang="en-US"/>
          </a:p>
        </p:txBody>
      </p:sp>
      <p:sp>
        <p:nvSpPr>
          <p:cNvPr id="5122" name="Rectangle 2"/>
          <p:cNvSpPr>
            <a:spLocks noGrp="1" noChangeArrowheads="1"/>
          </p:cNvSpPr>
          <p:nvPr>
            <p:ph type="ctrTitle"/>
          </p:nvPr>
        </p:nvSpPr>
        <p:spPr/>
        <p:txBody>
          <a:bodyPr/>
          <a:lstStyle/>
          <a:p>
            <a:r>
              <a:rPr lang="en-US" b="1" u="sng"/>
              <a:t>TRANSMISSION OF POWER</a:t>
            </a:r>
            <a:r>
              <a:rPr lang="en-US"/>
              <a:t> </a:t>
            </a:r>
          </a:p>
        </p:txBody>
      </p:sp>
    </p:spTree>
    <p:extLst>
      <p:ext uri="{BB962C8B-B14F-4D97-AF65-F5344CB8AC3E}">
        <p14:creationId xmlns:p14="http://schemas.microsoft.com/office/powerpoint/2010/main" val="670582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3"/>
          <p:cNvSpPr>
            <a:spLocks noGrp="1"/>
          </p:cNvSpPr>
          <p:nvPr>
            <p:ph type="sldNum" sz="quarter" idx="12"/>
          </p:nvPr>
        </p:nvSpPr>
        <p:spPr>
          <a:noFill/>
        </p:spPr>
        <p:txBody>
          <a:bodyPr/>
          <a:lstStyle/>
          <a:p>
            <a:fld id="{FAD8AAC7-0EF0-46CA-BE5B-26AE96477ED8}" type="slidenum">
              <a:rPr lang="en-US" smtClean="0"/>
              <a:pPr/>
              <a:t>30</a:t>
            </a:fld>
            <a:endParaRPr lang="en-US"/>
          </a:p>
        </p:txBody>
      </p:sp>
      <p:pic>
        <p:nvPicPr>
          <p:cNvPr id="20484" name="Content Placeholder 4" descr="stepped cone"/>
          <p:cNvPicPr>
            <a:picLocks noGrp="1" noChangeAspect="1" noChangeArrowheads="1"/>
          </p:cNvPicPr>
          <p:nvPr>
            <p:ph/>
          </p:nvPr>
        </p:nvPicPr>
        <p:blipFill>
          <a:blip r:embed="rId2"/>
          <a:srcRect/>
          <a:stretch>
            <a:fillRect/>
          </a:stretch>
        </p:blipFill>
        <p:spPr>
          <a:xfrm>
            <a:off x="886692" y="281853"/>
            <a:ext cx="7772400" cy="5670550"/>
          </a:xfrm>
          <a:noFill/>
        </p:spPr>
      </p:pic>
    </p:spTree>
    <p:extLst>
      <p:ext uri="{BB962C8B-B14F-4D97-AF65-F5344CB8AC3E}">
        <p14:creationId xmlns:p14="http://schemas.microsoft.com/office/powerpoint/2010/main" val="982323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p>
            <a:fld id="{6E5275B5-D4C1-40B7-81A1-6BC9AA1E201E}" type="slidenum">
              <a:rPr lang="en-US"/>
              <a:pPr/>
              <a:t>31</a:t>
            </a:fld>
            <a:endParaRPr lang="en-US"/>
          </a:p>
        </p:txBody>
      </p:sp>
      <p:sp>
        <p:nvSpPr>
          <p:cNvPr id="12291" name="Rectangle 2"/>
          <p:cNvSpPr>
            <a:spLocks noGrp="1" noChangeArrowheads="1"/>
          </p:cNvSpPr>
          <p:nvPr>
            <p:ph type="title"/>
          </p:nvPr>
        </p:nvSpPr>
        <p:spPr>
          <a:xfrm>
            <a:off x="457200" y="0"/>
            <a:ext cx="8229600" cy="715963"/>
          </a:xfrm>
        </p:spPr>
        <p:txBody>
          <a:bodyPr/>
          <a:lstStyle/>
          <a:p>
            <a:pPr algn="l" eaLnBrk="1" hangingPunct="1"/>
            <a:r>
              <a:rPr lang="en-US" sz="3200" b="1">
                <a:solidFill>
                  <a:srgbClr val="FF3399"/>
                </a:solidFill>
              </a:rPr>
              <a:t>Stepped cone pulley</a:t>
            </a:r>
          </a:p>
        </p:txBody>
      </p:sp>
      <p:sp>
        <p:nvSpPr>
          <p:cNvPr id="12292" name="Rectangle 3"/>
          <p:cNvSpPr>
            <a:spLocks noGrp="1" noChangeArrowheads="1"/>
          </p:cNvSpPr>
          <p:nvPr>
            <p:ph type="body" idx="1"/>
          </p:nvPr>
        </p:nvSpPr>
        <p:spPr>
          <a:xfrm>
            <a:off x="457200" y="609600"/>
            <a:ext cx="8229600" cy="5486400"/>
          </a:xfrm>
        </p:spPr>
        <p:txBody>
          <a:bodyPr/>
          <a:lstStyle/>
          <a:p>
            <a:pPr eaLnBrk="1" hangingPunct="1">
              <a:lnSpc>
                <a:spcPct val="200000"/>
              </a:lnSpc>
            </a:pPr>
            <a:r>
              <a:rPr lang="en-US" sz="2800" dirty="0">
                <a:solidFill>
                  <a:srgbClr val="002060"/>
                </a:solidFill>
              </a:rPr>
              <a:t>When speed of the driven shaft is to be changed very frequently</a:t>
            </a:r>
          </a:p>
          <a:p>
            <a:pPr eaLnBrk="1" hangingPunct="1">
              <a:lnSpc>
                <a:spcPct val="200000"/>
              </a:lnSpc>
            </a:pPr>
            <a:r>
              <a:rPr lang="en-US" sz="2800" dirty="0">
                <a:solidFill>
                  <a:srgbClr val="002060"/>
                </a:solidFill>
              </a:rPr>
              <a:t>Used in lathe, drilling m/c etc..</a:t>
            </a:r>
          </a:p>
          <a:p>
            <a:pPr eaLnBrk="1" hangingPunct="1">
              <a:lnSpc>
                <a:spcPct val="200000"/>
              </a:lnSpc>
            </a:pPr>
            <a:r>
              <a:rPr lang="en-US" sz="2800" dirty="0">
                <a:solidFill>
                  <a:srgbClr val="002060"/>
                </a:solidFill>
              </a:rPr>
              <a:t>Integral casting</a:t>
            </a:r>
          </a:p>
          <a:p>
            <a:pPr eaLnBrk="1" hangingPunct="1">
              <a:lnSpc>
                <a:spcPct val="200000"/>
              </a:lnSpc>
            </a:pPr>
            <a:r>
              <a:rPr lang="en-US" sz="2800" dirty="0">
                <a:solidFill>
                  <a:srgbClr val="002060"/>
                </a:solidFill>
              </a:rPr>
              <a:t>One set of stepped cone pulley mounted in reverse on the driven shaft</a:t>
            </a:r>
          </a:p>
          <a:p>
            <a:pPr eaLnBrk="1" hangingPunct="1">
              <a:buFontTx/>
              <a:buNone/>
            </a:pPr>
            <a:endParaRPr lang="en-US" sz="2800" dirty="0">
              <a:solidFill>
                <a:schemeClr val="accent2"/>
              </a:solidFill>
            </a:endParaRPr>
          </a:p>
        </p:txBody>
      </p:sp>
    </p:spTree>
    <p:extLst>
      <p:ext uri="{BB962C8B-B14F-4D97-AF65-F5344CB8AC3E}">
        <p14:creationId xmlns:p14="http://schemas.microsoft.com/office/powerpoint/2010/main" val="3120343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E32656E1-1E24-4D87-A5B5-9FFEDF8B754E}" type="slidenum">
              <a:rPr lang="en-US"/>
              <a:pPr/>
              <a:t>32</a:t>
            </a:fld>
            <a:endParaRPr lang="en-US"/>
          </a:p>
        </p:txBody>
      </p:sp>
      <p:sp>
        <p:nvSpPr>
          <p:cNvPr id="13315" name="Rectangle 2"/>
          <p:cNvSpPr>
            <a:spLocks noGrp="1" noChangeArrowheads="1"/>
          </p:cNvSpPr>
          <p:nvPr>
            <p:ph type="title"/>
          </p:nvPr>
        </p:nvSpPr>
        <p:spPr>
          <a:xfrm>
            <a:off x="457200" y="274638"/>
            <a:ext cx="8229600" cy="715962"/>
          </a:xfrm>
        </p:spPr>
        <p:txBody>
          <a:bodyPr/>
          <a:lstStyle/>
          <a:p>
            <a:pPr algn="l" eaLnBrk="1" hangingPunct="1"/>
            <a:r>
              <a:rPr lang="en-US" sz="3200" b="1" dirty="0">
                <a:solidFill>
                  <a:srgbClr val="FF3399"/>
                </a:solidFill>
              </a:rPr>
              <a:t>Fast and Loose pulley</a:t>
            </a:r>
          </a:p>
        </p:txBody>
      </p:sp>
      <p:sp>
        <p:nvSpPr>
          <p:cNvPr id="13316" name="Rectangle 3"/>
          <p:cNvSpPr>
            <a:spLocks noGrp="1" noChangeArrowheads="1"/>
          </p:cNvSpPr>
          <p:nvPr>
            <p:ph type="body" idx="1"/>
          </p:nvPr>
        </p:nvSpPr>
        <p:spPr>
          <a:xfrm>
            <a:off x="457200" y="990600"/>
            <a:ext cx="8305800" cy="5410200"/>
          </a:xfrm>
        </p:spPr>
        <p:txBody>
          <a:bodyPr/>
          <a:lstStyle/>
          <a:p>
            <a:pPr eaLnBrk="1" hangingPunct="1">
              <a:lnSpc>
                <a:spcPct val="120000"/>
              </a:lnSpc>
            </a:pPr>
            <a:r>
              <a:rPr lang="en-US" sz="2800"/>
              <a:t>When many machines obtain the drive from </a:t>
            </a:r>
            <a:r>
              <a:rPr lang="en-US" sz="2800">
                <a:solidFill>
                  <a:schemeClr val="accent2"/>
                </a:solidFill>
              </a:rPr>
              <a:t>one main driving shaft</a:t>
            </a:r>
            <a:r>
              <a:rPr lang="en-US" sz="2800"/>
              <a:t>,</a:t>
            </a:r>
          </a:p>
          <a:p>
            <a:pPr eaLnBrk="1" hangingPunct="1">
              <a:lnSpc>
                <a:spcPct val="120000"/>
              </a:lnSpc>
            </a:pPr>
            <a:r>
              <a:rPr lang="en-US" sz="2800"/>
              <a:t>Stop and start some machines intermittently without  </a:t>
            </a:r>
            <a:r>
              <a:rPr lang="en-US" sz="2800" b="1">
                <a:solidFill>
                  <a:schemeClr val="accent2"/>
                </a:solidFill>
              </a:rPr>
              <a:t>stopping</a:t>
            </a:r>
            <a:r>
              <a:rPr lang="en-US" sz="2800"/>
              <a:t> the main driving shaft</a:t>
            </a:r>
          </a:p>
          <a:p>
            <a:pPr eaLnBrk="1" hangingPunct="1"/>
            <a:r>
              <a:rPr lang="en-US" b="1">
                <a:solidFill>
                  <a:srgbClr val="0000FF"/>
                </a:solidFill>
              </a:rPr>
              <a:t>Fast pulley</a:t>
            </a:r>
          </a:p>
          <a:p>
            <a:pPr lvl="2" eaLnBrk="1" hangingPunct="1"/>
            <a:r>
              <a:rPr lang="en-US"/>
              <a:t>Securely </a:t>
            </a:r>
            <a:r>
              <a:rPr lang="en-US" b="1">
                <a:solidFill>
                  <a:srgbClr val="996633"/>
                </a:solidFill>
              </a:rPr>
              <a:t>keyed</a:t>
            </a:r>
            <a:r>
              <a:rPr lang="en-US"/>
              <a:t> to the machine shaft</a:t>
            </a:r>
          </a:p>
          <a:p>
            <a:pPr eaLnBrk="1" hangingPunct="1"/>
            <a:r>
              <a:rPr lang="en-US" b="1">
                <a:solidFill>
                  <a:srgbClr val="0000FF"/>
                </a:solidFill>
              </a:rPr>
              <a:t>Loose pulley</a:t>
            </a:r>
            <a:r>
              <a:rPr lang="en-US"/>
              <a:t> (</a:t>
            </a:r>
            <a:r>
              <a:rPr lang="en-US" sz="2800"/>
              <a:t>with brass bush</a:t>
            </a:r>
            <a:r>
              <a:rPr lang="en-US"/>
              <a:t>)</a:t>
            </a:r>
          </a:p>
          <a:p>
            <a:pPr lvl="2" eaLnBrk="1" hangingPunct="1"/>
            <a:r>
              <a:rPr lang="en-US"/>
              <a:t>Mounted </a:t>
            </a:r>
            <a:r>
              <a:rPr lang="en-US">
                <a:solidFill>
                  <a:schemeClr val="accent2"/>
                </a:solidFill>
              </a:rPr>
              <a:t>freely</a:t>
            </a:r>
            <a:r>
              <a:rPr lang="en-US"/>
              <a:t> on the machine shaft</a:t>
            </a:r>
          </a:p>
          <a:p>
            <a:pPr lvl="2" eaLnBrk="1" hangingPunct="1"/>
            <a:r>
              <a:rPr lang="en-US"/>
              <a:t>Rotates </a:t>
            </a:r>
            <a:r>
              <a:rPr lang="en-US">
                <a:solidFill>
                  <a:schemeClr val="accent2"/>
                </a:solidFill>
              </a:rPr>
              <a:t>freely</a:t>
            </a:r>
          </a:p>
          <a:p>
            <a:pPr eaLnBrk="1" hangingPunct="1">
              <a:lnSpc>
                <a:spcPct val="120000"/>
              </a:lnSpc>
            </a:pPr>
            <a:endParaRPr lang="en-US">
              <a:solidFill>
                <a:schemeClr val="accent2"/>
              </a:solidFill>
            </a:endParaRPr>
          </a:p>
        </p:txBody>
      </p:sp>
    </p:spTree>
    <p:extLst>
      <p:ext uri="{BB962C8B-B14F-4D97-AF65-F5344CB8AC3E}">
        <p14:creationId xmlns:p14="http://schemas.microsoft.com/office/powerpoint/2010/main" val="1620415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5"/>
          <p:cNvSpPr>
            <a:spLocks noGrp="1"/>
          </p:cNvSpPr>
          <p:nvPr>
            <p:ph type="sldNum" sz="quarter" idx="12"/>
          </p:nvPr>
        </p:nvSpPr>
        <p:spPr>
          <a:noFill/>
        </p:spPr>
        <p:txBody>
          <a:bodyPr/>
          <a:lstStyle/>
          <a:p>
            <a:fld id="{393349AF-3D88-449E-96DA-56F11A2D284C}" type="slidenum">
              <a:rPr lang="en-US" smtClean="0"/>
              <a:pPr/>
              <a:t>33</a:t>
            </a:fld>
            <a:endParaRPr lang="en-US"/>
          </a:p>
        </p:txBody>
      </p:sp>
      <p:pic>
        <p:nvPicPr>
          <p:cNvPr id="22532" name="Picture 2" descr="fast &amp; loose"/>
          <p:cNvPicPr>
            <a:picLocks noGrp="1" noChangeAspect="1" noChangeArrowheads="1"/>
          </p:cNvPicPr>
          <p:nvPr>
            <p:ph idx="1"/>
          </p:nvPr>
        </p:nvPicPr>
        <p:blipFill>
          <a:blip r:embed="rId3">
            <a:lum bright="-30000" contrast="40000"/>
          </a:blip>
          <a:srcRect/>
          <a:stretch>
            <a:fillRect/>
          </a:stretch>
        </p:blipFill>
        <p:spPr>
          <a:xfrm>
            <a:off x="2133600" y="471488"/>
            <a:ext cx="5715000" cy="6291262"/>
          </a:xfrm>
          <a:noFill/>
        </p:spPr>
      </p:pic>
      <p:sp>
        <p:nvSpPr>
          <p:cNvPr id="22533" name="Rectangle 3"/>
          <p:cNvSpPr>
            <a:spLocks noGrp="1" noChangeArrowheads="1"/>
          </p:cNvSpPr>
          <p:nvPr>
            <p:ph type="title"/>
          </p:nvPr>
        </p:nvSpPr>
        <p:spPr>
          <a:xfrm>
            <a:off x="0" y="0"/>
            <a:ext cx="8229600" cy="533400"/>
          </a:xfrm>
          <a:noFill/>
        </p:spPr>
        <p:txBody>
          <a:bodyPr>
            <a:normAutofit fontScale="90000"/>
          </a:bodyPr>
          <a:lstStyle/>
          <a:p>
            <a:pPr algn="l" eaLnBrk="1" hangingPunct="1"/>
            <a:r>
              <a:rPr lang="en-US" sz="3200" b="1">
                <a:solidFill>
                  <a:srgbClr val="FF3399"/>
                </a:solidFill>
              </a:rPr>
              <a:t>Fast and Loose pulley</a:t>
            </a:r>
          </a:p>
        </p:txBody>
      </p:sp>
    </p:spTree>
    <p:extLst>
      <p:ext uri="{BB962C8B-B14F-4D97-AF65-F5344CB8AC3E}">
        <p14:creationId xmlns:p14="http://schemas.microsoft.com/office/powerpoint/2010/main" val="3960377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5"/>
          <p:cNvSpPr>
            <a:spLocks noGrp="1"/>
          </p:cNvSpPr>
          <p:nvPr>
            <p:ph type="sldNum" sz="quarter" idx="12"/>
          </p:nvPr>
        </p:nvSpPr>
        <p:spPr>
          <a:noFill/>
        </p:spPr>
        <p:txBody>
          <a:bodyPr/>
          <a:lstStyle/>
          <a:p>
            <a:fld id="{EB2C2B66-D46E-4448-A990-2216F6B7C1AF}" type="slidenum">
              <a:rPr lang="en-US" smtClean="0"/>
              <a:pPr/>
              <a:t>34</a:t>
            </a:fld>
            <a:endParaRPr lang="en-US"/>
          </a:p>
        </p:txBody>
      </p:sp>
      <p:sp>
        <p:nvSpPr>
          <p:cNvPr id="23556" name="Rectangle 2"/>
          <p:cNvSpPr>
            <a:spLocks noGrp="1" noChangeArrowheads="1"/>
          </p:cNvSpPr>
          <p:nvPr>
            <p:ph type="title"/>
          </p:nvPr>
        </p:nvSpPr>
        <p:spPr>
          <a:xfrm>
            <a:off x="457200" y="274638"/>
            <a:ext cx="8229600" cy="715962"/>
          </a:xfrm>
        </p:spPr>
        <p:txBody>
          <a:bodyPr/>
          <a:lstStyle/>
          <a:p>
            <a:pPr algn="l" eaLnBrk="1" hangingPunct="1"/>
            <a:r>
              <a:rPr lang="en-US" sz="3200" b="1">
                <a:solidFill>
                  <a:srgbClr val="FF3399"/>
                </a:solidFill>
              </a:rPr>
              <a:t>Fast and Loose pulley</a:t>
            </a:r>
          </a:p>
        </p:txBody>
      </p:sp>
      <p:sp>
        <p:nvSpPr>
          <p:cNvPr id="23557" name="Rectangle 3"/>
          <p:cNvSpPr>
            <a:spLocks noGrp="1" noChangeArrowheads="1"/>
          </p:cNvSpPr>
          <p:nvPr>
            <p:ph type="body" idx="1"/>
          </p:nvPr>
        </p:nvSpPr>
        <p:spPr>
          <a:xfrm>
            <a:off x="457200" y="990600"/>
            <a:ext cx="8305800" cy="2438400"/>
          </a:xfrm>
        </p:spPr>
        <p:txBody>
          <a:bodyPr/>
          <a:lstStyle/>
          <a:p>
            <a:pPr eaLnBrk="1" hangingPunct="1">
              <a:lnSpc>
                <a:spcPct val="130000"/>
              </a:lnSpc>
            </a:pPr>
            <a:r>
              <a:rPr lang="en-US" sz="2800"/>
              <a:t>When many machines obtain the drive from a main driving shaft, it may be required to run some machines intermittently without having to </a:t>
            </a:r>
            <a:r>
              <a:rPr lang="en-US" sz="2800" b="1">
                <a:solidFill>
                  <a:schemeClr val="accent2"/>
                </a:solidFill>
              </a:rPr>
              <a:t>Start</a:t>
            </a:r>
            <a:r>
              <a:rPr lang="en-US" sz="2800"/>
              <a:t> and </a:t>
            </a:r>
            <a:r>
              <a:rPr lang="en-US" sz="2800" b="1">
                <a:solidFill>
                  <a:schemeClr val="accent2"/>
                </a:solidFill>
              </a:rPr>
              <a:t>stop</a:t>
            </a:r>
            <a:r>
              <a:rPr lang="en-US" sz="2800"/>
              <a:t> the main driving shaft</a:t>
            </a:r>
          </a:p>
        </p:txBody>
      </p:sp>
      <p:sp>
        <p:nvSpPr>
          <p:cNvPr id="23558" name="Text Box 4"/>
          <p:cNvSpPr txBox="1">
            <a:spLocks noChangeArrowheads="1"/>
          </p:cNvSpPr>
          <p:nvPr/>
        </p:nvSpPr>
        <p:spPr bwMode="auto">
          <a:xfrm>
            <a:off x="914400" y="3505200"/>
            <a:ext cx="6858000" cy="2647950"/>
          </a:xfrm>
          <a:prstGeom prst="rect">
            <a:avLst/>
          </a:prstGeom>
          <a:noFill/>
          <a:ln w="9525">
            <a:noFill/>
            <a:miter lim="800000"/>
            <a:headEnd/>
            <a:tailEnd/>
          </a:ln>
        </p:spPr>
        <p:txBody>
          <a:bodyPr>
            <a:spAutoFit/>
          </a:bodyPr>
          <a:lstStyle/>
          <a:p>
            <a:r>
              <a:rPr lang="en-US" sz="2400" b="1">
                <a:solidFill>
                  <a:srgbClr val="0000FF"/>
                </a:solidFill>
              </a:rPr>
              <a:t>Fast pulley</a:t>
            </a:r>
          </a:p>
          <a:p>
            <a:pPr lvl="2">
              <a:buFontTx/>
              <a:buChar char="•"/>
            </a:pPr>
            <a:r>
              <a:rPr lang="en-US" sz="2400"/>
              <a:t>Securely </a:t>
            </a:r>
            <a:r>
              <a:rPr lang="en-US" sz="2400" b="1">
                <a:solidFill>
                  <a:srgbClr val="996633"/>
                </a:solidFill>
              </a:rPr>
              <a:t>keyed</a:t>
            </a:r>
            <a:r>
              <a:rPr lang="en-US" sz="2400"/>
              <a:t> to the machine shaft</a:t>
            </a:r>
          </a:p>
          <a:p>
            <a:r>
              <a:rPr lang="en-US" sz="2400" b="1">
                <a:solidFill>
                  <a:srgbClr val="0000FF"/>
                </a:solidFill>
              </a:rPr>
              <a:t>Loose pulley</a:t>
            </a:r>
            <a:r>
              <a:rPr lang="en-US" sz="2400"/>
              <a:t> (with brass bush)</a:t>
            </a:r>
          </a:p>
          <a:p>
            <a:pPr lvl="2">
              <a:buFontTx/>
              <a:buChar char="•"/>
            </a:pPr>
            <a:r>
              <a:rPr lang="en-US" sz="2400"/>
              <a:t>Mounted freely on the machine shaft</a:t>
            </a:r>
          </a:p>
          <a:p>
            <a:pPr lvl="2">
              <a:buFontTx/>
              <a:buChar char="•"/>
            </a:pPr>
            <a:r>
              <a:rPr lang="en-US" sz="2400"/>
              <a:t>Rotates freely</a:t>
            </a:r>
          </a:p>
        </p:txBody>
      </p:sp>
    </p:spTree>
    <p:extLst>
      <p:ext uri="{BB962C8B-B14F-4D97-AF65-F5344CB8AC3E}">
        <p14:creationId xmlns:p14="http://schemas.microsoft.com/office/powerpoint/2010/main" val="639933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5"/>
          <p:cNvSpPr>
            <a:spLocks noGrp="1"/>
          </p:cNvSpPr>
          <p:nvPr>
            <p:ph type="sldNum" sz="quarter" idx="12"/>
          </p:nvPr>
        </p:nvSpPr>
        <p:spPr>
          <a:noFill/>
        </p:spPr>
        <p:txBody>
          <a:bodyPr/>
          <a:lstStyle/>
          <a:p>
            <a:fld id="{5106C843-6FF3-413C-AC40-8B633FD01DEE}" type="slidenum">
              <a:rPr lang="en-US" smtClean="0"/>
              <a:pPr/>
              <a:t>35</a:t>
            </a:fld>
            <a:endParaRPr lang="en-US"/>
          </a:p>
        </p:txBody>
      </p:sp>
      <p:sp>
        <p:nvSpPr>
          <p:cNvPr id="24580" name="Rectangle 2"/>
          <p:cNvSpPr>
            <a:spLocks noGrp="1" noChangeArrowheads="1"/>
          </p:cNvSpPr>
          <p:nvPr>
            <p:ph type="title"/>
          </p:nvPr>
        </p:nvSpPr>
        <p:spPr>
          <a:xfrm>
            <a:off x="457200" y="274638"/>
            <a:ext cx="8153400" cy="715962"/>
          </a:xfrm>
        </p:spPr>
        <p:txBody>
          <a:bodyPr/>
          <a:lstStyle/>
          <a:p>
            <a:pPr algn="l" eaLnBrk="1" hangingPunct="1"/>
            <a:r>
              <a:rPr lang="en-US" sz="3600" b="1"/>
              <a:t>Working</a:t>
            </a:r>
          </a:p>
        </p:txBody>
      </p:sp>
      <p:sp>
        <p:nvSpPr>
          <p:cNvPr id="24581" name="Rectangle 3"/>
          <p:cNvSpPr>
            <a:spLocks noGrp="1" noChangeArrowheads="1"/>
          </p:cNvSpPr>
          <p:nvPr>
            <p:ph type="body" idx="1"/>
          </p:nvPr>
        </p:nvSpPr>
        <p:spPr>
          <a:xfrm>
            <a:off x="457200" y="990600"/>
            <a:ext cx="8153400" cy="5181600"/>
          </a:xfrm>
        </p:spPr>
        <p:txBody>
          <a:bodyPr/>
          <a:lstStyle/>
          <a:p>
            <a:pPr marL="609600" indent="-609600" eaLnBrk="1" hangingPunct="1">
              <a:lnSpc>
                <a:spcPct val="90000"/>
              </a:lnSpc>
              <a:buFontTx/>
              <a:buNone/>
            </a:pPr>
            <a:r>
              <a:rPr lang="en-US" sz="2900">
                <a:solidFill>
                  <a:srgbClr val="0000FF"/>
                </a:solidFill>
              </a:rPr>
              <a:t>When the belt is on the fast pulley</a:t>
            </a:r>
            <a:r>
              <a:rPr lang="en-US" sz="2900"/>
              <a:t>,</a:t>
            </a:r>
          </a:p>
          <a:p>
            <a:pPr marL="1752600" lvl="3" indent="-381000" eaLnBrk="1" hangingPunct="1">
              <a:lnSpc>
                <a:spcPct val="90000"/>
              </a:lnSpc>
            </a:pPr>
            <a:r>
              <a:rPr lang="en-US" sz="2400">
                <a:solidFill>
                  <a:srgbClr val="996633"/>
                </a:solidFill>
              </a:rPr>
              <a:t>Power transmitted to the machine shaft</a:t>
            </a:r>
          </a:p>
          <a:p>
            <a:pPr marL="609600" indent="-609600" eaLnBrk="1" hangingPunct="1">
              <a:lnSpc>
                <a:spcPct val="90000"/>
              </a:lnSpc>
              <a:buFontTx/>
              <a:buNone/>
            </a:pPr>
            <a:r>
              <a:rPr lang="en-US" sz="2900">
                <a:solidFill>
                  <a:srgbClr val="0000FF"/>
                </a:solidFill>
              </a:rPr>
              <a:t>When machine shaft is to be brought to rest</a:t>
            </a:r>
            <a:r>
              <a:rPr lang="en-US" sz="2900"/>
              <a:t>,</a:t>
            </a:r>
          </a:p>
          <a:p>
            <a:pPr marL="1752600" lvl="3" indent="-381000" eaLnBrk="1" hangingPunct="1">
              <a:lnSpc>
                <a:spcPct val="90000"/>
              </a:lnSpc>
            </a:pPr>
            <a:r>
              <a:rPr lang="en-US" sz="2400">
                <a:solidFill>
                  <a:srgbClr val="996633"/>
                </a:solidFill>
              </a:rPr>
              <a:t>Belt is shifted from fast pulley to loose pulley</a:t>
            </a:r>
          </a:p>
          <a:p>
            <a:pPr marL="609600" indent="-609600" eaLnBrk="1" hangingPunct="1">
              <a:lnSpc>
                <a:spcPct val="90000"/>
              </a:lnSpc>
              <a:buFontTx/>
              <a:buNone/>
            </a:pPr>
            <a:r>
              <a:rPr lang="en-US" sz="2800"/>
              <a:t>Note:</a:t>
            </a:r>
          </a:p>
          <a:p>
            <a:pPr marL="609600" indent="-609600" eaLnBrk="1" hangingPunct="1">
              <a:lnSpc>
                <a:spcPct val="90000"/>
              </a:lnSpc>
              <a:buFontTx/>
              <a:buAutoNum type="arabicPeriod"/>
            </a:pPr>
            <a:r>
              <a:rPr lang="en-US" sz="2800"/>
              <a:t>Axial movement of the loose pulley </a:t>
            </a:r>
            <a:r>
              <a:rPr lang="en-US" sz="2800" b="1" i="1">
                <a:solidFill>
                  <a:srgbClr val="FF3399"/>
                </a:solidFill>
              </a:rPr>
              <a:t>towards</a:t>
            </a:r>
            <a:r>
              <a:rPr lang="en-US" sz="2800"/>
              <a:t> fast pulley is </a:t>
            </a:r>
            <a:r>
              <a:rPr lang="en-US" sz="2800">
                <a:hlinkClick r:id="rId3" action="ppaction://hlinksldjump"/>
              </a:rPr>
              <a:t>prevented </a:t>
            </a:r>
            <a:endParaRPr lang="en-US" sz="2800"/>
          </a:p>
          <a:p>
            <a:pPr marL="609600" indent="-609600" eaLnBrk="1" hangingPunct="1">
              <a:lnSpc>
                <a:spcPct val="90000"/>
              </a:lnSpc>
              <a:buFontTx/>
              <a:buAutoNum type="arabicPeriod"/>
            </a:pPr>
            <a:endParaRPr lang="en-US" sz="2800"/>
          </a:p>
          <a:p>
            <a:pPr marL="609600" indent="-609600" eaLnBrk="1" hangingPunct="1">
              <a:lnSpc>
                <a:spcPct val="90000"/>
              </a:lnSpc>
              <a:buFontTx/>
              <a:buAutoNum type="arabicPeriod"/>
            </a:pPr>
            <a:r>
              <a:rPr lang="en-US" sz="2800"/>
              <a:t>Axial movement of the loose pulley </a:t>
            </a:r>
            <a:r>
              <a:rPr lang="en-US" sz="2800" b="1" i="1">
                <a:solidFill>
                  <a:srgbClr val="FF3399"/>
                </a:solidFill>
              </a:rPr>
              <a:t>away</a:t>
            </a:r>
            <a:r>
              <a:rPr lang="en-US" sz="2800"/>
              <a:t> fast pulley is </a:t>
            </a:r>
            <a:r>
              <a:rPr lang="en-US" sz="2800">
                <a:hlinkClick r:id="rId3" action="ppaction://hlinksldjump"/>
              </a:rPr>
              <a:t>prevented </a:t>
            </a:r>
            <a:endParaRPr lang="en-US" sz="2800"/>
          </a:p>
          <a:p>
            <a:pPr marL="609600" indent="-609600" eaLnBrk="1" hangingPunct="1">
              <a:lnSpc>
                <a:spcPct val="90000"/>
              </a:lnSpc>
              <a:buFontTx/>
              <a:buNone/>
            </a:pPr>
            <a:r>
              <a:rPr lang="en-US"/>
              <a:t>	</a:t>
            </a:r>
          </a:p>
        </p:txBody>
      </p:sp>
    </p:spTree>
    <p:extLst>
      <p:ext uri="{BB962C8B-B14F-4D97-AF65-F5344CB8AC3E}">
        <p14:creationId xmlns:p14="http://schemas.microsoft.com/office/powerpoint/2010/main" val="3117053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4"/>
          <p:cNvSpPr>
            <a:spLocks noGrp="1"/>
          </p:cNvSpPr>
          <p:nvPr>
            <p:ph type="sldNum" sz="quarter" idx="12"/>
          </p:nvPr>
        </p:nvSpPr>
        <p:spPr>
          <a:noFill/>
        </p:spPr>
        <p:txBody>
          <a:bodyPr/>
          <a:lstStyle/>
          <a:p>
            <a:fld id="{6F7A260D-8C0C-4E6C-818B-0848CF0D4E80}" type="slidenum">
              <a:rPr lang="en-US" smtClean="0"/>
              <a:pPr/>
              <a:t>36</a:t>
            </a:fld>
            <a:endParaRPr lang="en-US"/>
          </a:p>
        </p:txBody>
      </p:sp>
      <p:sp>
        <p:nvSpPr>
          <p:cNvPr id="25604" name="Rectangle 7"/>
          <p:cNvSpPr>
            <a:spLocks noChangeArrowheads="1"/>
          </p:cNvSpPr>
          <p:nvPr/>
        </p:nvSpPr>
        <p:spPr bwMode="auto">
          <a:xfrm>
            <a:off x="304800" y="0"/>
            <a:ext cx="8229600" cy="639763"/>
          </a:xfrm>
          <a:prstGeom prst="rect">
            <a:avLst/>
          </a:prstGeom>
          <a:noFill/>
          <a:ln w="9525">
            <a:noFill/>
            <a:miter lim="800000"/>
            <a:headEnd/>
            <a:tailEnd/>
          </a:ln>
        </p:spPr>
        <p:txBody>
          <a:bodyPr anchor="ctr"/>
          <a:lstStyle/>
          <a:p>
            <a:pPr>
              <a:spcBef>
                <a:spcPct val="0"/>
              </a:spcBef>
            </a:pPr>
            <a:r>
              <a:rPr lang="en-US" sz="3200" b="1">
                <a:solidFill>
                  <a:srgbClr val="FF3399"/>
                </a:solidFill>
              </a:rPr>
              <a:t>Jockey Pulley</a:t>
            </a:r>
          </a:p>
        </p:txBody>
      </p:sp>
      <p:sp>
        <p:nvSpPr>
          <p:cNvPr id="25605" name="Text Box 11"/>
          <p:cNvSpPr txBox="1">
            <a:spLocks noChangeArrowheads="1"/>
          </p:cNvSpPr>
          <p:nvPr/>
        </p:nvSpPr>
        <p:spPr bwMode="auto">
          <a:xfrm>
            <a:off x="7924800" y="4210050"/>
            <a:ext cx="184150" cy="2647950"/>
          </a:xfrm>
          <a:prstGeom prst="rect">
            <a:avLst/>
          </a:prstGeom>
          <a:solidFill>
            <a:schemeClr val="bg1"/>
          </a:solidFill>
          <a:ln w="9525">
            <a:noFill/>
            <a:miter lim="800000"/>
            <a:headEnd/>
            <a:tailEnd/>
          </a:ln>
        </p:spPr>
        <p:txBody>
          <a:bodyPr>
            <a:spAutoFit/>
          </a:bodyPr>
          <a:lstStyle/>
          <a:p>
            <a:endParaRPr lang="en-US" sz="2400"/>
          </a:p>
          <a:p>
            <a:endParaRPr lang="en-US" sz="2400"/>
          </a:p>
          <a:p>
            <a:endParaRPr lang="en-US" sz="2400"/>
          </a:p>
          <a:p>
            <a:endParaRPr lang="en-US" sz="2400"/>
          </a:p>
          <a:p>
            <a:endParaRPr lang="en-US" sz="2400"/>
          </a:p>
        </p:txBody>
      </p:sp>
      <p:grpSp>
        <p:nvGrpSpPr>
          <p:cNvPr id="2" name="Group 15"/>
          <p:cNvGrpSpPr>
            <a:grpSpLocks/>
          </p:cNvGrpSpPr>
          <p:nvPr/>
        </p:nvGrpSpPr>
        <p:grpSpPr bwMode="auto">
          <a:xfrm>
            <a:off x="1492250" y="628650"/>
            <a:ext cx="7194550" cy="6076950"/>
            <a:chOff x="1056" y="672"/>
            <a:chExt cx="4532" cy="3828"/>
          </a:xfrm>
        </p:grpSpPr>
        <p:pic>
          <p:nvPicPr>
            <p:cNvPr id="25607" name="Picture 5" descr="jokey"/>
            <p:cNvPicPr>
              <a:picLocks noChangeAspect="1" noChangeArrowheads="1"/>
            </p:cNvPicPr>
            <p:nvPr/>
          </p:nvPicPr>
          <p:blipFill>
            <a:blip r:embed="rId3"/>
            <a:srcRect/>
            <a:stretch>
              <a:fillRect/>
            </a:stretch>
          </p:blipFill>
          <p:spPr bwMode="auto">
            <a:xfrm>
              <a:off x="1056" y="720"/>
              <a:ext cx="4031" cy="3247"/>
            </a:xfrm>
            <a:prstGeom prst="rect">
              <a:avLst/>
            </a:prstGeom>
            <a:noFill/>
            <a:ln w="9525">
              <a:noFill/>
              <a:miter lim="800000"/>
              <a:headEnd/>
              <a:tailEnd/>
            </a:ln>
          </p:spPr>
        </p:pic>
        <p:sp>
          <p:nvSpPr>
            <p:cNvPr id="25608" name="Text Box 10"/>
            <p:cNvSpPr txBox="1">
              <a:spLocks noChangeArrowheads="1"/>
            </p:cNvSpPr>
            <p:nvPr/>
          </p:nvSpPr>
          <p:spPr bwMode="auto">
            <a:xfrm>
              <a:off x="4964" y="672"/>
              <a:ext cx="624" cy="3738"/>
            </a:xfrm>
            <a:prstGeom prst="rect">
              <a:avLst/>
            </a:prstGeom>
            <a:solidFill>
              <a:schemeClr val="bg1"/>
            </a:solidFill>
            <a:ln w="9525">
              <a:noFill/>
              <a:miter lim="800000"/>
              <a:headEnd/>
              <a:tailEnd/>
            </a:ln>
          </p:spPr>
          <p:txBody>
            <a:bodyPr>
              <a:spAutoFit/>
            </a:bodyPr>
            <a:lstStyle/>
            <a:p>
              <a:endParaRPr lang="en-US" sz="2400"/>
            </a:p>
            <a:p>
              <a:endParaRPr lang="en-US" sz="2400"/>
            </a:p>
            <a:p>
              <a:endParaRPr lang="en-US" sz="2400"/>
            </a:p>
            <a:p>
              <a:endParaRPr lang="en-US" sz="2400"/>
            </a:p>
            <a:p>
              <a:endParaRPr lang="en-US" sz="2400"/>
            </a:p>
            <a:p>
              <a:endParaRPr lang="en-US" sz="2400"/>
            </a:p>
            <a:p>
              <a:endParaRPr lang="en-US" sz="2400"/>
            </a:p>
            <a:p>
              <a:endParaRPr lang="en-US" sz="2400"/>
            </a:p>
            <a:p>
              <a:endParaRPr lang="en-US" sz="2400"/>
            </a:p>
            <a:p>
              <a:r>
                <a:rPr lang="en-US" sz="2400">
                  <a:solidFill>
                    <a:schemeClr val="bg1"/>
                  </a:solidFill>
                </a:rPr>
                <a:t>k</a:t>
              </a:r>
            </a:p>
            <a:p>
              <a:endParaRPr lang="en-US" sz="2400"/>
            </a:p>
          </p:txBody>
        </p:sp>
        <p:sp>
          <p:nvSpPr>
            <p:cNvPr id="25609" name="Text Box 12"/>
            <p:cNvSpPr txBox="1">
              <a:spLocks noChangeArrowheads="1"/>
            </p:cNvSpPr>
            <p:nvPr/>
          </p:nvSpPr>
          <p:spPr bwMode="auto">
            <a:xfrm>
              <a:off x="4800" y="2832"/>
              <a:ext cx="288" cy="1668"/>
            </a:xfrm>
            <a:prstGeom prst="rect">
              <a:avLst/>
            </a:prstGeom>
            <a:solidFill>
              <a:schemeClr val="bg1"/>
            </a:solidFill>
            <a:ln w="9525">
              <a:noFill/>
              <a:miter lim="800000"/>
              <a:headEnd/>
              <a:tailEnd/>
            </a:ln>
          </p:spPr>
          <p:txBody>
            <a:bodyPr>
              <a:spAutoFit/>
            </a:bodyPr>
            <a:lstStyle/>
            <a:p>
              <a:endParaRPr lang="en-US" sz="2400">
                <a:solidFill>
                  <a:schemeClr val="bg1"/>
                </a:solidFill>
              </a:endParaRPr>
            </a:p>
            <a:p>
              <a:endParaRPr lang="en-US" sz="2400">
                <a:solidFill>
                  <a:schemeClr val="bg1"/>
                </a:solidFill>
              </a:endParaRPr>
            </a:p>
            <a:p>
              <a:endParaRPr lang="en-US" sz="2400">
                <a:solidFill>
                  <a:schemeClr val="bg1"/>
                </a:solidFill>
              </a:endParaRPr>
            </a:p>
            <a:p>
              <a:endParaRPr lang="en-US" sz="2400">
                <a:solidFill>
                  <a:schemeClr val="bg1"/>
                </a:solidFill>
              </a:endParaRPr>
            </a:p>
            <a:p>
              <a:endParaRPr lang="en-US" sz="2400">
                <a:solidFill>
                  <a:schemeClr val="bg1"/>
                </a:solidFill>
              </a:endParaRPr>
            </a:p>
          </p:txBody>
        </p:sp>
      </p:grpSp>
    </p:spTree>
    <p:extLst>
      <p:ext uri="{BB962C8B-B14F-4D97-AF65-F5344CB8AC3E}">
        <p14:creationId xmlns:p14="http://schemas.microsoft.com/office/powerpoint/2010/main" val="2344265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4CD7E17-757E-4AB9-89EC-4E5DE5973507}"/>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36F8E285-C236-49BB-8471-25E416509C0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6082" name="Picture 2" descr="How does a belt drive work? - tec-science">
            <a:extLst>
              <a:ext uri="{FF2B5EF4-FFF2-40B4-BE49-F238E27FC236}">
                <a16:creationId xmlns:a16="http://schemas.microsoft.com/office/drawing/2014/main" id="{5D1341FF-F22F-4AF5-B861-38C333899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65" y="857250"/>
            <a:ext cx="8684069" cy="4884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15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5"/>
          <p:cNvSpPr>
            <a:spLocks noGrp="1"/>
          </p:cNvSpPr>
          <p:nvPr>
            <p:ph type="sldNum" sz="quarter" idx="12"/>
          </p:nvPr>
        </p:nvSpPr>
        <p:spPr>
          <a:noFill/>
        </p:spPr>
        <p:txBody>
          <a:bodyPr/>
          <a:lstStyle/>
          <a:p>
            <a:fld id="{B9639EF0-F4DF-4563-BAC4-D25D31AB5AA3}" type="slidenum">
              <a:rPr lang="en-US" smtClean="0"/>
              <a:pPr/>
              <a:t>38</a:t>
            </a:fld>
            <a:endParaRPr lang="en-US"/>
          </a:p>
        </p:txBody>
      </p:sp>
      <p:sp>
        <p:nvSpPr>
          <p:cNvPr id="26628" name="Rectangle 2"/>
          <p:cNvSpPr>
            <a:spLocks noGrp="1" noChangeArrowheads="1"/>
          </p:cNvSpPr>
          <p:nvPr>
            <p:ph type="title"/>
          </p:nvPr>
        </p:nvSpPr>
        <p:spPr>
          <a:xfrm>
            <a:off x="457200" y="274638"/>
            <a:ext cx="8229600" cy="639762"/>
          </a:xfrm>
        </p:spPr>
        <p:txBody>
          <a:bodyPr/>
          <a:lstStyle/>
          <a:p>
            <a:pPr algn="l" eaLnBrk="1" hangingPunct="1"/>
            <a:r>
              <a:rPr lang="en-US" sz="3200" b="1">
                <a:solidFill>
                  <a:srgbClr val="FF3399"/>
                </a:solidFill>
              </a:rPr>
              <a:t>Jockey Pulley</a:t>
            </a:r>
          </a:p>
        </p:txBody>
      </p:sp>
      <p:sp>
        <p:nvSpPr>
          <p:cNvPr id="26629" name="Rectangle 3"/>
          <p:cNvSpPr>
            <a:spLocks noGrp="1" noChangeArrowheads="1"/>
          </p:cNvSpPr>
          <p:nvPr>
            <p:ph type="body" idx="1"/>
          </p:nvPr>
        </p:nvSpPr>
        <p:spPr>
          <a:xfrm>
            <a:off x="457200" y="990600"/>
            <a:ext cx="8458200" cy="5638800"/>
          </a:xfrm>
        </p:spPr>
        <p:txBody>
          <a:bodyPr/>
          <a:lstStyle/>
          <a:p>
            <a:pPr eaLnBrk="1" hangingPunct="1">
              <a:buFontTx/>
              <a:buNone/>
            </a:pPr>
            <a:r>
              <a:rPr lang="en-US" sz="2500" b="1" dirty="0">
                <a:solidFill>
                  <a:srgbClr val="996633"/>
                </a:solidFill>
              </a:rPr>
              <a:t>When: </a:t>
            </a:r>
          </a:p>
          <a:p>
            <a:pPr eaLnBrk="1" hangingPunct="1"/>
            <a:r>
              <a:rPr lang="en-US" sz="2500" dirty="0">
                <a:solidFill>
                  <a:srgbClr val="0066FF"/>
                </a:solidFill>
              </a:rPr>
              <a:t>Center distance is small</a:t>
            </a:r>
          </a:p>
          <a:p>
            <a:pPr eaLnBrk="1" hangingPunct="1"/>
            <a:r>
              <a:rPr lang="en-US" sz="2500" dirty="0">
                <a:solidFill>
                  <a:srgbClr val="0066FF"/>
                </a:solidFill>
              </a:rPr>
              <a:t>One pulley is very small</a:t>
            </a:r>
          </a:p>
          <a:p>
            <a:pPr eaLnBrk="1" hangingPunct="1"/>
            <a:r>
              <a:rPr lang="en-US" sz="2500" dirty="0">
                <a:solidFill>
                  <a:srgbClr val="0066FF"/>
                </a:solidFill>
              </a:rPr>
              <a:t>Arc of contact small</a:t>
            </a:r>
          </a:p>
          <a:p>
            <a:pPr eaLnBrk="1" hangingPunct="1">
              <a:buFontTx/>
              <a:buNone/>
            </a:pPr>
            <a:r>
              <a:rPr lang="en-US" sz="2500" b="1" dirty="0">
                <a:solidFill>
                  <a:srgbClr val="996633"/>
                </a:solidFill>
              </a:rPr>
              <a:t>Then,</a:t>
            </a:r>
          </a:p>
          <a:p>
            <a:pPr>
              <a:buClr>
                <a:schemeClr val="tx1"/>
              </a:buClr>
            </a:pPr>
            <a:r>
              <a:rPr lang="en-US" sz="2500" dirty="0">
                <a:solidFill>
                  <a:srgbClr val="0066FF"/>
                </a:solidFill>
              </a:rPr>
              <a:t>Use idler pulley</a:t>
            </a:r>
          </a:p>
          <a:p>
            <a:pPr>
              <a:buClr>
                <a:schemeClr val="tx1"/>
              </a:buClr>
            </a:pPr>
            <a:r>
              <a:rPr lang="en-US" sz="2500" dirty="0">
                <a:solidFill>
                  <a:srgbClr val="0066FF"/>
                </a:solidFill>
              </a:rPr>
              <a:t>Place on the slack side of the belt</a:t>
            </a:r>
          </a:p>
          <a:p>
            <a:pPr eaLnBrk="1" hangingPunct="1">
              <a:buClr>
                <a:schemeClr val="tx1"/>
              </a:buClr>
              <a:buFontTx/>
              <a:buNone/>
            </a:pPr>
            <a:r>
              <a:rPr lang="en-US" sz="2500" b="1" dirty="0">
                <a:solidFill>
                  <a:srgbClr val="996633"/>
                </a:solidFill>
              </a:rPr>
              <a:t>Results:</a:t>
            </a:r>
          </a:p>
          <a:p>
            <a:pPr eaLnBrk="1" hangingPunct="1">
              <a:buClr>
                <a:srgbClr val="996633"/>
              </a:buClr>
              <a:buFont typeface="Arial" charset="0"/>
              <a:buChar char="*"/>
            </a:pPr>
            <a:r>
              <a:rPr lang="en-US" sz="2500" dirty="0">
                <a:solidFill>
                  <a:srgbClr val="0066FF"/>
                </a:solidFill>
              </a:rPr>
              <a:t>Increase in arc of contact</a:t>
            </a:r>
          </a:p>
          <a:p>
            <a:pPr eaLnBrk="1" hangingPunct="1">
              <a:buClr>
                <a:srgbClr val="996633"/>
              </a:buClr>
              <a:buFont typeface="Arial" charset="0"/>
              <a:buChar char="*"/>
            </a:pPr>
            <a:r>
              <a:rPr lang="en-US" sz="2500" dirty="0">
                <a:solidFill>
                  <a:srgbClr val="0066FF"/>
                </a:solidFill>
              </a:rPr>
              <a:t>Increase in tension</a:t>
            </a:r>
          </a:p>
          <a:p>
            <a:pPr eaLnBrk="1" hangingPunct="1">
              <a:buClr>
                <a:srgbClr val="996633"/>
              </a:buClr>
              <a:buFont typeface="Arial" charset="0"/>
              <a:buChar char="*"/>
            </a:pPr>
            <a:r>
              <a:rPr lang="en-US" sz="2500" dirty="0">
                <a:solidFill>
                  <a:srgbClr val="0066FF"/>
                </a:solidFill>
              </a:rPr>
              <a:t>Increase in power transmission</a:t>
            </a:r>
          </a:p>
          <a:p>
            <a:pPr eaLnBrk="1" hangingPunct="1">
              <a:buClr>
                <a:schemeClr val="tx1"/>
              </a:buClr>
              <a:buFontTx/>
              <a:buNone/>
            </a:pPr>
            <a:r>
              <a:rPr lang="en-US" sz="2500" dirty="0"/>
              <a:t>	</a:t>
            </a:r>
          </a:p>
        </p:txBody>
      </p:sp>
    </p:spTree>
    <p:extLst>
      <p:ext uri="{BB962C8B-B14F-4D97-AF65-F5344CB8AC3E}">
        <p14:creationId xmlns:p14="http://schemas.microsoft.com/office/powerpoint/2010/main" val="4152003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4"/>
          <p:cNvSpPr>
            <a:spLocks noGrp="1"/>
          </p:cNvSpPr>
          <p:nvPr>
            <p:ph type="sldNum" sz="quarter" idx="12"/>
          </p:nvPr>
        </p:nvSpPr>
        <p:spPr>
          <a:noFill/>
        </p:spPr>
        <p:txBody>
          <a:bodyPr/>
          <a:lstStyle/>
          <a:p>
            <a:fld id="{11F0EBE6-8EAE-4919-A795-96E0990403E8}" type="slidenum">
              <a:rPr lang="en-US" smtClean="0"/>
              <a:pPr/>
              <a:t>39</a:t>
            </a:fld>
            <a:endParaRPr lang="en-US"/>
          </a:p>
        </p:txBody>
      </p:sp>
      <p:sp>
        <p:nvSpPr>
          <p:cNvPr id="27652" name="Rectangle 2"/>
          <p:cNvSpPr>
            <a:spLocks noChangeArrowheads="1"/>
          </p:cNvSpPr>
          <p:nvPr/>
        </p:nvSpPr>
        <p:spPr bwMode="auto">
          <a:xfrm>
            <a:off x="304800" y="0"/>
            <a:ext cx="6538913" cy="579438"/>
          </a:xfrm>
          <a:prstGeom prst="rect">
            <a:avLst/>
          </a:prstGeom>
          <a:noFill/>
          <a:ln w="9525">
            <a:noFill/>
            <a:miter lim="800000"/>
            <a:headEnd/>
            <a:tailEnd/>
          </a:ln>
        </p:spPr>
        <p:txBody>
          <a:bodyPr wrap="none">
            <a:spAutoFit/>
          </a:bodyPr>
          <a:lstStyle/>
          <a:p>
            <a:pPr>
              <a:spcBef>
                <a:spcPct val="0"/>
              </a:spcBef>
            </a:pPr>
            <a:r>
              <a:rPr lang="en-US" sz="3200" b="1" dirty="0">
                <a:solidFill>
                  <a:srgbClr val="FF3399"/>
                </a:solidFill>
              </a:rPr>
              <a:t>Guide pulley (Right angled drive)</a:t>
            </a:r>
          </a:p>
        </p:txBody>
      </p:sp>
      <p:grpSp>
        <p:nvGrpSpPr>
          <p:cNvPr id="2" name="Group 3"/>
          <p:cNvGrpSpPr>
            <a:grpSpLocks/>
          </p:cNvGrpSpPr>
          <p:nvPr/>
        </p:nvGrpSpPr>
        <p:grpSpPr bwMode="auto">
          <a:xfrm>
            <a:off x="1447800" y="762000"/>
            <a:ext cx="6096000" cy="5867400"/>
            <a:chOff x="1200" y="336"/>
            <a:chExt cx="3455" cy="4934"/>
          </a:xfrm>
        </p:grpSpPr>
        <p:pic>
          <p:nvPicPr>
            <p:cNvPr id="27654" name="Picture 4" descr="guidepulley"/>
            <p:cNvPicPr>
              <a:picLocks noChangeAspect="1" noChangeArrowheads="1"/>
            </p:cNvPicPr>
            <p:nvPr/>
          </p:nvPicPr>
          <p:blipFill>
            <a:blip r:embed="rId3"/>
            <a:srcRect/>
            <a:stretch>
              <a:fillRect/>
            </a:stretch>
          </p:blipFill>
          <p:spPr bwMode="auto">
            <a:xfrm>
              <a:off x="1200" y="336"/>
              <a:ext cx="3455" cy="4934"/>
            </a:xfrm>
            <a:prstGeom prst="rect">
              <a:avLst/>
            </a:prstGeom>
            <a:noFill/>
            <a:ln w="9525">
              <a:noFill/>
              <a:miter lim="800000"/>
              <a:headEnd/>
              <a:tailEnd/>
            </a:ln>
          </p:spPr>
        </p:pic>
        <p:sp>
          <p:nvSpPr>
            <p:cNvPr id="27655" name="Text Box 5"/>
            <p:cNvSpPr txBox="1">
              <a:spLocks noChangeArrowheads="1"/>
            </p:cNvSpPr>
            <p:nvPr/>
          </p:nvSpPr>
          <p:spPr bwMode="auto">
            <a:xfrm>
              <a:off x="2688" y="2928"/>
              <a:ext cx="1296" cy="288"/>
            </a:xfrm>
            <a:prstGeom prst="rect">
              <a:avLst/>
            </a:prstGeom>
            <a:solidFill>
              <a:schemeClr val="bg1"/>
            </a:solidFill>
            <a:ln w="9525">
              <a:noFill/>
              <a:miter lim="800000"/>
              <a:headEnd/>
              <a:tailEnd/>
            </a:ln>
          </p:spPr>
          <p:txBody>
            <a:bodyPr>
              <a:spAutoFit/>
            </a:bodyPr>
            <a:lstStyle/>
            <a:p>
              <a:r>
                <a:rPr lang="en-US" sz="2400"/>
                <a:t>Guide Pulley</a:t>
              </a:r>
            </a:p>
          </p:txBody>
        </p:sp>
      </p:grpSp>
    </p:spTree>
    <p:extLst>
      <p:ext uri="{BB962C8B-B14F-4D97-AF65-F5344CB8AC3E}">
        <p14:creationId xmlns:p14="http://schemas.microsoft.com/office/powerpoint/2010/main" val="4085925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BA0F995-02E0-4A29-A0A4-0ECA87960DAB}" type="slidenum">
              <a:rPr lang="en-US"/>
              <a:pPr/>
              <a:t>4</a:t>
            </a:fld>
            <a:endParaRPr lang="en-US"/>
          </a:p>
        </p:txBody>
      </p:sp>
      <p:sp>
        <p:nvSpPr>
          <p:cNvPr id="6146" name="Rectangle 2"/>
          <p:cNvSpPr>
            <a:spLocks noGrp="1" noChangeArrowheads="1"/>
          </p:cNvSpPr>
          <p:nvPr>
            <p:ph type="title"/>
          </p:nvPr>
        </p:nvSpPr>
        <p:spPr>
          <a:xfrm>
            <a:off x="228600" y="0"/>
            <a:ext cx="8229600" cy="808038"/>
          </a:xfrm>
          <a:ln>
            <a:solidFill>
              <a:schemeClr val="bg1"/>
            </a:solidFill>
          </a:ln>
        </p:spPr>
        <p:txBody>
          <a:bodyPr/>
          <a:lstStyle/>
          <a:p>
            <a:pPr algn="l"/>
            <a:r>
              <a:rPr lang="en-US" sz="3200" dirty="0">
                <a:solidFill>
                  <a:srgbClr val="FF3399"/>
                </a:solidFill>
              </a:rPr>
              <a:t>Definition and importance</a:t>
            </a:r>
          </a:p>
        </p:txBody>
      </p:sp>
      <p:sp>
        <p:nvSpPr>
          <p:cNvPr id="6147" name="Rectangle 3"/>
          <p:cNvSpPr>
            <a:spLocks noGrp="1" noChangeArrowheads="1"/>
          </p:cNvSpPr>
          <p:nvPr>
            <p:ph type="body" idx="1"/>
          </p:nvPr>
        </p:nvSpPr>
        <p:spPr>
          <a:xfrm>
            <a:off x="152400" y="1143000"/>
            <a:ext cx="8839200" cy="5257800"/>
          </a:xfrm>
        </p:spPr>
        <p:txBody>
          <a:bodyPr/>
          <a:lstStyle/>
          <a:p>
            <a:pPr>
              <a:buFontTx/>
              <a:buNone/>
            </a:pPr>
            <a:r>
              <a:rPr lang="en-US" dirty="0">
                <a:solidFill>
                  <a:schemeClr val="accent2"/>
                </a:solidFill>
              </a:rPr>
              <a:t>Power</a:t>
            </a:r>
            <a:r>
              <a:rPr lang="en-US" dirty="0"/>
              <a:t>: Energy to do the work, Rate of doing work</a:t>
            </a:r>
          </a:p>
          <a:p>
            <a:pPr>
              <a:buFontTx/>
              <a:buNone/>
            </a:pPr>
            <a:r>
              <a:rPr lang="en-US" dirty="0">
                <a:solidFill>
                  <a:srgbClr val="FF9933"/>
                </a:solidFill>
              </a:rPr>
              <a:t>Types of Power</a:t>
            </a:r>
            <a:r>
              <a:rPr lang="en-US" dirty="0"/>
              <a:t>: Electrical, Heat, Mechanical, </a:t>
            </a:r>
          </a:p>
          <a:p>
            <a:pPr>
              <a:buFontTx/>
              <a:buNone/>
            </a:pPr>
            <a:r>
              <a:rPr lang="en-US" dirty="0">
                <a:solidFill>
                  <a:srgbClr val="CC0099"/>
                </a:solidFill>
              </a:rPr>
              <a:t>Importance of power:</a:t>
            </a:r>
          </a:p>
          <a:p>
            <a:pPr>
              <a:buFontTx/>
              <a:buNone/>
            </a:pPr>
            <a:r>
              <a:rPr lang="en-US" dirty="0">
                <a:solidFill>
                  <a:schemeClr val="hlink"/>
                </a:solidFill>
              </a:rPr>
              <a:t>Importance of power transmission:</a:t>
            </a:r>
            <a:endParaRPr lang="en-US" b="1" dirty="0">
              <a:solidFill>
                <a:schemeClr val="hlink"/>
              </a:solidFill>
            </a:endParaRPr>
          </a:p>
          <a:p>
            <a:pPr>
              <a:buFontTx/>
              <a:buNone/>
            </a:pPr>
            <a:r>
              <a:rPr lang="en-US" dirty="0"/>
              <a:t>Transmission system</a:t>
            </a:r>
            <a:endParaRPr lang="en-US" dirty="0">
              <a:solidFill>
                <a:srgbClr val="0000FF"/>
              </a:solidFill>
            </a:endParaRPr>
          </a:p>
          <a:p>
            <a:pPr>
              <a:buFontTx/>
              <a:buNone/>
            </a:pPr>
            <a:r>
              <a:rPr lang="en-US" dirty="0">
                <a:solidFill>
                  <a:srgbClr val="0000FF"/>
                </a:solidFill>
              </a:rPr>
              <a:t>    </a:t>
            </a:r>
            <a:r>
              <a:rPr lang="en-US" sz="2800" dirty="0">
                <a:solidFill>
                  <a:srgbClr val="0000FF"/>
                </a:solidFill>
              </a:rPr>
              <a:t>The </a:t>
            </a:r>
            <a:r>
              <a:rPr lang="en-US" sz="2800" dirty="0">
                <a:solidFill>
                  <a:srgbClr val="0000FF"/>
                </a:solidFill>
                <a:hlinkClick r:id="rId2" action="ppaction://hlinksldjump"/>
              </a:rPr>
              <a:t>rotational motion </a:t>
            </a:r>
            <a:r>
              <a:rPr lang="en-US" sz="2800" dirty="0">
                <a:solidFill>
                  <a:srgbClr val="0000FF"/>
                </a:solidFill>
              </a:rPr>
              <a:t>can be transmitted from one mechanical element to the other with the help of certain </a:t>
            </a:r>
            <a:r>
              <a:rPr lang="en-US" sz="2800" dirty="0">
                <a:solidFill>
                  <a:srgbClr val="CC0099"/>
                </a:solidFill>
              </a:rPr>
              <a:t>systems </a:t>
            </a:r>
            <a:r>
              <a:rPr lang="en-US" sz="2800" dirty="0">
                <a:solidFill>
                  <a:srgbClr val="0000FF"/>
                </a:solidFill>
              </a:rPr>
              <a:t>known as </a:t>
            </a:r>
            <a:r>
              <a:rPr lang="en-US" sz="2800" dirty="0">
                <a:solidFill>
                  <a:srgbClr val="0000FF"/>
                </a:solidFill>
                <a:hlinkClick r:id="rId2" action="ppaction://hlinksldjump"/>
              </a:rPr>
              <a:t>transmission system</a:t>
            </a:r>
            <a:r>
              <a:rPr lang="en-US" sz="2800" dirty="0">
                <a:solidFill>
                  <a:srgbClr val="0000FF"/>
                </a:solidFill>
              </a:rPr>
              <a:t>.</a:t>
            </a:r>
          </a:p>
          <a:p>
            <a:pPr>
              <a:buFontTx/>
              <a:buNone/>
            </a:pPr>
            <a:endParaRPr lang="en-US" sz="2800" dirty="0">
              <a:solidFill>
                <a:srgbClr val="0000FF"/>
              </a:solidFill>
            </a:endParaRPr>
          </a:p>
          <a:p>
            <a:pPr>
              <a:buFontTx/>
              <a:buNone/>
            </a:pPr>
            <a:endParaRPr lang="en-US" sz="2800" dirty="0">
              <a:solidFill>
                <a:srgbClr val="0000FF"/>
              </a:solidFill>
            </a:endParaRPr>
          </a:p>
          <a:p>
            <a:pPr>
              <a:buFontTx/>
              <a:buNone/>
            </a:pPr>
            <a:endParaRPr lang="en-US" sz="2800" dirty="0">
              <a:solidFill>
                <a:srgbClr val="0000FF"/>
              </a:solidFill>
            </a:endParaRPr>
          </a:p>
          <a:p>
            <a:pPr>
              <a:buFontTx/>
              <a:buNone/>
            </a:pPr>
            <a:endParaRPr lang="en-US" dirty="0">
              <a:solidFill>
                <a:srgbClr val="0000FF"/>
              </a:solidFill>
            </a:endParaRPr>
          </a:p>
        </p:txBody>
      </p:sp>
    </p:spTree>
    <p:extLst>
      <p:ext uri="{BB962C8B-B14F-4D97-AF65-F5344CB8AC3E}">
        <p14:creationId xmlns:p14="http://schemas.microsoft.com/office/powerpoint/2010/main" val="3489790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2621636-5A3A-474C-9675-5C488B955358}"/>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8022C290-7C5F-4913-B2E6-D05CC8BA22C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DF92A6F-6267-42C4-BAAF-7E22FE62BFE5}"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6082" name="Picture 2" descr="Belt drive 3 - YouTube">
            <a:extLst>
              <a:ext uri="{FF2B5EF4-FFF2-40B4-BE49-F238E27FC236}">
                <a16:creationId xmlns:a16="http://schemas.microsoft.com/office/drawing/2014/main" id="{136DAC80-AC8B-4D28-8B47-EF1F437F2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929" y="479425"/>
            <a:ext cx="6576141" cy="493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80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F81419-1102-4916-8DED-ED4A28D56D44}"/>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64AF0042-9B16-48F0-8178-106CFCA083A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7106" name="Picture 2" descr="Industrial Antiquity - Line Shaft Pulleys and Belting (part two)">
            <a:extLst>
              <a:ext uri="{FF2B5EF4-FFF2-40B4-BE49-F238E27FC236}">
                <a16:creationId xmlns:a16="http://schemas.microsoft.com/office/drawing/2014/main" id="{7C20A5EF-1CEA-485A-AE22-536FE6B91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48" y="90760"/>
            <a:ext cx="7148052" cy="6676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522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5"/>
          <p:cNvSpPr>
            <a:spLocks noGrp="1"/>
          </p:cNvSpPr>
          <p:nvPr>
            <p:ph type="sldNum" sz="quarter" idx="12"/>
          </p:nvPr>
        </p:nvSpPr>
        <p:spPr>
          <a:noFill/>
        </p:spPr>
        <p:txBody>
          <a:bodyPr/>
          <a:lstStyle/>
          <a:p>
            <a:fld id="{CC37D6BC-D70B-4B7D-9FAC-47E54D7ADFB2}" type="slidenum">
              <a:rPr lang="en-US" smtClean="0"/>
              <a:pPr/>
              <a:t>42</a:t>
            </a:fld>
            <a:endParaRPr lang="en-US"/>
          </a:p>
        </p:txBody>
      </p:sp>
      <p:sp>
        <p:nvSpPr>
          <p:cNvPr id="28676" name="Rectangle 3"/>
          <p:cNvSpPr>
            <a:spLocks noGrp="1" noChangeArrowheads="1"/>
          </p:cNvSpPr>
          <p:nvPr>
            <p:ph type="body" idx="1"/>
          </p:nvPr>
        </p:nvSpPr>
        <p:spPr>
          <a:xfrm>
            <a:off x="533400" y="1066800"/>
            <a:ext cx="8229600" cy="5287963"/>
          </a:xfrm>
        </p:spPr>
        <p:txBody>
          <a:bodyPr/>
          <a:lstStyle/>
          <a:p>
            <a:pPr eaLnBrk="1" hangingPunct="1">
              <a:buFontTx/>
              <a:buNone/>
            </a:pPr>
            <a:r>
              <a:rPr lang="en-US" sz="2700" dirty="0">
                <a:solidFill>
                  <a:srgbClr val="0000FF"/>
                </a:solidFill>
              </a:rPr>
              <a:t>Use:</a:t>
            </a:r>
          </a:p>
          <a:p>
            <a:pPr eaLnBrk="1" hangingPunct="1">
              <a:lnSpc>
                <a:spcPct val="200000"/>
              </a:lnSpc>
            </a:pPr>
            <a:r>
              <a:rPr lang="en-US" sz="2400" dirty="0"/>
              <a:t>To connect non-parallel shafts </a:t>
            </a:r>
          </a:p>
          <a:p>
            <a:pPr eaLnBrk="1" hangingPunct="1">
              <a:lnSpc>
                <a:spcPct val="200000"/>
              </a:lnSpc>
            </a:pPr>
            <a:r>
              <a:rPr lang="en-US" sz="2400" dirty="0"/>
              <a:t>To guide the belt in to the proper plane</a:t>
            </a:r>
          </a:p>
          <a:p>
            <a:pPr eaLnBrk="1" hangingPunct="1">
              <a:lnSpc>
                <a:spcPct val="200000"/>
              </a:lnSpc>
            </a:pPr>
            <a:r>
              <a:rPr lang="en-US" sz="2400" dirty="0"/>
              <a:t>When two shafts to be connected are close together</a:t>
            </a:r>
          </a:p>
          <a:p>
            <a:pPr eaLnBrk="1" hangingPunct="1">
              <a:lnSpc>
                <a:spcPct val="200000"/>
              </a:lnSpc>
            </a:pPr>
            <a:r>
              <a:rPr lang="en-US" sz="2400" dirty="0"/>
              <a:t>It is called, quarter turn drive.</a:t>
            </a:r>
          </a:p>
          <a:p>
            <a:pPr eaLnBrk="1" hangingPunct="1">
              <a:buFontTx/>
              <a:buNone/>
            </a:pPr>
            <a:endParaRPr lang="en-US" sz="2400" dirty="0"/>
          </a:p>
        </p:txBody>
      </p:sp>
      <p:sp>
        <p:nvSpPr>
          <p:cNvPr id="28677" name="Rectangle 6"/>
          <p:cNvSpPr>
            <a:spLocks noChangeArrowheads="1"/>
          </p:cNvSpPr>
          <p:nvPr/>
        </p:nvSpPr>
        <p:spPr bwMode="auto">
          <a:xfrm>
            <a:off x="457200" y="381000"/>
            <a:ext cx="4359848" cy="461665"/>
          </a:xfrm>
          <a:prstGeom prst="rect">
            <a:avLst/>
          </a:prstGeom>
          <a:noFill/>
          <a:ln w="9525">
            <a:noFill/>
            <a:miter lim="800000"/>
            <a:headEnd/>
            <a:tailEnd/>
          </a:ln>
        </p:spPr>
        <p:txBody>
          <a:bodyPr wrap="none">
            <a:spAutoFit/>
          </a:bodyPr>
          <a:lstStyle/>
          <a:p>
            <a:pPr>
              <a:spcBef>
                <a:spcPct val="0"/>
              </a:spcBef>
            </a:pPr>
            <a:r>
              <a:rPr lang="en-US" sz="2400" b="1" dirty="0">
                <a:solidFill>
                  <a:srgbClr val="FF3399"/>
                </a:solidFill>
              </a:rPr>
              <a:t>Guide pulley (Right angled drive)</a:t>
            </a:r>
          </a:p>
        </p:txBody>
      </p:sp>
    </p:spTree>
    <p:extLst>
      <p:ext uri="{BB962C8B-B14F-4D97-AF65-F5344CB8AC3E}">
        <p14:creationId xmlns:p14="http://schemas.microsoft.com/office/powerpoint/2010/main" val="3436955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5"/>
          <p:cNvSpPr>
            <a:spLocks noGrp="1"/>
          </p:cNvSpPr>
          <p:nvPr>
            <p:ph type="sldNum" sz="quarter" idx="12"/>
          </p:nvPr>
        </p:nvSpPr>
        <p:spPr>
          <a:noFill/>
        </p:spPr>
        <p:txBody>
          <a:bodyPr/>
          <a:lstStyle/>
          <a:p>
            <a:fld id="{159815E1-530D-4CE3-9E8F-E847E896BE3B}" type="slidenum">
              <a:rPr lang="en-US" smtClean="0"/>
              <a:pPr/>
              <a:t>43</a:t>
            </a:fld>
            <a:endParaRPr lang="en-US"/>
          </a:p>
        </p:txBody>
      </p:sp>
      <p:sp>
        <p:nvSpPr>
          <p:cNvPr id="29700" name="Rectangle 3"/>
          <p:cNvSpPr>
            <a:spLocks noGrp="1" noChangeArrowheads="1"/>
          </p:cNvSpPr>
          <p:nvPr>
            <p:ph type="body" idx="1"/>
          </p:nvPr>
        </p:nvSpPr>
        <p:spPr>
          <a:xfrm>
            <a:off x="457200" y="1066800"/>
            <a:ext cx="8229600" cy="5486400"/>
          </a:xfrm>
        </p:spPr>
        <p:txBody>
          <a:bodyPr/>
          <a:lstStyle/>
          <a:p>
            <a:pPr>
              <a:lnSpc>
                <a:spcPct val="150000"/>
              </a:lnSpc>
            </a:pPr>
            <a:r>
              <a:rPr lang="en-US" sz="2400" dirty="0"/>
              <a:t>The effect of groove is to increase the frictional grip of the rope on the pulley.</a:t>
            </a:r>
          </a:p>
          <a:p>
            <a:pPr>
              <a:lnSpc>
                <a:spcPct val="150000"/>
              </a:lnSpc>
            </a:pPr>
            <a:r>
              <a:rPr lang="en-US" sz="2400" dirty="0"/>
              <a:t>This reduces tendency to slip.</a:t>
            </a:r>
          </a:p>
          <a:p>
            <a:pPr>
              <a:lnSpc>
                <a:spcPct val="150000"/>
              </a:lnSpc>
            </a:pPr>
            <a:r>
              <a:rPr lang="en-US" sz="2400" dirty="0"/>
              <a:t>The groves are V-shaped.</a:t>
            </a:r>
          </a:p>
          <a:p>
            <a:pPr>
              <a:lnSpc>
                <a:spcPct val="150000"/>
              </a:lnSpc>
            </a:pPr>
            <a:r>
              <a:rPr lang="en-US" sz="2400" dirty="0"/>
              <a:t>Angle between 2 faces: 40</a:t>
            </a:r>
            <a:r>
              <a:rPr lang="en-US" sz="2400" baseline="30000" dirty="0"/>
              <a:t>0</a:t>
            </a:r>
            <a:r>
              <a:rPr lang="en-US" sz="2400" dirty="0"/>
              <a:t> – 60</a:t>
            </a:r>
            <a:r>
              <a:rPr lang="en-US" sz="2400" baseline="30000" dirty="0"/>
              <a:t>0</a:t>
            </a:r>
          </a:p>
          <a:p>
            <a:pPr eaLnBrk="1" hangingPunct="1">
              <a:lnSpc>
                <a:spcPct val="150000"/>
              </a:lnSpc>
              <a:buFontTx/>
              <a:buNone/>
            </a:pPr>
            <a:r>
              <a:rPr lang="en-US" sz="2400" dirty="0">
                <a:solidFill>
                  <a:srgbClr val="0000FF"/>
                </a:solidFill>
              </a:rPr>
              <a:t>Uses:</a:t>
            </a:r>
          </a:p>
          <a:p>
            <a:pPr eaLnBrk="1" hangingPunct="1">
              <a:lnSpc>
                <a:spcPct val="150000"/>
              </a:lnSpc>
            </a:pPr>
            <a:r>
              <a:rPr lang="en-US" sz="2400" dirty="0"/>
              <a:t>Used in V-belts, rope.</a:t>
            </a:r>
          </a:p>
          <a:p>
            <a:pPr eaLnBrk="1" hangingPunct="1">
              <a:lnSpc>
                <a:spcPct val="150000"/>
              </a:lnSpc>
            </a:pPr>
            <a:r>
              <a:rPr lang="en-US" sz="2400" dirty="0"/>
              <a:t>Transmission of large powers over great distances</a:t>
            </a:r>
          </a:p>
        </p:txBody>
      </p:sp>
      <p:sp>
        <p:nvSpPr>
          <p:cNvPr id="29701" name="Text Box 6"/>
          <p:cNvSpPr txBox="1">
            <a:spLocks noChangeArrowheads="1"/>
          </p:cNvSpPr>
          <p:nvPr/>
        </p:nvSpPr>
        <p:spPr bwMode="auto">
          <a:xfrm>
            <a:off x="533400" y="457200"/>
            <a:ext cx="4038600" cy="579438"/>
          </a:xfrm>
          <a:prstGeom prst="rect">
            <a:avLst/>
          </a:prstGeom>
          <a:noFill/>
          <a:ln w="9525">
            <a:noFill/>
            <a:miter lim="800000"/>
            <a:headEnd/>
            <a:tailEnd/>
          </a:ln>
        </p:spPr>
        <p:txBody>
          <a:bodyPr>
            <a:spAutoFit/>
          </a:bodyPr>
          <a:lstStyle/>
          <a:p>
            <a:r>
              <a:rPr lang="en-US" sz="3200" b="1">
                <a:solidFill>
                  <a:srgbClr val="FF3399"/>
                </a:solidFill>
              </a:rPr>
              <a:t>Grooved Pulley</a:t>
            </a:r>
          </a:p>
        </p:txBody>
      </p:sp>
      <p:pic>
        <p:nvPicPr>
          <p:cNvPr id="6" name="Picture 4"/>
          <p:cNvPicPr>
            <a:picLocks noChangeAspect="1" noChangeArrowheads="1"/>
          </p:cNvPicPr>
          <p:nvPr/>
        </p:nvPicPr>
        <p:blipFill>
          <a:blip r:embed="rId3"/>
          <a:srcRect/>
          <a:stretch>
            <a:fillRect/>
          </a:stretch>
        </p:blipFill>
        <p:spPr bwMode="auto">
          <a:xfrm>
            <a:off x="5562600" y="1524000"/>
            <a:ext cx="2362200" cy="2971800"/>
          </a:xfrm>
          <a:prstGeom prst="rect">
            <a:avLst/>
          </a:prstGeom>
          <a:noFill/>
        </p:spPr>
      </p:pic>
    </p:spTree>
    <p:extLst>
      <p:ext uri="{BB962C8B-B14F-4D97-AF65-F5344CB8AC3E}">
        <p14:creationId xmlns:p14="http://schemas.microsoft.com/office/powerpoint/2010/main" val="1640909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CE8E2FF-7C81-44BE-BE79-51FE7EA9209D}"/>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7AF16A3D-6672-4389-BE2A-9C905A8E304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1986" name="Picture 2" descr="Groove Pulley, for Single Grinder Crane, Rs 800 /piece Chandra Automotives  | ID: 14336452888">
            <a:extLst>
              <a:ext uri="{FF2B5EF4-FFF2-40B4-BE49-F238E27FC236}">
                <a16:creationId xmlns:a16="http://schemas.microsoft.com/office/drawing/2014/main" id="{222E6CB0-D6EF-4D0A-A142-A5CCEA1F1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622" y="605299"/>
            <a:ext cx="5350592" cy="535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442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5"/>
          <p:cNvSpPr>
            <a:spLocks noGrp="1"/>
          </p:cNvSpPr>
          <p:nvPr>
            <p:ph type="sldNum" sz="quarter" idx="12"/>
          </p:nvPr>
        </p:nvSpPr>
        <p:spPr>
          <a:noFill/>
        </p:spPr>
        <p:txBody>
          <a:bodyPr/>
          <a:lstStyle/>
          <a:p>
            <a:fld id="{719B96A6-E191-4C6A-B032-2E54849D133E}" type="slidenum">
              <a:rPr lang="en-US"/>
              <a:pPr/>
              <a:t>45</a:t>
            </a:fld>
            <a:endParaRPr lang="en-US"/>
          </a:p>
        </p:txBody>
      </p:sp>
      <p:sp>
        <p:nvSpPr>
          <p:cNvPr id="26628" name="Rectangle 4"/>
          <p:cNvSpPr>
            <a:spLocks noGrp="1" noChangeArrowheads="1"/>
          </p:cNvSpPr>
          <p:nvPr>
            <p:ph type="title"/>
          </p:nvPr>
        </p:nvSpPr>
        <p:spPr>
          <a:xfrm>
            <a:off x="457200" y="457200"/>
            <a:ext cx="3962400" cy="411163"/>
          </a:xfrm>
          <a:noFill/>
        </p:spPr>
        <p:txBody>
          <a:bodyPr>
            <a:normAutofit fontScale="90000"/>
          </a:bodyPr>
          <a:lstStyle/>
          <a:p>
            <a:pPr algn="l" eaLnBrk="1" hangingPunct="1"/>
            <a:r>
              <a:rPr lang="en-US" sz="3200" b="1">
                <a:solidFill>
                  <a:srgbClr val="0000FF"/>
                </a:solidFill>
              </a:rPr>
              <a:t>V-Belt Drive</a:t>
            </a:r>
          </a:p>
        </p:txBody>
      </p:sp>
      <p:sp>
        <p:nvSpPr>
          <p:cNvPr id="26629" name="Text Box 5"/>
          <p:cNvSpPr txBox="1">
            <a:spLocks noChangeArrowheads="1"/>
          </p:cNvSpPr>
          <p:nvPr/>
        </p:nvSpPr>
        <p:spPr bwMode="auto">
          <a:xfrm>
            <a:off x="288925" y="811213"/>
            <a:ext cx="8855075" cy="6057900"/>
          </a:xfrm>
          <a:prstGeom prst="rect">
            <a:avLst/>
          </a:prstGeom>
          <a:noFill/>
          <a:ln w="9525" algn="ctr">
            <a:noFill/>
            <a:miter lim="800000"/>
            <a:headEnd/>
            <a:tailEnd/>
          </a:ln>
        </p:spPr>
        <p:txBody>
          <a:bodyPr>
            <a:spAutoFit/>
          </a:bodyPr>
          <a:lstStyle/>
          <a:p>
            <a:pPr>
              <a:lnSpc>
                <a:spcPct val="200000"/>
              </a:lnSpc>
              <a:buFontTx/>
              <a:buChar char="•"/>
            </a:pPr>
            <a:r>
              <a:rPr lang="en-US" sz="2700"/>
              <a:t> Widely used form of belt drives in power transmission.</a:t>
            </a:r>
          </a:p>
          <a:p>
            <a:pPr>
              <a:lnSpc>
                <a:spcPct val="200000"/>
              </a:lnSpc>
              <a:buFontTx/>
              <a:buChar char="•"/>
            </a:pPr>
            <a:r>
              <a:rPr lang="en-US" sz="2700"/>
              <a:t>They are made out of rubber &amp; fibrous material.</a:t>
            </a:r>
          </a:p>
          <a:p>
            <a:pPr>
              <a:lnSpc>
                <a:spcPct val="200000"/>
              </a:lnSpc>
              <a:buFontTx/>
              <a:buChar char="•"/>
            </a:pPr>
            <a:r>
              <a:rPr lang="en-US" sz="2700"/>
              <a:t>They run in the V-grooves made in the pulleys.</a:t>
            </a:r>
          </a:p>
          <a:p>
            <a:pPr>
              <a:lnSpc>
                <a:spcPct val="200000"/>
              </a:lnSpc>
              <a:buFontTx/>
              <a:buChar char="•"/>
            </a:pPr>
            <a:r>
              <a:rPr lang="en-US" sz="2700"/>
              <a:t>The wedging action of the belts in the V-grooves enable</a:t>
            </a:r>
          </a:p>
          <a:p>
            <a:pPr>
              <a:lnSpc>
                <a:spcPct val="200000"/>
              </a:lnSpc>
            </a:pPr>
            <a:r>
              <a:rPr lang="en-US" sz="2700"/>
              <a:t>  them to transmit high torques.                                                      </a:t>
            </a:r>
          </a:p>
          <a:p>
            <a:pPr>
              <a:lnSpc>
                <a:spcPct val="200000"/>
              </a:lnSpc>
            </a:pPr>
            <a:endParaRPr lang="en-US" sz="2700"/>
          </a:p>
        </p:txBody>
      </p:sp>
    </p:spTree>
    <p:extLst>
      <p:ext uri="{BB962C8B-B14F-4D97-AF65-F5344CB8AC3E}">
        <p14:creationId xmlns:p14="http://schemas.microsoft.com/office/powerpoint/2010/main" val="2938352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F4EA0E03-7FCC-4718-85BB-CEC64EE695FA}" type="slidenum">
              <a:rPr lang="en-US" smtClean="0"/>
              <a:pPr/>
              <a:t>46</a:t>
            </a:fld>
            <a:endParaRPr lang="en-US"/>
          </a:p>
        </p:txBody>
      </p:sp>
      <p:sp>
        <p:nvSpPr>
          <p:cNvPr id="30724" name="Rectangle 2"/>
          <p:cNvSpPr>
            <a:spLocks noGrp="1" noChangeArrowheads="1"/>
          </p:cNvSpPr>
          <p:nvPr>
            <p:ph type="title"/>
          </p:nvPr>
        </p:nvSpPr>
        <p:spPr>
          <a:xfrm>
            <a:off x="457200" y="274638"/>
            <a:ext cx="3962400" cy="411162"/>
          </a:xfrm>
          <a:noFill/>
        </p:spPr>
        <p:txBody>
          <a:bodyPr>
            <a:normAutofit fontScale="90000"/>
          </a:bodyPr>
          <a:lstStyle/>
          <a:p>
            <a:pPr algn="l" eaLnBrk="1" hangingPunct="1"/>
            <a:r>
              <a:rPr lang="en-US" sz="3200" b="1" dirty="0">
                <a:solidFill>
                  <a:srgbClr val="0000FF"/>
                </a:solidFill>
              </a:rPr>
              <a:t>V-Belt Drive</a:t>
            </a:r>
          </a:p>
        </p:txBody>
      </p:sp>
      <p:pic>
        <p:nvPicPr>
          <p:cNvPr id="30725" name="Picture 3" descr="vbeltcs"/>
          <p:cNvPicPr>
            <a:picLocks noChangeAspect="1" noChangeArrowheads="1"/>
          </p:cNvPicPr>
          <p:nvPr/>
        </p:nvPicPr>
        <p:blipFill>
          <a:blip r:embed="rId3"/>
          <a:srcRect/>
          <a:stretch>
            <a:fillRect/>
          </a:stretch>
        </p:blipFill>
        <p:spPr bwMode="auto">
          <a:xfrm>
            <a:off x="609600" y="1295400"/>
            <a:ext cx="8226425" cy="3724275"/>
          </a:xfrm>
          <a:prstGeom prst="rect">
            <a:avLst/>
          </a:prstGeom>
          <a:noFill/>
          <a:ln w="9525">
            <a:noFill/>
            <a:miter lim="800000"/>
            <a:headEnd/>
            <a:tailEnd/>
          </a:ln>
        </p:spPr>
      </p:pic>
      <p:grpSp>
        <p:nvGrpSpPr>
          <p:cNvPr id="2" name="Group 4"/>
          <p:cNvGrpSpPr>
            <a:grpSpLocks/>
          </p:cNvGrpSpPr>
          <p:nvPr/>
        </p:nvGrpSpPr>
        <p:grpSpPr bwMode="auto">
          <a:xfrm>
            <a:off x="441325" y="803275"/>
            <a:ext cx="4052888" cy="1235075"/>
            <a:chOff x="278" y="506"/>
            <a:chExt cx="2553" cy="778"/>
          </a:xfrm>
        </p:grpSpPr>
        <p:grpSp>
          <p:nvGrpSpPr>
            <p:cNvPr id="3" name="Group 5"/>
            <p:cNvGrpSpPr>
              <a:grpSpLocks/>
            </p:cNvGrpSpPr>
            <p:nvPr/>
          </p:nvGrpSpPr>
          <p:grpSpPr bwMode="auto">
            <a:xfrm>
              <a:off x="1718" y="816"/>
              <a:ext cx="1113" cy="432"/>
              <a:chOff x="1718" y="816"/>
              <a:chExt cx="1113" cy="432"/>
            </a:xfrm>
          </p:grpSpPr>
          <p:sp>
            <p:nvSpPr>
              <p:cNvPr id="30730" name="Text Box 6"/>
              <p:cNvSpPr txBox="1">
                <a:spLocks noChangeArrowheads="1"/>
              </p:cNvSpPr>
              <p:nvPr/>
            </p:nvSpPr>
            <p:spPr bwMode="auto">
              <a:xfrm>
                <a:off x="2112" y="816"/>
                <a:ext cx="719" cy="346"/>
              </a:xfrm>
              <a:prstGeom prst="rect">
                <a:avLst/>
              </a:prstGeom>
              <a:solidFill>
                <a:schemeClr val="bg1"/>
              </a:solidFill>
              <a:ln w="9525" algn="ctr">
                <a:noFill/>
                <a:miter lim="800000"/>
                <a:headEnd/>
                <a:tailEnd/>
              </a:ln>
            </p:spPr>
            <p:txBody>
              <a:bodyPr wrap="none">
                <a:spAutoFit/>
              </a:bodyPr>
              <a:lstStyle/>
              <a:p>
                <a:r>
                  <a:rPr lang="en-US"/>
                  <a:t>         </a:t>
                </a:r>
              </a:p>
            </p:txBody>
          </p:sp>
          <p:sp>
            <p:nvSpPr>
              <p:cNvPr id="30731" name="Text Box 7"/>
              <p:cNvSpPr txBox="1">
                <a:spLocks noChangeArrowheads="1"/>
              </p:cNvSpPr>
              <p:nvPr/>
            </p:nvSpPr>
            <p:spPr bwMode="auto">
              <a:xfrm>
                <a:off x="1718" y="902"/>
                <a:ext cx="518" cy="346"/>
              </a:xfrm>
              <a:prstGeom prst="rect">
                <a:avLst/>
              </a:prstGeom>
              <a:solidFill>
                <a:schemeClr val="bg1"/>
              </a:solidFill>
              <a:ln w="9525" algn="ctr">
                <a:noFill/>
                <a:miter lim="800000"/>
                <a:headEnd/>
                <a:tailEnd/>
              </a:ln>
            </p:spPr>
            <p:txBody>
              <a:bodyPr wrap="none">
                <a:spAutoFit/>
              </a:bodyPr>
              <a:lstStyle/>
              <a:p>
                <a:r>
                  <a:rPr lang="en-US"/>
                  <a:t>      </a:t>
                </a:r>
              </a:p>
            </p:txBody>
          </p:sp>
        </p:grpSp>
        <p:sp>
          <p:nvSpPr>
            <p:cNvPr id="30729" name="Text Box 8"/>
            <p:cNvSpPr txBox="1">
              <a:spLocks noChangeArrowheads="1"/>
            </p:cNvSpPr>
            <p:nvPr/>
          </p:nvSpPr>
          <p:spPr bwMode="auto">
            <a:xfrm>
              <a:off x="278" y="506"/>
              <a:ext cx="1322" cy="778"/>
            </a:xfrm>
            <a:prstGeom prst="rect">
              <a:avLst/>
            </a:prstGeom>
            <a:solidFill>
              <a:schemeClr val="bg1"/>
            </a:solidFill>
            <a:ln w="9525" algn="ctr">
              <a:noFill/>
              <a:miter lim="800000"/>
              <a:headEnd/>
              <a:tailEnd/>
            </a:ln>
          </p:spPr>
          <p:txBody>
            <a:bodyPr wrap="none">
              <a:spAutoFit/>
            </a:bodyPr>
            <a:lstStyle/>
            <a:p>
              <a:endParaRPr lang="en-US"/>
            </a:p>
            <a:p>
              <a:r>
                <a:rPr lang="en-US"/>
                <a:t>                  </a:t>
              </a:r>
            </a:p>
          </p:txBody>
        </p:sp>
      </p:grpSp>
      <p:sp>
        <p:nvSpPr>
          <p:cNvPr id="30727" name="Text Box 9"/>
          <p:cNvSpPr txBox="1">
            <a:spLocks noChangeArrowheads="1"/>
          </p:cNvSpPr>
          <p:nvPr/>
        </p:nvSpPr>
        <p:spPr bwMode="auto">
          <a:xfrm>
            <a:off x="3657600" y="3657600"/>
            <a:ext cx="533400" cy="549275"/>
          </a:xfrm>
          <a:prstGeom prst="rect">
            <a:avLst/>
          </a:prstGeom>
          <a:solidFill>
            <a:schemeClr val="bg1"/>
          </a:solidFill>
          <a:ln w="9525" algn="ctr">
            <a:noFill/>
            <a:miter lim="800000"/>
            <a:headEnd/>
            <a:tailEnd/>
          </a:ln>
        </p:spPr>
        <p:txBody>
          <a:bodyPr>
            <a:spAutoFit/>
          </a:bodyPr>
          <a:lstStyle/>
          <a:p>
            <a:r>
              <a:rPr lang="en-US"/>
              <a:t>  </a:t>
            </a:r>
          </a:p>
        </p:txBody>
      </p:sp>
    </p:spTree>
    <p:extLst>
      <p:ext uri="{BB962C8B-B14F-4D97-AF65-F5344CB8AC3E}">
        <p14:creationId xmlns:p14="http://schemas.microsoft.com/office/powerpoint/2010/main" val="3037412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E16F98-587C-426D-8BB2-42F9A54FD422}"/>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D20BC391-05DA-4314-9080-DED7D58CF40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8130" name="Picture 2" descr="Guide to V-Belt Selection and Replacement | PTE">
            <a:extLst>
              <a:ext uri="{FF2B5EF4-FFF2-40B4-BE49-F238E27FC236}">
                <a16:creationId xmlns:a16="http://schemas.microsoft.com/office/drawing/2014/main" id="{24B368B4-4CC0-4783-A380-D1941F835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36517"/>
            <a:ext cx="4762500" cy="593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5279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97B732-9AF7-4233-AAD0-90817928CD46}"/>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3" name="Slide Number Placeholder 2">
            <a:extLst>
              <a:ext uri="{FF2B5EF4-FFF2-40B4-BE49-F238E27FC236}">
                <a16:creationId xmlns:a16="http://schemas.microsoft.com/office/drawing/2014/main" id="{B74F70EF-2C6F-4351-90CA-61F8C2A95DE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9154" name="Picture 2" descr="Green Mechanic: Comparison Between Flat Belt Drive and V belt Drive">
            <a:extLst>
              <a:ext uri="{FF2B5EF4-FFF2-40B4-BE49-F238E27FC236}">
                <a16:creationId xmlns:a16="http://schemas.microsoft.com/office/drawing/2014/main" id="{D565DAFB-D06C-48E8-BBC5-97CD52BA2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7" y="1667796"/>
            <a:ext cx="6981825" cy="278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712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5"/>
          <p:cNvSpPr>
            <a:spLocks noGrp="1"/>
          </p:cNvSpPr>
          <p:nvPr>
            <p:ph type="sldNum" sz="quarter" idx="12"/>
          </p:nvPr>
        </p:nvSpPr>
        <p:spPr>
          <a:noFill/>
        </p:spPr>
        <p:txBody>
          <a:bodyPr/>
          <a:lstStyle/>
          <a:p>
            <a:fld id="{162905DB-6B3E-4C39-9EB3-99B0345A557A}" type="slidenum">
              <a:rPr lang="en-US"/>
              <a:pPr/>
              <a:t>49</a:t>
            </a:fld>
            <a:endParaRPr lang="en-US"/>
          </a:p>
        </p:txBody>
      </p:sp>
      <p:sp>
        <p:nvSpPr>
          <p:cNvPr id="27652" name="Rectangle 3"/>
          <p:cNvSpPr>
            <a:spLocks noGrp="1" noChangeArrowheads="1"/>
          </p:cNvSpPr>
          <p:nvPr>
            <p:ph type="body" idx="1"/>
          </p:nvPr>
        </p:nvSpPr>
        <p:spPr/>
        <p:txBody>
          <a:bodyPr/>
          <a:lstStyle/>
          <a:p>
            <a:pPr eaLnBrk="1" hangingPunct="1">
              <a:lnSpc>
                <a:spcPct val="200000"/>
              </a:lnSpc>
            </a:pPr>
            <a:r>
              <a:rPr lang="en-US" dirty="0"/>
              <a:t>Transmit greater power</a:t>
            </a:r>
          </a:p>
          <a:p>
            <a:pPr eaLnBrk="1" hangingPunct="1">
              <a:lnSpc>
                <a:spcPct val="200000"/>
              </a:lnSpc>
            </a:pPr>
            <a:r>
              <a:rPr lang="en-US" dirty="0"/>
              <a:t>Permit large speed ratios</a:t>
            </a:r>
          </a:p>
          <a:p>
            <a:pPr eaLnBrk="1" hangingPunct="1">
              <a:lnSpc>
                <a:spcPct val="200000"/>
              </a:lnSpc>
            </a:pPr>
            <a:r>
              <a:rPr lang="en-US" dirty="0"/>
              <a:t>No </a:t>
            </a:r>
            <a:r>
              <a:rPr lang="en-US" dirty="0" err="1"/>
              <a:t>mis</a:t>
            </a:r>
            <a:r>
              <a:rPr lang="en-US" dirty="0"/>
              <a:t>-tracking of the belt from the pulley</a:t>
            </a:r>
          </a:p>
          <a:p>
            <a:pPr eaLnBrk="1" hangingPunct="1">
              <a:lnSpc>
                <a:spcPct val="200000"/>
              </a:lnSpc>
            </a:pPr>
            <a:r>
              <a:rPr lang="en-US" dirty="0"/>
              <a:t>Maintenance is low</a:t>
            </a:r>
          </a:p>
        </p:txBody>
      </p:sp>
      <p:sp>
        <p:nvSpPr>
          <p:cNvPr id="27653" name="Rectangle 4"/>
          <p:cNvSpPr>
            <a:spLocks noGrp="1" noChangeArrowheads="1"/>
          </p:cNvSpPr>
          <p:nvPr>
            <p:ph type="title"/>
          </p:nvPr>
        </p:nvSpPr>
        <p:spPr>
          <a:xfrm>
            <a:off x="457200" y="457200"/>
            <a:ext cx="8153400" cy="762000"/>
          </a:xfrm>
          <a:noFill/>
        </p:spPr>
        <p:txBody>
          <a:bodyPr/>
          <a:lstStyle/>
          <a:p>
            <a:pPr algn="l" eaLnBrk="1" hangingPunct="1"/>
            <a:r>
              <a:rPr lang="en-US" sz="3000" b="1">
                <a:solidFill>
                  <a:srgbClr val="0000FF"/>
                </a:solidFill>
              </a:rPr>
              <a:t>V-Belt Drive – Advantages over flat belt drive</a:t>
            </a:r>
          </a:p>
        </p:txBody>
      </p:sp>
    </p:spTree>
    <p:extLst>
      <p:ext uri="{BB962C8B-B14F-4D97-AF65-F5344CB8AC3E}">
        <p14:creationId xmlns:p14="http://schemas.microsoft.com/office/powerpoint/2010/main" val="195862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2D72328-F1AB-4644-9AF4-1A20B9DC54D0}" type="slidenum">
              <a:rPr lang="en-US"/>
              <a:pPr/>
              <a:t>5</a:t>
            </a:fld>
            <a:endParaRPr lang="en-US"/>
          </a:p>
        </p:txBody>
      </p:sp>
      <p:sp>
        <p:nvSpPr>
          <p:cNvPr id="7170" name="Rectangle 2"/>
          <p:cNvSpPr>
            <a:spLocks noGrp="1" noChangeArrowheads="1"/>
          </p:cNvSpPr>
          <p:nvPr>
            <p:ph type="title"/>
          </p:nvPr>
        </p:nvSpPr>
        <p:spPr/>
        <p:txBody>
          <a:bodyPr/>
          <a:lstStyle/>
          <a:p>
            <a:pPr algn="l"/>
            <a:r>
              <a:rPr lang="en-US" sz="3600">
                <a:solidFill>
                  <a:srgbClr val="FF3399"/>
                </a:solidFill>
              </a:rPr>
              <a:t>Transmission Systems</a:t>
            </a:r>
          </a:p>
        </p:txBody>
      </p:sp>
      <p:sp>
        <p:nvSpPr>
          <p:cNvPr id="7171" name="Rectangle 3"/>
          <p:cNvSpPr>
            <a:spLocks noGrp="1" noChangeArrowheads="1"/>
          </p:cNvSpPr>
          <p:nvPr>
            <p:ph type="body" idx="1"/>
          </p:nvPr>
        </p:nvSpPr>
        <p:spPr/>
        <p:txBody>
          <a:bodyPr>
            <a:normAutofit/>
          </a:bodyPr>
          <a:lstStyle/>
          <a:p>
            <a:r>
              <a:rPr lang="en-US" dirty="0">
                <a:solidFill>
                  <a:srgbClr val="0000FF"/>
                </a:solidFill>
              </a:rPr>
              <a:t>Employed to drive a device directly from by a prime mover</a:t>
            </a:r>
            <a:r>
              <a:rPr lang="en-US" dirty="0"/>
              <a:t> or</a:t>
            </a:r>
          </a:p>
          <a:p>
            <a:r>
              <a:rPr lang="en-US" dirty="0">
                <a:solidFill>
                  <a:schemeClr val="hlink"/>
                </a:solidFill>
              </a:rPr>
              <a:t>To transmit the rotational motion to the various parts of machine within itself.</a:t>
            </a:r>
            <a:r>
              <a:rPr lang="en-US" dirty="0"/>
              <a:t> </a:t>
            </a:r>
          </a:p>
          <a:p>
            <a:r>
              <a:rPr lang="en-US" dirty="0"/>
              <a:t>Usually round rods, called </a:t>
            </a:r>
            <a:r>
              <a:rPr lang="en-US" dirty="0">
                <a:solidFill>
                  <a:srgbClr val="FF3300"/>
                </a:solidFill>
              </a:rPr>
              <a:t>shafts</a:t>
            </a:r>
            <a:r>
              <a:rPr lang="en-US" dirty="0"/>
              <a:t> are used to transmit the rotational motion</a:t>
            </a:r>
            <a:endParaRPr lang="en-US" dirty="0">
              <a:solidFill>
                <a:schemeClr val="hlink"/>
              </a:solidFill>
            </a:endParaRPr>
          </a:p>
          <a:p>
            <a:r>
              <a:rPr lang="en-US" dirty="0">
                <a:solidFill>
                  <a:srgbClr val="009900"/>
                </a:solidFill>
              </a:rPr>
              <a:t>Shaft that drives- driving shaft</a:t>
            </a:r>
            <a:endParaRPr lang="en-US" dirty="0"/>
          </a:p>
          <a:p>
            <a:r>
              <a:rPr lang="en-US" dirty="0">
                <a:solidFill>
                  <a:srgbClr val="CC6600"/>
                </a:solidFill>
              </a:rPr>
              <a:t>Power receiving shaft - driven shaft.</a:t>
            </a:r>
          </a:p>
        </p:txBody>
      </p:sp>
    </p:spTree>
    <p:extLst>
      <p:ext uri="{BB962C8B-B14F-4D97-AF65-F5344CB8AC3E}">
        <p14:creationId xmlns:p14="http://schemas.microsoft.com/office/powerpoint/2010/main" val="1294280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5"/>
          <p:cNvSpPr>
            <a:spLocks noGrp="1"/>
          </p:cNvSpPr>
          <p:nvPr>
            <p:ph type="sldNum" sz="quarter" idx="12"/>
          </p:nvPr>
        </p:nvSpPr>
        <p:spPr>
          <a:noFill/>
        </p:spPr>
        <p:txBody>
          <a:bodyPr/>
          <a:lstStyle/>
          <a:p>
            <a:fld id="{4766EDFF-9F01-468C-91FD-EC5365455356}" type="slidenum">
              <a:rPr lang="en-US"/>
              <a:pPr/>
              <a:t>50</a:t>
            </a:fld>
            <a:endParaRPr lang="en-US"/>
          </a:p>
        </p:txBody>
      </p:sp>
      <p:sp>
        <p:nvSpPr>
          <p:cNvPr id="14340" name="Rectangle 4"/>
          <p:cNvSpPr>
            <a:spLocks noGrp="1" noChangeArrowheads="1"/>
          </p:cNvSpPr>
          <p:nvPr>
            <p:ph type="title"/>
          </p:nvPr>
        </p:nvSpPr>
        <p:spPr>
          <a:xfrm>
            <a:off x="609600" y="2362200"/>
            <a:ext cx="8229600" cy="1143000"/>
          </a:xfrm>
          <a:noFill/>
        </p:spPr>
        <p:txBody>
          <a:bodyPr/>
          <a:lstStyle/>
          <a:p>
            <a:pPr eaLnBrk="1" hangingPunct="1"/>
            <a:r>
              <a:rPr lang="en-US" b="1" u="sng">
                <a:solidFill>
                  <a:srgbClr val="0000FF"/>
                </a:solidFill>
              </a:rPr>
              <a:t>Length of a belt</a:t>
            </a:r>
          </a:p>
        </p:txBody>
      </p:sp>
    </p:spTree>
    <p:extLst>
      <p:ext uri="{BB962C8B-B14F-4D97-AF65-F5344CB8AC3E}">
        <p14:creationId xmlns:p14="http://schemas.microsoft.com/office/powerpoint/2010/main" val="12560621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6"/>
          <p:cNvSpPr>
            <a:spLocks noGrp="1"/>
          </p:cNvSpPr>
          <p:nvPr>
            <p:ph type="sldNum" sz="quarter" idx="12"/>
          </p:nvPr>
        </p:nvSpPr>
        <p:spPr>
          <a:noFill/>
        </p:spPr>
        <p:txBody>
          <a:bodyPr/>
          <a:lstStyle/>
          <a:p>
            <a:fld id="{4EAA5FCB-98C3-4F6B-8544-0DB9E9A6435F}" type="slidenum">
              <a:rPr lang="en-US"/>
              <a:pPr/>
              <a:t>51</a:t>
            </a:fld>
            <a:endParaRPr lang="en-US"/>
          </a:p>
        </p:txBody>
      </p:sp>
      <p:sp>
        <p:nvSpPr>
          <p:cNvPr id="15364" name="Rectangle 2"/>
          <p:cNvSpPr>
            <a:spLocks noGrp="1" noChangeArrowheads="1"/>
          </p:cNvSpPr>
          <p:nvPr>
            <p:ph type="title"/>
          </p:nvPr>
        </p:nvSpPr>
        <p:spPr>
          <a:xfrm>
            <a:off x="457200" y="0"/>
            <a:ext cx="8229600" cy="411162"/>
          </a:xfrm>
        </p:spPr>
        <p:txBody>
          <a:bodyPr>
            <a:normAutofit fontScale="90000"/>
          </a:bodyPr>
          <a:lstStyle/>
          <a:p>
            <a:pPr eaLnBrk="1" hangingPunct="1"/>
            <a:r>
              <a:rPr lang="en-US" sz="3000" b="1" u="sng" dirty="0">
                <a:solidFill>
                  <a:srgbClr val="0000FF"/>
                </a:solidFill>
              </a:rPr>
              <a:t>Length of a belt</a:t>
            </a:r>
          </a:p>
        </p:txBody>
      </p:sp>
      <p:sp>
        <p:nvSpPr>
          <p:cNvPr id="15365" name="Rectangle 3"/>
          <p:cNvSpPr>
            <a:spLocks noGrp="1" noChangeArrowheads="1"/>
          </p:cNvSpPr>
          <p:nvPr>
            <p:ph type="body" sz="half" idx="1"/>
          </p:nvPr>
        </p:nvSpPr>
        <p:spPr>
          <a:xfrm>
            <a:off x="0" y="457200"/>
            <a:ext cx="4038600" cy="533399"/>
          </a:xfrm>
        </p:spPr>
        <p:txBody>
          <a:bodyPr/>
          <a:lstStyle/>
          <a:p>
            <a:pPr eaLnBrk="1" hangingPunct="1">
              <a:buFontTx/>
              <a:buNone/>
            </a:pPr>
            <a:r>
              <a:rPr lang="en-US" sz="2700" b="1" u="sng" dirty="0">
                <a:solidFill>
                  <a:srgbClr val="FF3399"/>
                </a:solidFill>
              </a:rPr>
              <a:t>Open belt drive:</a:t>
            </a:r>
          </a:p>
        </p:txBody>
      </p:sp>
      <p:pic>
        <p:nvPicPr>
          <p:cNvPr id="20" name="Picture 19" descr="untitled.bmp"/>
          <p:cNvPicPr>
            <a:picLocks noChangeAspect="1"/>
          </p:cNvPicPr>
          <p:nvPr/>
        </p:nvPicPr>
        <p:blipFill>
          <a:blip r:embed="rId3">
            <a:lum bright="-10000" contrast="40000"/>
          </a:blip>
          <a:stretch>
            <a:fillRect/>
          </a:stretch>
        </p:blipFill>
        <p:spPr>
          <a:xfrm>
            <a:off x="0" y="914400"/>
            <a:ext cx="9086902" cy="4267200"/>
          </a:xfrm>
          <a:prstGeom prst="rect">
            <a:avLst/>
          </a:prstGeom>
        </p:spPr>
      </p:pic>
    </p:spTree>
    <p:extLst>
      <p:ext uri="{BB962C8B-B14F-4D97-AF65-F5344CB8AC3E}">
        <p14:creationId xmlns:p14="http://schemas.microsoft.com/office/powerpoint/2010/main" val="3304254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5"/>
          <p:cNvSpPr>
            <a:spLocks noGrp="1"/>
          </p:cNvSpPr>
          <p:nvPr>
            <p:ph type="sldNum" sz="quarter" idx="12"/>
          </p:nvPr>
        </p:nvSpPr>
        <p:spPr>
          <a:noFill/>
        </p:spPr>
        <p:txBody>
          <a:bodyPr/>
          <a:lstStyle/>
          <a:p>
            <a:fld id="{E5314F27-2926-4C04-B280-190B8F55665F}" type="slidenum">
              <a:rPr lang="en-US"/>
              <a:pPr/>
              <a:t>52</a:t>
            </a:fld>
            <a:endParaRPr lang="en-US"/>
          </a:p>
        </p:txBody>
      </p:sp>
      <p:sp>
        <p:nvSpPr>
          <p:cNvPr id="16388" name="Rectangle 11"/>
          <p:cNvSpPr>
            <a:spLocks noGrp="1" noChangeArrowheads="1"/>
          </p:cNvSpPr>
          <p:nvPr>
            <p:ph type="title"/>
          </p:nvPr>
        </p:nvSpPr>
        <p:spPr/>
        <p:txBody>
          <a:bodyPr/>
          <a:lstStyle/>
          <a:p>
            <a:pPr eaLnBrk="1" hangingPunct="1"/>
            <a:r>
              <a:rPr lang="en-US" u="sng">
                <a:solidFill>
                  <a:srgbClr val="FF3399"/>
                </a:solidFill>
              </a:rPr>
              <a:t>Belt Length for OpenBelt</a:t>
            </a:r>
          </a:p>
        </p:txBody>
      </p:sp>
      <p:sp>
        <p:nvSpPr>
          <p:cNvPr id="16389" name="Rectangle 12"/>
          <p:cNvSpPr>
            <a:spLocks noGrp="1" noChangeArrowheads="1"/>
          </p:cNvSpPr>
          <p:nvPr>
            <p:ph type="body" idx="1"/>
          </p:nvPr>
        </p:nvSpPr>
        <p:spPr/>
        <p:txBody>
          <a:bodyPr/>
          <a:lstStyle/>
          <a:p>
            <a:pPr eaLnBrk="1" hangingPunct="1"/>
            <a:r>
              <a:rPr lang="en-US" dirty="0"/>
              <a:t>Let r</a:t>
            </a:r>
            <a:r>
              <a:rPr lang="en-US" baseline="-25000" dirty="0"/>
              <a:t>1</a:t>
            </a:r>
            <a:r>
              <a:rPr lang="en-US" dirty="0"/>
              <a:t>=Radius of the Larger Pulley</a:t>
            </a:r>
          </a:p>
          <a:p>
            <a:pPr eaLnBrk="1" hangingPunct="1"/>
            <a:r>
              <a:rPr lang="en-US" dirty="0"/>
              <a:t>      r</a:t>
            </a:r>
            <a:r>
              <a:rPr lang="en-US" baseline="-25000" dirty="0"/>
              <a:t>2</a:t>
            </a:r>
            <a:r>
              <a:rPr lang="en-US" dirty="0"/>
              <a:t>=Radius of the Smaller Pulley</a:t>
            </a:r>
          </a:p>
          <a:p>
            <a:pPr eaLnBrk="1" hangingPunct="1"/>
            <a:r>
              <a:rPr lang="en-US" dirty="0"/>
              <a:t>      X= distance between the Centre of the two pulley</a:t>
            </a:r>
          </a:p>
          <a:p>
            <a:pPr eaLnBrk="1" hangingPunct="1"/>
            <a:r>
              <a:rPr lang="en-US" dirty="0"/>
              <a:t>       L = Length of Belt</a:t>
            </a:r>
          </a:p>
          <a:p>
            <a:pPr eaLnBrk="1" hangingPunct="1"/>
            <a:endParaRPr lang="en-US" dirty="0"/>
          </a:p>
        </p:txBody>
      </p:sp>
    </p:spTree>
    <p:extLst>
      <p:ext uri="{BB962C8B-B14F-4D97-AF65-F5344CB8AC3E}">
        <p14:creationId xmlns:p14="http://schemas.microsoft.com/office/powerpoint/2010/main" val="3157029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6"/>
          <p:cNvSpPr>
            <a:spLocks noGrp="1"/>
          </p:cNvSpPr>
          <p:nvPr>
            <p:ph type="sldNum" sz="quarter" idx="12"/>
          </p:nvPr>
        </p:nvSpPr>
        <p:spPr>
          <a:noFill/>
        </p:spPr>
        <p:txBody>
          <a:bodyPr/>
          <a:lstStyle/>
          <a:p>
            <a:fld id="{4EAA5FCB-98C3-4F6B-8544-0DB9E9A6435F}" type="slidenum">
              <a:rPr lang="en-US"/>
              <a:pPr/>
              <a:t>53</a:t>
            </a:fld>
            <a:endParaRPr lang="en-US"/>
          </a:p>
        </p:txBody>
      </p:sp>
      <p:sp>
        <p:nvSpPr>
          <p:cNvPr id="15364" name="Rectangle 2"/>
          <p:cNvSpPr>
            <a:spLocks noGrp="1" noChangeArrowheads="1"/>
          </p:cNvSpPr>
          <p:nvPr>
            <p:ph type="title"/>
          </p:nvPr>
        </p:nvSpPr>
        <p:spPr>
          <a:xfrm>
            <a:off x="457200" y="0"/>
            <a:ext cx="8229600" cy="411162"/>
          </a:xfrm>
        </p:spPr>
        <p:txBody>
          <a:bodyPr>
            <a:normAutofit fontScale="90000"/>
          </a:bodyPr>
          <a:lstStyle/>
          <a:p>
            <a:pPr eaLnBrk="1" hangingPunct="1"/>
            <a:r>
              <a:rPr lang="en-US" sz="3000" b="1" u="sng" dirty="0">
                <a:solidFill>
                  <a:srgbClr val="0000FF"/>
                </a:solidFill>
              </a:rPr>
              <a:t>Length of a belt</a:t>
            </a:r>
          </a:p>
        </p:txBody>
      </p:sp>
      <p:sp>
        <p:nvSpPr>
          <p:cNvPr id="15365" name="Rectangle 3"/>
          <p:cNvSpPr>
            <a:spLocks noGrp="1" noChangeArrowheads="1"/>
          </p:cNvSpPr>
          <p:nvPr>
            <p:ph type="body" sz="half" idx="1"/>
          </p:nvPr>
        </p:nvSpPr>
        <p:spPr>
          <a:xfrm>
            <a:off x="0" y="457200"/>
            <a:ext cx="4038600" cy="533399"/>
          </a:xfrm>
        </p:spPr>
        <p:txBody>
          <a:bodyPr/>
          <a:lstStyle/>
          <a:p>
            <a:pPr eaLnBrk="1" hangingPunct="1">
              <a:buFontTx/>
              <a:buNone/>
            </a:pPr>
            <a:r>
              <a:rPr lang="en-US" sz="2700" b="1" u="sng" dirty="0">
                <a:solidFill>
                  <a:srgbClr val="FF3399"/>
                </a:solidFill>
              </a:rPr>
              <a:t>Open belt drive:</a:t>
            </a:r>
          </a:p>
        </p:txBody>
      </p:sp>
      <p:pic>
        <p:nvPicPr>
          <p:cNvPr id="20" name="Picture 19" descr="untitled.bmp"/>
          <p:cNvPicPr>
            <a:picLocks noChangeAspect="1"/>
          </p:cNvPicPr>
          <p:nvPr/>
        </p:nvPicPr>
        <p:blipFill>
          <a:blip r:embed="rId3">
            <a:lum bright="-10000" contrast="40000"/>
          </a:blip>
          <a:stretch>
            <a:fillRect/>
          </a:stretch>
        </p:blipFill>
        <p:spPr>
          <a:xfrm>
            <a:off x="0" y="914400"/>
            <a:ext cx="9086902" cy="4267200"/>
          </a:xfrm>
          <a:prstGeom prst="rect">
            <a:avLst/>
          </a:prstGeom>
        </p:spPr>
      </p:pic>
    </p:spTree>
    <p:extLst>
      <p:ext uri="{BB962C8B-B14F-4D97-AF65-F5344CB8AC3E}">
        <p14:creationId xmlns:p14="http://schemas.microsoft.com/office/powerpoint/2010/main" val="16022258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4267200" cy="523220"/>
          </a:xfrm>
          <a:prstGeom prst="rect">
            <a:avLst/>
          </a:prstGeom>
          <a:noFill/>
        </p:spPr>
        <p:txBody>
          <a:bodyPr wrap="square" rtlCol="0">
            <a:spAutoFit/>
          </a:bodyPr>
          <a:lstStyle/>
          <a:p>
            <a:r>
              <a:rPr lang="en-US" sz="2800" dirty="0"/>
              <a:t>From figure</a:t>
            </a:r>
          </a:p>
        </p:txBody>
      </p:sp>
      <p:graphicFrame>
        <p:nvGraphicFramePr>
          <p:cNvPr id="6" name="Object 5"/>
          <p:cNvGraphicFramePr>
            <a:graphicFrameLocks noChangeAspect="1"/>
          </p:cNvGraphicFramePr>
          <p:nvPr/>
        </p:nvGraphicFramePr>
        <p:xfrm>
          <a:off x="228600" y="609600"/>
          <a:ext cx="8274050" cy="936625"/>
        </p:xfrm>
        <a:graphic>
          <a:graphicData uri="http://schemas.openxmlformats.org/presentationml/2006/ole">
            <mc:AlternateContent xmlns:mc="http://schemas.openxmlformats.org/markup-compatibility/2006">
              <mc:Choice xmlns:v="urn:schemas-microsoft-com:vml" Requires="v">
                <p:oleObj spid="_x0000_s1380" name="Equation" r:id="rId3" imgW="4038480" imgH="457200" progId="">
                  <p:embed/>
                </p:oleObj>
              </mc:Choice>
              <mc:Fallback>
                <p:oleObj name="Equation" r:id="rId3" imgW="4038480" imgH="457200" progId="">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09600"/>
                        <a:ext cx="827405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457200" y="1530928"/>
          <a:ext cx="5410200" cy="983672"/>
        </p:xfrm>
        <a:graphic>
          <a:graphicData uri="http://schemas.openxmlformats.org/presentationml/2006/ole">
            <mc:AlternateContent xmlns:mc="http://schemas.openxmlformats.org/markup-compatibility/2006">
              <mc:Choice xmlns:v="urn:schemas-microsoft-com:vml" Requires="v">
                <p:oleObj spid="_x0000_s1381" name="Equation" r:id="rId5" imgW="2514600" imgH="457200" progId="">
                  <p:embed/>
                </p:oleObj>
              </mc:Choice>
              <mc:Fallback>
                <p:oleObj name="Equation" r:id="rId5" imgW="2514600" imgH="457200" progId="">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530928"/>
                        <a:ext cx="5410200" cy="983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514340" y="2590800"/>
          <a:ext cx="7334260" cy="838201"/>
        </p:xfrm>
        <a:graphic>
          <a:graphicData uri="http://schemas.openxmlformats.org/presentationml/2006/ole">
            <mc:AlternateContent xmlns:mc="http://schemas.openxmlformats.org/markup-compatibility/2006">
              <mc:Choice xmlns:v="urn:schemas-microsoft-com:vml" Requires="v">
                <p:oleObj spid="_x0000_s1382" name="Equation" r:id="rId7" imgW="4000320" imgH="457200" progId="">
                  <p:embed/>
                </p:oleObj>
              </mc:Choice>
              <mc:Fallback>
                <p:oleObj name="Equation" r:id="rId7" imgW="4000320" imgH="457200" progId="">
                  <p:embed/>
                  <p:pic>
                    <p:nvPicPr>
                      <p:cNvPr id="102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340" y="2590800"/>
                        <a:ext cx="7334260" cy="83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5"/>
          <p:cNvGraphicFramePr>
            <a:graphicFrameLocks noChangeAspect="1"/>
          </p:cNvGraphicFramePr>
          <p:nvPr/>
        </p:nvGraphicFramePr>
        <p:xfrm>
          <a:off x="533400" y="3581400"/>
          <a:ext cx="7334250" cy="838200"/>
        </p:xfrm>
        <a:graphic>
          <a:graphicData uri="http://schemas.openxmlformats.org/presentationml/2006/ole">
            <mc:AlternateContent xmlns:mc="http://schemas.openxmlformats.org/markup-compatibility/2006">
              <mc:Choice xmlns:v="urn:schemas-microsoft-com:vml" Requires="v">
                <p:oleObj spid="_x0000_s1383" name="Equation" r:id="rId9" imgW="4000320" imgH="457200" progId="">
                  <p:embed/>
                </p:oleObj>
              </mc:Choice>
              <mc:Fallback>
                <p:oleObj name="Equation" r:id="rId9" imgW="4000320" imgH="457200" progId="">
                  <p:embed/>
                  <p:pic>
                    <p:nvPicPr>
                      <p:cNvPr id="102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400" y="3581400"/>
                        <a:ext cx="733425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0" name="Object 6"/>
          <p:cNvGraphicFramePr>
            <a:graphicFrameLocks noChangeAspect="1"/>
          </p:cNvGraphicFramePr>
          <p:nvPr/>
        </p:nvGraphicFramePr>
        <p:xfrm>
          <a:off x="533400" y="4572000"/>
          <a:ext cx="4419600" cy="821128"/>
        </p:xfrm>
        <a:graphic>
          <a:graphicData uri="http://schemas.openxmlformats.org/presentationml/2006/ole">
            <mc:AlternateContent xmlns:mc="http://schemas.openxmlformats.org/markup-compatibility/2006">
              <mc:Choice xmlns:v="urn:schemas-microsoft-com:vml" Requires="v">
                <p:oleObj spid="_x0000_s1384" name="Equation" r:id="rId11" imgW="2323800" imgH="431640" progId="">
                  <p:embed/>
                </p:oleObj>
              </mc:Choice>
              <mc:Fallback>
                <p:oleObj name="Equation" r:id="rId11" imgW="2323800" imgH="431640" progId="">
                  <p:embed/>
                  <p:pic>
                    <p:nvPicPr>
                      <p:cNvPr id="103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4572000"/>
                        <a:ext cx="4419600" cy="82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1" name="Object 7"/>
          <p:cNvGraphicFramePr>
            <a:graphicFrameLocks noChangeAspect="1"/>
          </p:cNvGraphicFramePr>
          <p:nvPr>
            <p:extLst>
              <p:ext uri="{D42A27DB-BD31-4B8C-83A1-F6EECF244321}">
                <p14:modId xmlns:p14="http://schemas.microsoft.com/office/powerpoint/2010/main" val="3225384451"/>
              </p:ext>
            </p:extLst>
          </p:nvPr>
        </p:nvGraphicFramePr>
        <p:xfrm>
          <a:off x="914400" y="5545528"/>
          <a:ext cx="8229600" cy="685800"/>
        </p:xfrm>
        <a:graphic>
          <a:graphicData uri="http://schemas.openxmlformats.org/presentationml/2006/ole">
            <mc:AlternateContent xmlns:mc="http://schemas.openxmlformats.org/markup-compatibility/2006">
              <mc:Choice xmlns:v="urn:schemas-microsoft-com:vml" Requires="v">
                <p:oleObj spid="_x0000_s1385" name="Equation" r:id="rId13" imgW="3047760" imgH="253800" progId="">
                  <p:embed/>
                </p:oleObj>
              </mc:Choice>
              <mc:Fallback>
                <p:oleObj name="Equation" r:id="rId13" imgW="3047760" imgH="253800" progId="">
                  <p:embed/>
                  <p:pic>
                    <p:nvPicPr>
                      <p:cNvPr id="1031"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400" y="5545528"/>
                        <a:ext cx="8229600"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Slide Number Placeholder 8"/>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384852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031"/>
                                        </p:tgtEl>
                                        <p:attrNameLst>
                                          <p:attrName>style.visibility</p:attrName>
                                        </p:attrNameLst>
                                      </p:cBhvr>
                                      <p:to>
                                        <p:strVal val="visible"/>
                                      </p:to>
                                    </p:set>
                                    <p:animEffect transition="in" filter="box(in)">
                                      <p:cBhvr>
                                        <p:cTn id="27" dur="500"/>
                                        <p:tgtEl>
                                          <p:spTgt spid="1031"/>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031"/>
                                        </p:tgtEl>
                                        <p:attrNameLst>
                                          <p:attrName>style.visibility</p:attrName>
                                        </p:attrNameLst>
                                      </p:cBhvr>
                                      <p:to>
                                        <p:strVal val="visible"/>
                                      </p:to>
                                    </p:set>
                                    <p:animEffect transition="in" filter="checkerboard(across)">
                                      <p:cBhvr>
                                        <p:cTn id="32"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52400"/>
            <a:ext cx="6629400" cy="523220"/>
          </a:xfrm>
          <a:prstGeom prst="rect">
            <a:avLst/>
          </a:prstGeom>
          <a:noFill/>
        </p:spPr>
        <p:txBody>
          <a:bodyPr wrap="square" rtlCol="0">
            <a:spAutoFit/>
          </a:bodyPr>
          <a:lstStyle/>
          <a:p>
            <a:r>
              <a:rPr lang="en-US" sz="2800" dirty="0"/>
              <a:t>From </a:t>
            </a:r>
            <a:r>
              <a:rPr lang="en-US" sz="2800" dirty="0">
                <a:sym typeface="Symbol"/>
              </a:rPr>
              <a:t></a:t>
            </a:r>
            <a:r>
              <a:rPr lang="en-US" sz="2800" baseline="30000" dirty="0">
                <a:sym typeface="Symbol"/>
              </a:rPr>
              <a:t>le</a:t>
            </a:r>
            <a:r>
              <a:rPr lang="en-US" sz="2800" dirty="0">
                <a:sym typeface="Symbol"/>
              </a:rPr>
              <a:t> GC</a:t>
            </a:r>
            <a:r>
              <a:rPr lang="en-US" sz="2800" baseline="-25000" dirty="0">
                <a:sym typeface="Symbol"/>
              </a:rPr>
              <a:t>1</a:t>
            </a:r>
            <a:r>
              <a:rPr lang="en-US" sz="2800" dirty="0">
                <a:sym typeface="Symbol"/>
              </a:rPr>
              <a:t>C</a:t>
            </a:r>
            <a:r>
              <a:rPr lang="en-US" sz="2800" baseline="-25000" dirty="0">
                <a:sym typeface="Symbol"/>
              </a:rPr>
              <a:t>2</a:t>
            </a:r>
            <a:r>
              <a:rPr lang="en-US" sz="2800" dirty="0">
                <a:sym typeface="Symbol"/>
              </a:rPr>
              <a:t> </a:t>
            </a:r>
            <a:endParaRPr lang="en-US" sz="2800" baseline="30000" dirty="0">
              <a:sym typeface="Symbol"/>
            </a:endParaRPr>
          </a:p>
        </p:txBody>
      </p:sp>
      <p:graphicFrame>
        <p:nvGraphicFramePr>
          <p:cNvPr id="3" name="Object 2"/>
          <p:cNvGraphicFramePr>
            <a:graphicFrameLocks noChangeAspect="1"/>
          </p:cNvGraphicFramePr>
          <p:nvPr>
            <p:extLst/>
          </p:nvPr>
        </p:nvGraphicFramePr>
        <p:xfrm>
          <a:off x="609600" y="865188"/>
          <a:ext cx="3962400" cy="1333500"/>
        </p:xfrm>
        <a:graphic>
          <a:graphicData uri="http://schemas.openxmlformats.org/presentationml/2006/ole">
            <mc:AlternateContent xmlns:mc="http://schemas.openxmlformats.org/markup-compatibility/2006">
              <mc:Choice xmlns:v="urn:schemas-microsoft-com:vml" Requires="v">
                <p:oleObj spid="_x0000_s2286" name="Equation" r:id="rId3" imgW="1282680" imgH="431640" progId="">
                  <p:embed/>
                </p:oleObj>
              </mc:Choice>
              <mc:Fallback>
                <p:oleObj name="Equation" r:id="rId3" imgW="1282680" imgH="431640" progId="">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865188"/>
                        <a:ext cx="3962400" cy="1333500"/>
                      </a:xfrm>
                      <a:prstGeom prst="rect">
                        <a:avLst/>
                      </a:prstGeom>
                      <a:noFill/>
                      <a:extLst/>
                    </p:spPr>
                  </p:pic>
                </p:oleObj>
              </mc:Fallback>
            </mc:AlternateContent>
          </a:graphicData>
        </a:graphic>
      </p:graphicFrame>
      <p:graphicFrame>
        <p:nvGraphicFramePr>
          <p:cNvPr id="2051" name="Object 3"/>
          <p:cNvGraphicFramePr>
            <a:graphicFrameLocks noChangeAspect="1"/>
          </p:cNvGraphicFramePr>
          <p:nvPr/>
        </p:nvGraphicFramePr>
        <p:xfrm>
          <a:off x="1049619" y="2177902"/>
          <a:ext cx="3141382" cy="1241942"/>
        </p:xfrm>
        <a:graphic>
          <a:graphicData uri="http://schemas.openxmlformats.org/presentationml/2006/ole">
            <mc:AlternateContent xmlns:mc="http://schemas.openxmlformats.org/markup-compatibility/2006">
              <mc:Choice xmlns:v="urn:schemas-microsoft-com:vml" Requires="v">
                <p:oleObj spid="_x0000_s2287" name="Equation" r:id="rId5" imgW="1091880" imgH="431640" progId="">
                  <p:embed/>
                </p:oleObj>
              </mc:Choice>
              <mc:Fallback>
                <p:oleObj name="Equation" r:id="rId5" imgW="1091880" imgH="431640" progId="">
                  <p:embed/>
                  <p:pic>
                    <p:nvPicPr>
                      <p:cNvPr id="20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619" y="2177902"/>
                        <a:ext cx="3141382" cy="1241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4"/>
          <p:cNvGraphicFramePr>
            <a:graphicFrameLocks noChangeAspect="1"/>
          </p:cNvGraphicFramePr>
          <p:nvPr/>
        </p:nvGraphicFramePr>
        <p:xfrm>
          <a:off x="1143000" y="4164684"/>
          <a:ext cx="3429000" cy="1169316"/>
        </p:xfrm>
        <a:graphic>
          <a:graphicData uri="http://schemas.openxmlformats.org/presentationml/2006/ole">
            <mc:AlternateContent xmlns:mc="http://schemas.openxmlformats.org/markup-compatibility/2006">
              <mc:Choice xmlns:v="urn:schemas-microsoft-com:vml" Requires="v">
                <p:oleObj spid="_x0000_s2288" name="Equation" r:id="rId7" imgW="1346040" imgH="393480" progId="">
                  <p:embed/>
                </p:oleObj>
              </mc:Choice>
              <mc:Fallback>
                <p:oleObj name="Equation" r:id="rId7" imgW="1346040" imgH="393480" progId="">
                  <p:embed/>
                  <p:pic>
                    <p:nvPicPr>
                      <p:cNvPr id="20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4164684"/>
                        <a:ext cx="3429000" cy="11693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5715000" y="4267200"/>
          <a:ext cx="2975613" cy="838201"/>
        </p:xfrm>
        <a:graphic>
          <a:graphicData uri="http://schemas.openxmlformats.org/presentationml/2006/ole">
            <mc:AlternateContent xmlns:mc="http://schemas.openxmlformats.org/markup-compatibility/2006">
              <mc:Choice xmlns:v="urn:schemas-microsoft-com:vml" Requires="v">
                <p:oleObj spid="_x0000_s2289" name="Equation" r:id="rId9" imgW="901440" imgH="253800" progId="">
                  <p:embed/>
                </p:oleObj>
              </mc:Choice>
              <mc:Fallback>
                <p:oleObj name="Equation" r:id="rId9" imgW="901440" imgH="253800" progId="">
                  <p:embed/>
                  <p:pic>
                    <p:nvPicPr>
                      <p:cNvPr id="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0" y="4267200"/>
                        <a:ext cx="2975613" cy="838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396583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checkerboard(across)">
                                      <p:cBhvr>
                                        <p:cTn id="15" dur="500"/>
                                        <p:tgtEl>
                                          <p:spTgt spid="205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5410200" y="1524000"/>
          <a:ext cx="2362200" cy="1001713"/>
        </p:xfrm>
        <a:graphic>
          <a:graphicData uri="http://schemas.openxmlformats.org/presentationml/2006/ole">
            <mc:AlternateContent xmlns:mc="http://schemas.openxmlformats.org/markup-compatibility/2006">
              <mc:Choice xmlns:v="urn:schemas-microsoft-com:vml" Requires="v">
                <p:oleObj spid="_x0000_s3310" name="Equation" r:id="rId3" imgW="1676160" imgH="711000" progId="">
                  <p:embed/>
                </p:oleObj>
              </mc:Choice>
              <mc:Fallback>
                <p:oleObj name="Equation" r:id="rId3" imgW="1676160" imgH="711000" progId="">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524000"/>
                        <a:ext cx="2362200"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2"/>
          <p:cNvGraphicFramePr>
            <a:graphicFrameLocks noChangeAspect="1"/>
          </p:cNvGraphicFramePr>
          <p:nvPr/>
        </p:nvGraphicFramePr>
        <p:xfrm>
          <a:off x="1143000" y="304800"/>
          <a:ext cx="3694176" cy="914400"/>
        </p:xfrm>
        <a:graphic>
          <a:graphicData uri="http://schemas.openxmlformats.org/presentationml/2006/ole">
            <mc:AlternateContent xmlns:mc="http://schemas.openxmlformats.org/markup-compatibility/2006">
              <mc:Choice xmlns:v="urn:schemas-microsoft-com:vml" Requires="v">
                <p:oleObj spid="_x0000_s3311" name="Equation" r:id="rId5" imgW="1282680" imgH="317160" progId="">
                  <p:embed/>
                </p:oleObj>
              </mc:Choice>
              <mc:Fallback>
                <p:oleObj name="Equation" r:id="rId5" imgW="1282680" imgH="317160" progId="">
                  <p:embed/>
                  <p:pic>
                    <p:nvPicPr>
                      <p:cNvPr id="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04800"/>
                        <a:ext cx="3694176"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nvGraphicFramePr>
        <p:xfrm>
          <a:off x="1958975" y="1465263"/>
          <a:ext cx="2636838" cy="1195387"/>
        </p:xfrm>
        <a:graphic>
          <a:graphicData uri="http://schemas.openxmlformats.org/presentationml/2006/ole">
            <mc:AlternateContent xmlns:mc="http://schemas.openxmlformats.org/markup-compatibility/2006">
              <mc:Choice xmlns:v="urn:schemas-microsoft-com:vml" Requires="v">
                <p:oleObj spid="_x0000_s3312" name="Equation" r:id="rId7" imgW="952200" imgH="431640" progId="">
                  <p:embed/>
                </p:oleObj>
              </mc:Choice>
              <mc:Fallback>
                <p:oleObj name="Equation" r:id="rId7" imgW="952200" imgH="431640" progId="">
                  <p:embed/>
                  <p:pic>
                    <p:nvPicPr>
                      <p:cNvPr id="4"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8975" y="1465263"/>
                        <a:ext cx="2636838" cy="1195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914399" y="3124200"/>
          <a:ext cx="6087717" cy="1600200"/>
        </p:xfrm>
        <a:graphic>
          <a:graphicData uri="http://schemas.openxmlformats.org/presentationml/2006/ole">
            <mc:AlternateContent xmlns:mc="http://schemas.openxmlformats.org/markup-compatibility/2006">
              <mc:Choice xmlns:v="urn:schemas-microsoft-com:vml" Requires="v">
                <p:oleObj spid="_x0000_s3313" name="Equation" r:id="rId9" imgW="2222280" imgH="583920" progId="">
                  <p:embed/>
                </p:oleObj>
              </mc:Choice>
              <mc:Fallback>
                <p:oleObj name="Equation" r:id="rId9" imgW="2222280" imgH="583920" progId="">
                  <p:embed/>
                  <p:pic>
                    <p:nvPicPr>
                      <p:cNvPr id="5"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399" y="3124200"/>
                        <a:ext cx="6087717" cy="160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Action Button: Forward or Next 5">
            <a:hlinkClick r:id="" action="ppaction://hlinkshowjump?jump=lastslide" highlightClick="1"/>
          </p:cNvPr>
          <p:cNvSpPr/>
          <p:nvPr/>
        </p:nvSpPr>
        <p:spPr>
          <a:xfrm>
            <a:off x="7924800" y="1752600"/>
            <a:ext cx="685800" cy="381000"/>
          </a:xfrm>
          <a:prstGeom prst="actionButtonForwardNex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30085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0"/>
            <a:ext cx="7696200" cy="584775"/>
          </a:xfrm>
          <a:prstGeom prst="rect">
            <a:avLst/>
          </a:prstGeom>
          <a:noFill/>
        </p:spPr>
        <p:txBody>
          <a:bodyPr wrap="square" rtlCol="0">
            <a:spAutoFit/>
          </a:bodyPr>
          <a:lstStyle/>
          <a:p>
            <a:r>
              <a:rPr lang="en-US" sz="3200" dirty="0"/>
              <a:t>Substituting equations 2 &amp; 3 in equation 1:</a:t>
            </a:r>
          </a:p>
        </p:txBody>
      </p:sp>
      <p:graphicFrame>
        <p:nvGraphicFramePr>
          <p:cNvPr id="4098" name="Object 2"/>
          <p:cNvGraphicFramePr>
            <a:graphicFrameLocks noChangeAspect="1"/>
          </p:cNvGraphicFramePr>
          <p:nvPr/>
        </p:nvGraphicFramePr>
        <p:xfrm>
          <a:off x="381000" y="1220788"/>
          <a:ext cx="8229600" cy="685800"/>
        </p:xfrm>
        <a:graphic>
          <a:graphicData uri="http://schemas.openxmlformats.org/presentationml/2006/ole">
            <mc:AlternateContent xmlns:mc="http://schemas.openxmlformats.org/markup-compatibility/2006">
              <mc:Choice xmlns:v="urn:schemas-microsoft-com:vml" Requires="v">
                <p:oleObj spid="_x0000_s4334" name="Equation" r:id="rId4" imgW="3047760" imgH="253800" progId="">
                  <p:embed/>
                </p:oleObj>
              </mc:Choice>
              <mc:Fallback>
                <p:oleObj name="Equation" r:id="rId4" imgW="3047760" imgH="253800" progId="">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20788"/>
                        <a:ext cx="822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457200" y="2057399"/>
          <a:ext cx="7772400" cy="1325525"/>
        </p:xfrm>
        <a:graphic>
          <a:graphicData uri="http://schemas.openxmlformats.org/presentationml/2006/ole">
            <mc:AlternateContent xmlns:mc="http://schemas.openxmlformats.org/markup-compatibility/2006">
              <mc:Choice xmlns:v="urn:schemas-microsoft-com:vml" Requires="v">
                <p:oleObj spid="_x0000_s4335" name="Equation" r:id="rId6" imgW="3276360" imgH="558720" progId="">
                  <p:embed/>
                </p:oleObj>
              </mc:Choice>
              <mc:Fallback>
                <p:oleObj name="Equation" r:id="rId6" imgW="3276360" imgH="558720" progId="">
                  <p:embed/>
                  <p:pic>
                    <p:nvPicPr>
                      <p:cNvPr id="40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2057399"/>
                        <a:ext cx="7772400" cy="13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609600" y="3352800"/>
          <a:ext cx="7620000" cy="1397711"/>
        </p:xfrm>
        <a:graphic>
          <a:graphicData uri="http://schemas.openxmlformats.org/presentationml/2006/ole">
            <mc:AlternateContent xmlns:mc="http://schemas.openxmlformats.org/markup-compatibility/2006">
              <mc:Choice xmlns:v="urn:schemas-microsoft-com:vml" Requires="v">
                <p:oleObj spid="_x0000_s4336" name="Equation" r:id="rId8" imgW="2489040" imgH="457200" progId="">
                  <p:embed/>
                </p:oleObj>
              </mc:Choice>
              <mc:Fallback>
                <p:oleObj name="Equation" r:id="rId8" imgW="2489040" imgH="457200" progId="">
                  <p:embed/>
                  <p:pic>
                    <p:nvPicPr>
                      <p:cNvPr id="410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352800"/>
                        <a:ext cx="7620000" cy="139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5"/>
          <p:cNvGraphicFramePr>
            <a:graphicFrameLocks noChangeAspect="1"/>
          </p:cNvGraphicFramePr>
          <p:nvPr>
            <p:extLst>
              <p:ext uri="{D42A27DB-BD31-4B8C-83A1-F6EECF244321}">
                <p14:modId xmlns:p14="http://schemas.microsoft.com/office/powerpoint/2010/main" val="626481732"/>
              </p:ext>
            </p:extLst>
          </p:nvPr>
        </p:nvGraphicFramePr>
        <p:xfrm>
          <a:off x="990600" y="4857357"/>
          <a:ext cx="8153400" cy="1762518"/>
        </p:xfrm>
        <a:graphic>
          <a:graphicData uri="http://schemas.openxmlformats.org/presentationml/2006/ole">
            <mc:AlternateContent xmlns:mc="http://schemas.openxmlformats.org/markup-compatibility/2006">
              <mc:Choice xmlns:v="urn:schemas-microsoft-com:vml" Requires="v">
                <p:oleObj spid="_x0000_s4337" name="Equation" r:id="rId10" imgW="1815840" imgH="457200" progId="">
                  <p:embed/>
                </p:oleObj>
              </mc:Choice>
              <mc:Fallback>
                <p:oleObj name="Equation" r:id="rId10" imgW="1815840" imgH="457200" progId="">
                  <p:embed/>
                  <p:pic>
                    <p:nvPicPr>
                      <p:cNvPr id="4101"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600" y="4857357"/>
                        <a:ext cx="8153400" cy="1762518"/>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111162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4" fill="hold" nodeType="click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wheel(4)">
                                      <p:cBhvr>
                                        <p:cTn id="19" dur="20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5"/>
          <p:cNvSpPr>
            <a:spLocks noGrp="1"/>
          </p:cNvSpPr>
          <p:nvPr>
            <p:ph type="sldNum" sz="quarter" idx="12"/>
          </p:nvPr>
        </p:nvSpPr>
        <p:spPr>
          <a:noFill/>
        </p:spPr>
        <p:txBody>
          <a:bodyPr/>
          <a:lstStyle/>
          <a:p>
            <a:fld id="{5F418F6D-4E4D-4CF0-BC7A-F834028BEF0E}" type="slidenum">
              <a:rPr lang="en-US"/>
              <a:pPr/>
              <a:t>58</a:t>
            </a:fld>
            <a:endParaRPr lang="en-US"/>
          </a:p>
        </p:txBody>
      </p:sp>
      <p:sp>
        <p:nvSpPr>
          <p:cNvPr id="17412" name="Rectangle 4"/>
          <p:cNvSpPr>
            <a:spLocks noGrp="1" noChangeArrowheads="1"/>
          </p:cNvSpPr>
          <p:nvPr>
            <p:ph type="title"/>
          </p:nvPr>
        </p:nvSpPr>
        <p:spPr>
          <a:xfrm>
            <a:off x="457200" y="0"/>
            <a:ext cx="8229600" cy="639762"/>
          </a:xfrm>
          <a:noFill/>
        </p:spPr>
        <p:txBody>
          <a:bodyPr/>
          <a:lstStyle/>
          <a:p>
            <a:pPr eaLnBrk="1" hangingPunct="1"/>
            <a:r>
              <a:rPr lang="en-US" sz="3200" b="1" u="sng" dirty="0">
                <a:solidFill>
                  <a:srgbClr val="0000FF"/>
                </a:solidFill>
              </a:rPr>
              <a:t>Length of a belt</a:t>
            </a:r>
          </a:p>
        </p:txBody>
      </p:sp>
      <p:sp>
        <p:nvSpPr>
          <p:cNvPr id="17416" name="Rectangle 5"/>
          <p:cNvSpPr>
            <a:spLocks noChangeArrowheads="1"/>
          </p:cNvSpPr>
          <p:nvPr/>
        </p:nvSpPr>
        <p:spPr bwMode="auto">
          <a:xfrm>
            <a:off x="0" y="609600"/>
            <a:ext cx="3289300" cy="503238"/>
          </a:xfrm>
          <a:prstGeom prst="rect">
            <a:avLst/>
          </a:prstGeom>
          <a:noFill/>
          <a:ln w="9525">
            <a:noFill/>
            <a:miter lim="800000"/>
            <a:headEnd/>
            <a:tailEnd/>
          </a:ln>
        </p:spPr>
        <p:txBody>
          <a:bodyPr wrap="none">
            <a:spAutoFit/>
          </a:bodyPr>
          <a:lstStyle/>
          <a:p>
            <a:pPr>
              <a:spcBef>
                <a:spcPct val="20000"/>
              </a:spcBef>
            </a:pPr>
            <a:r>
              <a:rPr lang="en-US" sz="2700" b="1" u="sng" dirty="0">
                <a:solidFill>
                  <a:srgbClr val="FF3399"/>
                </a:solidFill>
              </a:rPr>
              <a:t>Crossed belt drive:</a:t>
            </a:r>
          </a:p>
        </p:txBody>
      </p:sp>
      <p:pic>
        <p:nvPicPr>
          <p:cNvPr id="21" name="Picture 20" descr="untitled.bmp"/>
          <p:cNvPicPr>
            <a:picLocks noChangeAspect="1"/>
          </p:cNvPicPr>
          <p:nvPr/>
        </p:nvPicPr>
        <p:blipFill>
          <a:blip r:embed="rId3">
            <a:lum bright="-20000" contrast="40000"/>
          </a:blip>
          <a:stretch>
            <a:fillRect/>
          </a:stretch>
        </p:blipFill>
        <p:spPr>
          <a:xfrm>
            <a:off x="114300" y="1249362"/>
            <a:ext cx="8915400" cy="4500274"/>
          </a:xfrm>
          <a:prstGeom prst="rect">
            <a:avLst/>
          </a:prstGeom>
        </p:spPr>
      </p:pic>
    </p:spTree>
    <p:extLst>
      <p:ext uri="{BB962C8B-B14F-4D97-AF65-F5344CB8AC3E}">
        <p14:creationId xmlns:p14="http://schemas.microsoft.com/office/powerpoint/2010/main" val="1744651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11"/>
          <p:cNvSpPr>
            <a:spLocks noGrp="1" noChangeArrowheads="1"/>
          </p:cNvSpPr>
          <p:nvPr>
            <p:ph type="title"/>
          </p:nvPr>
        </p:nvSpPr>
        <p:spPr/>
        <p:txBody>
          <a:bodyPr/>
          <a:lstStyle/>
          <a:p>
            <a:pPr eaLnBrk="1" hangingPunct="1"/>
            <a:r>
              <a:rPr lang="en-US" u="sng" dirty="0">
                <a:solidFill>
                  <a:srgbClr val="FF3399"/>
                </a:solidFill>
              </a:rPr>
              <a:t>Belt Length for Crossed Belt</a:t>
            </a:r>
          </a:p>
        </p:txBody>
      </p:sp>
      <p:sp>
        <p:nvSpPr>
          <p:cNvPr id="16389" name="Rectangle 12"/>
          <p:cNvSpPr>
            <a:spLocks noGrp="1" noChangeArrowheads="1"/>
          </p:cNvSpPr>
          <p:nvPr>
            <p:ph type="body" idx="1"/>
          </p:nvPr>
        </p:nvSpPr>
        <p:spPr>
          <a:xfrm>
            <a:off x="457200" y="1676400"/>
            <a:ext cx="8229600" cy="4525963"/>
          </a:xfrm>
        </p:spPr>
        <p:txBody>
          <a:bodyPr/>
          <a:lstStyle/>
          <a:p>
            <a:pPr eaLnBrk="1" hangingPunct="1"/>
            <a:r>
              <a:rPr lang="en-US" dirty="0"/>
              <a:t>Let r</a:t>
            </a:r>
            <a:r>
              <a:rPr lang="en-US" baseline="-25000" dirty="0"/>
              <a:t>1</a:t>
            </a:r>
            <a:r>
              <a:rPr lang="en-US" dirty="0"/>
              <a:t>=Radius of the Larger Pulley</a:t>
            </a:r>
          </a:p>
          <a:p>
            <a:pPr eaLnBrk="1" hangingPunct="1"/>
            <a:r>
              <a:rPr lang="en-US" dirty="0"/>
              <a:t>      r</a:t>
            </a:r>
            <a:r>
              <a:rPr lang="en-US" baseline="-25000" dirty="0"/>
              <a:t>2</a:t>
            </a:r>
            <a:r>
              <a:rPr lang="en-US" dirty="0"/>
              <a:t>=Radius of the Smaller Pulley</a:t>
            </a:r>
          </a:p>
          <a:p>
            <a:pPr eaLnBrk="1" hangingPunct="1"/>
            <a:r>
              <a:rPr lang="en-US" dirty="0"/>
              <a:t>      X= distance between the Centre of the two pulley</a:t>
            </a:r>
          </a:p>
          <a:p>
            <a:pPr eaLnBrk="1" hangingPunct="1"/>
            <a:r>
              <a:rPr lang="en-US" dirty="0"/>
              <a:t>       L = Length of Belt</a:t>
            </a:r>
          </a:p>
          <a:p>
            <a:pPr eaLnBrk="1" hangingPunct="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1908557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7F31438-5B50-4F36-AE71-008099D5EC85}" type="slidenum">
              <a:rPr lang="en-US"/>
              <a:pPr/>
              <a:t>6</a:t>
            </a:fld>
            <a:endParaRPr lang="en-US"/>
          </a:p>
        </p:txBody>
      </p:sp>
      <p:sp>
        <p:nvSpPr>
          <p:cNvPr id="8194" name="Rectangle 2"/>
          <p:cNvSpPr>
            <a:spLocks noGrp="1" noChangeArrowheads="1"/>
          </p:cNvSpPr>
          <p:nvPr>
            <p:ph type="title"/>
          </p:nvPr>
        </p:nvSpPr>
        <p:spPr>
          <a:xfrm>
            <a:off x="457200" y="1143000"/>
            <a:ext cx="8458200" cy="609600"/>
          </a:xfrm>
        </p:spPr>
        <p:txBody>
          <a:bodyPr>
            <a:normAutofit fontScale="90000"/>
          </a:bodyPr>
          <a:lstStyle/>
          <a:p>
            <a:r>
              <a:rPr lang="en-US" sz="3000"/>
              <a:t>The methods of power transmission </a:t>
            </a:r>
            <a:br>
              <a:rPr lang="en-US" sz="3000"/>
            </a:br>
            <a:r>
              <a:rPr lang="en-US" sz="3000"/>
              <a:t>(Classification) </a:t>
            </a:r>
          </a:p>
        </p:txBody>
      </p:sp>
      <p:sp>
        <p:nvSpPr>
          <p:cNvPr id="8195" name="Rectangle 3"/>
          <p:cNvSpPr>
            <a:spLocks noGrp="1" noChangeArrowheads="1"/>
          </p:cNvSpPr>
          <p:nvPr>
            <p:ph type="body" idx="1"/>
          </p:nvPr>
        </p:nvSpPr>
        <p:spPr>
          <a:xfrm>
            <a:off x="457200" y="2057400"/>
            <a:ext cx="8153400" cy="3505200"/>
          </a:xfrm>
        </p:spPr>
        <p:txBody>
          <a:bodyPr>
            <a:normAutofit/>
          </a:bodyPr>
          <a:lstStyle/>
          <a:p>
            <a:pPr marL="660400" indent="-660400">
              <a:buFontTx/>
              <a:buNone/>
            </a:pPr>
            <a:r>
              <a:rPr lang="en-US" sz="2800" dirty="0"/>
              <a:t>        Based on </a:t>
            </a:r>
            <a:r>
              <a:rPr lang="en-US" sz="2800" dirty="0">
                <a:solidFill>
                  <a:srgbClr val="CC6600"/>
                </a:solidFill>
              </a:rPr>
              <a:t>distance</a:t>
            </a:r>
            <a:r>
              <a:rPr lang="en-US" sz="2800" dirty="0"/>
              <a:t> between driving and driven shafts, </a:t>
            </a:r>
            <a:r>
              <a:rPr lang="en-US" sz="2800" dirty="0">
                <a:solidFill>
                  <a:srgbClr val="FF3399"/>
                </a:solidFill>
              </a:rPr>
              <a:t>speed</a:t>
            </a:r>
            <a:r>
              <a:rPr lang="en-US" sz="2800" dirty="0"/>
              <a:t> and</a:t>
            </a:r>
            <a:r>
              <a:rPr lang="en-US" sz="2800" dirty="0">
                <a:solidFill>
                  <a:srgbClr val="0000FF"/>
                </a:solidFill>
              </a:rPr>
              <a:t> </a:t>
            </a:r>
            <a:r>
              <a:rPr lang="en-US" sz="2800" dirty="0">
                <a:solidFill>
                  <a:schemeClr val="hlink"/>
                </a:solidFill>
              </a:rPr>
              <a:t>amount of</a:t>
            </a:r>
            <a:r>
              <a:rPr lang="en-US" sz="2800" dirty="0">
                <a:solidFill>
                  <a:srgbClr val="0000FF"/>
                </a:solidFill>
              </a:rPr>
              <a:t> </a:t>
            </a:r>
            <a:r>
              <a:rPr lang="en-US" sz="2800" dirty="0">
                <a:solidFill>
                  <a:schemeClr val="hlink"/>
                </a:solidFill>
              </a:rPr>
              <a:t>power,</a:t>
            </a:r>
            <a:r>
              <a:rPr lang="en-US" sz="2800" dirty="0"/>
              <a:t> systems are classified as</a:t>
            </a:r>
          </a:p>
          <a:p>
            <a:pPr marL="660400" indent="-660400">
              <a:buFontTx/>
              <a:buAutoNum type="romanLcPeriod"/>
            </a:pPr>
            <a:r>
              <a:rPr lang="en-US" sz="2800" dirty="0">
                <a:solidFill>
                  <a:srgbClr val="0000FF"/>
                </a:solidFill>
              </a:rPr>
              <a:t>Belt drive</a:t>
            </a:r>
          </a:p>
          <a:p>
            <a:pPr marL="660400" indent="-660400">
              <a:buFontTx/>
              <a:buAutoNum type="romanLcPeriod" startAt="2"/>
            </a:pPr>
            <a:r>
              <a:rPr lang="en-US" sz="2800" dirty="0">
                <a:solidFill>
                  <a:srgbClr val="0000FF"/>
                </a:solidFill>
              </a:rPr>
              <a:t>Chain drive.</a:t>
            </a:r>
          </a:p>
          <a:p>
            <a:pPr marL="660400" indent="-660400">
              <a:buFontTx/>
              <a:buAutoNum type="romanLcPeriod" startAt="2"/>
            </a:pPr>
            <a:r>
              <a:rPr lang="en-US" sz="2800" dirty="0">
                <a:solidFill>
                  <a:srgbClr val="0000FF"/>
                </a:solidFill>
              </a:rPr>
              <a:t>Rope drive.</a:t>
            </a:r>
          </a:p>
          <a:p>
            <a:pPr marL="660400" indent="-660400">
              <a:buFontTx/>
              <a:buAutoNum type="romanLcPeriod" startAt="3"/>
            </a:pPr>
            <a:r>
              <a:rPr lang="en-US" sz="2800" dirty="0">
                <a:solidFill>
                  <a:srgbClr val="0000FF"/>
                </a:solidFill>
              </a:rPr>
              <a:t>Gear drive.</a:t>
            </a:r>
          </a:p>
          <a:p>
            <a:pPr marL="660400" indent="-660400">
              <a:buFontTx/>
              <a:buNone/>
            </a:pPr>
            <a:endParaRPr lang="en-US" sz="2800" dirty="0">
              <a:solidFill>
                <a:srgbClr val="0000FF"/>
              </a:solidFill>
            </a:endParaRPr>
          </a:p>
          <a:p>
            <a:pPr marL="660400" indent="-660400" algn="r">
              <a:buFontTx/>
              <a:buNone/>
            </a:pPr>
            <a:endParaRPr lang="en-US" sz="2800" dirty="0">
              <a:solidFill>
                <a:srgbClr val="0000FF"/>
              </a:solidFill>
            </a:endParaRPr>
          </a:p>
        </p:txBody>
      </p:sp>
    </p:spTree>
    <p:extLst>
      <p:ext uri="{BB962C8B-B14F-4D97-AF65-F5344CB8AC3E}">
        <p14:creationId xmlns:p14="http://schemas.microsoft.com/office/powerpoint/2010/main" val="3253651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4267200" cy="523220"/>
          </a:xfrm>
          <a:prstGeom prst="rect">
            <a:avLst/>
          </a:prstGeom>
          <a:noFill/>
        </p:spPr>
        <p:txBody>
          <a:bodyPr wrap="square" rtlCol="0">
            <a:spAutoFit/>
          </a:bodyPr>
          <a:lstStyle/>
          <a:p>
            <a:r>
              <a:rPr lang="en-US" sz="2800" dirty="0"/>
              <a:t>From figure</a:t>
            </a:r>
          </a:p>
        </p:txBody>
      </p:sp>
      <p:graphicFrame>
        <p:nvGraphicFramePr>
          <p:cNvPr id="6" name="Object 5"/>
          <p:cNvGraphicFramePr>
            <a:graphicFrameLocks noChangeAspect="1"/>
          </p:cNvGraphicFramePr>
          <p:nvPr/>
        </p:nvGraphicFramePr>
        <p:xfrm>
          <a:off x="412750" y="739775"/>
          <a:ext cx="8274050" cy="936625"/>
        </p:xfrm>
        <a:graphic>
          <a:graphicData uri="http://schemas.openxmlformats.org/presentationml/2006/ole">
            <mc:AlternateContent xmlns:mc="http://schemas.openxmlformats.org/markup-compatibility/2006">
              <mc:Choice xmlns:v="urn:schemas-microsoft-com:vml" Requires="v">
                <p:oleObj spid="_x0000_s5476" name="Equation" r:id="rId3" imgW="4038480" imgH="457200" progId="">
                  <p:embed/>
                </p:oleObj>
              </mc:Choice>
              <mc:Fallback>
                <p:oleObj name="Equation" r:id="rId3" imgW="4038480" imgH="457200" progId="">
                  <p:embed/>
                  <p:pic>
                    <p:nvPicPr>
                      <p:cNvPr id="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739775"/>
                        <a:ext cx="827405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609599" y="1530928"/>
          <a:ext cx="4991101" cy="907472"/>
        </p:xfrm>
        <a:graphic>
          <a:graphicData uri="http://schemas.openxmlformats.org/presentationml/2006/ole">
            <mc:AlternateContent xmlns:mc="http://schemas.openxmlformats.org/markup-compatibility/2006">
              <mc:Choice xmlns:v="urn:schemas-microsoft-com:vml" Requires="v">
                <p:oleObj spid="_x0000_s5477" name="Equation" r:id="rId5" imgW="2514600" imgH="457200" progId="">
                  <p:embed/>
                </p:oleObj>
              </mc:Choice>
              <mc:Fallback>
                <p:oleObj name="Equation" r:id="rId5" imgW="2514600" imgH="457200" progId="">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 y="1530928"/>
                        <a:ext cx="4991101" cy="907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533400" y="2362200"/>
          <a:ext cx="4953000" cy="1061594"/>
        </p:xfrm>
        <a:graphic>
          <a:graphicData uri="http://schemas.openxmlformats.org/presentationml/2006/ole">
            <mc:AlternateContent xmlns:mc="http://schemas.openxmlformats.org/markup-compatibility/2006">
              <mc:Choice xmlns:v="urn:schemas-microsoft-com:vml" Requires="v">
                <p:oleObj spid="_x0000_s5478" name="Equation" r:id="rId7" imgW="2133360" imgH="457200" progId="">
                  <p:embed/>
                </p:oleObj>
              </mc:Choice>
              <mc:Fallback>
                <p:oleObj name="Equation" r:id="rId7" imgW="2133360" imgH="457200" progId="">
                  <p:embed/>
                  <p:pic>
                    <p:nvPicPr>
                      <p:cNvPr id="102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2362200"/>
                        <a:ext cx="4953000" cy="1061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5"/>
          <p:cNvGraphicFramePr>
            <a:graphicFrameLocks noChangeAspect="1"/>
          </p:cNvGraphicFramePr>
          <p:nvPr/>
        </p:nvGraphicFramePr>
        <p:xfrm>
          <a:off x="609600" y="4572000"/>
          <a:ext cx="7289800" cy="914400"/>
        </p:xfrm>
        <a:graphic>
          <a:graphicData uri="http://schemas.openxmlformats.org/presentationml/2006/ole">
            <mc:AlternateContent xmlns:mc="http://schemas.openxmlformats.org/markup-compatibility/2006">
              <mc:Choice xmlns:v="urn:schemas-microsoft-com:vml" Requires="v">
                <p:oleObj spid="_x0000_s5479" name="Equation" r:id="rId9" imgW="3644640" imgH="457200" progId="">
                  <p:embed/>
                </p:oleObj>
              </mc:Choice>
              <mc:Fallback>
                <p:oleObj name="Equation" r:id="rId9" imgW="3644640" imgH="457200" progId="">
                  <p:embed/>
                  <p:pic>
                    <p:nvPicPr>
                      <p:cNvPr id="102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4572000"/>
                        <a:ext cx="7289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1" name="Object 7"/>
          <p:cNvGraphicFramePr>
            <a:graphicFrameLocks noChangeAspect="1"/>
          </p:cNvGraphicFramePr>
          <p:nvPr>
            <p:extLst>
              <p:ext uri="{D42A27DB-BD31-4B8C-83A1-F6EECF244321}">
                <p14:modId xmlns:p14="http://schemas.microsoft.com/office/powerpoint/2010/main" val="2277535111"/>
              </p:ext>
            </p:extLst>
          </p:nvPr>
        </p:nvGraphicFramePr>
        <p:xfrm>
          <a:off x="845127" y="5567806"/>
          <a:ext cx="8382000" cy="762000"/>
        </p:xfrm>
        <a:graphic>
          <a:graphicData uri="http://schemas.openxmlformats.org/presentationml/2006/ole">
            <mc:AlternateContent xmlns:mc="http://schemas.openxmlformats.org/markup-compatibility/2006">
              <mc:Choice xmlns:v="urn:schemas-microsoft-com:vml" Requires="v">
                <p:oleObj spid="_x0000_s5480" name="Equation" r:id="rId11" imgW="2793960" imgH="253800" progId="">
                  <p:embed/>
                </p:oleObj>
              </mc:Choice>
              <mc:Fallback>
                <p:oleObj name="Equation" r:id="rId11" imgW="2793960" imgH="253800" progId="">
                  <p:embed/>
                  <p:pic>
                    <p:nvPicPr>
                      <p:cNvPr id="1031"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5127" y="5567806"/>
                        <a:ext cx="8382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3" name="Object 9"/>
          <p:cNvGraphicFramePr>
            <a:graphicFrameLocks noChangeAspect="1"/>
          </p:cNvGraphicFramePr>
          <p:nvPr/>
        </p:nvGraphicFramePr>
        <p:xfrm>
          <a:off x="637224" y="3505200"/>
          <a:ext cx="8049576" cy="914400"/>
        </p:xfrm>
        <a:graphic>
          <a:graphicData uri="http://schemas.openxmlformats.org/presentationml/2006/ole">
            <mc:AlternateContent xmlns:mc="http://schemas.openxmlformats.org/markup-compatibility/2006">
              <mc:Choice xmlns:v="urn:schemas-microsoft-com:vml" Requires="v">
                <p:oleObj spid="_x0000_s5481" name="Equation" r:id="rId13" imgW="4025880" imgH="457200" progId="">
                  <p:embed/>
                </p:oleObj>
              </mc:Choice>
              <mc:Fallback>
                <p:oleObj name="Equation" r:id="rId13" imgW="4025880" imgH="457200" progId="">
                  <p:embed/>
                  <p:pic>
                    <p:nvPicPr>
                      <p:cNvPr id="1033"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7224" y="3505200"/>
                        <a:ext cx="8049576"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Slide Number Placeholder 8"/>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35253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031"/>
                                        </p:tgtEl>
                                        <p:attrNameLst>
                                          <p:attrName>style.visibility</p:attrName>
                                        </p:attrNameLst>
                                      </p:cBhvr>
                                      <p:to>
                                        <p:strVal val="visible"/>
                                      </p:to>
                                    </p:set>
                                    <p:animEffect transition="in" filter="checkerboard(across)">
                                      <p:cBhvr>
                                        <p:cTn id="27"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629400" cy="584775"/>
          </a:xfrm>
          <a:prstGeom prst="rect">
            <a:avLst/>
          </a:prstGeom>
          <a:noFill/>
        </p:spPr>
        <p:txBody>
          <a:bodyPr wrap="square" rtlCol="0">
            <a:spAutoFit/>
          </a:bodyPr>
          <a:lstStyle/>
          <a:p>
            <a:r>
              <a:rPr lang="en-US" sz="3200" dirty="0"/>
              <a:t>From </a:t>
            </a:r>
            <a:r>
              <a:rPr lang="en-US" sz="3200" dirty="0">
                <a:sym typeface="Symbol"/>
              </a:rPr>
              <a:t></a:t>
            </a:r>
            <a:r>
              <a:rPr lang="en-US" sz="3200" baseline="30000" dirty="0">
                <a:sym typeface="Symbol"/>
              </a:rPr>
              <a:t>le</a:t>
            </a:r>
            <a:r>
              <a:rPr lang="en-US" sz="3200" dirty="0">
                <a:sym typeface="Symbol"/>
              </a:rPr>
              <a:t> GC</a:t>
            </a:r>
            <a:r>
              <a:rPr lang="en-US" sz="3200" baseline="-25000" dirty="0">
                <a:sym typeface="Symbol"/>
              </a:rPr>
              <a:t>1</a:t>
            </a:r>
            <a:r>
              <a:rPr lang="en-US" sz="3200" dirty="0">
                <a:sym typeface="Symbol"/>
              </a:rPr>
              <a:t>C</a:t>
            </a:r>
            <a:r>
              <a:rPr lang="en-US" sz="3200" baseline="-25000" dirty="0">
                <a:sym typeface="Symbol"/>
              </a:rPr>
              <a:t>2</a:t>
            </a:r>
            <a:r>
              <a:rPr lang="en-US" sz="3200" dirty="0">
                <a:sym typeface="Symbol"/>
              </a:rPr>
              <a:t> </a:t>
            </a:r>
            <a:endParaRPr lang="en-US" sz="3200" baseline="30000" dirty="0">
              <a:sym typeface="Symbol"/>
            </a:endParaRPr>
          </a:p>
        </p:txBody>
      </p:sp>
      <p:graphicFrame>
        <p:nvGraphicFramePr>
          <p:cNvPr id="3" name="Object 2"/>
          <p:cNvGraphicFramePr>
            <a:graphicFrameLocks noChangeAspect="1"/>
          </p:cNvGraphicFramePr>
          <p:nvPr/>
        </p:nvGraphicFramePr>
        <p:xfrm>
          <a:off x="609600" y="762000"/>
          <a:ext cx="3810000" cy="1282574"/>
        </p:xfrm>
        <a:graphic>
          <a:graphicData uri="http://schemas.openxmlformats.org/presentationml/2006/ole">
            <mc:AlternateContent xmlns:mc="http://schemas.openxmlformats.org/markup-compatibility/2006">
              <mc:Choice xmlns:v="urn:schemas-microsoft-com:vml" Requires="v">
                <p:oleObj spid="_x0000_s6382" name="Equation" r:id="rId3" imgW="1282680" imgH="431640" progId="">
                  <p:embed/>
                </p:oleObj>
              </mc:Choice>
              <mc:Fallback>
                <p:oleObj name="Equation" r:id="rId3" imgW="1282680" imgH="431640" progId="">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762000"/>
                        <a:ext cx="3810000" cy="12825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1049618" y="2057400"/>
          <a:ext cx="3446182" cy="1362444"/>
        </p:xfrm>
        <a:graphic>
          <a:graphicData uri="http://schemas.openxmlformats.org/presentationml/2006/ole">
            <mc:AlternateContent xmlns:mc="http://schemas.openxmlformats.org/markup-compatibility/2006">
              <mc:Choice xmlns:v="urn:schemas-microsoft-com:vml" Requires="v">
                <p:oleObj spid="_x0000_s6383" name="Equation" r:id="rId5" imgW="1091880" imgH="431640" progId="">
                  <p:embed/>
                </p:oleObj>
              </mc:Choice>
              <mc:Fallback>
                <p:oleObj name="Equation" r:id="rId5" imgW="1091880" imgH="431640" progId="">
                  <p:embed/>
                  <p:pic>
                    <p:nvPicPr>
                      <p:cNvPr id="20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618" y="2057400"/>
                        <a:ext cx="3446182" cy="1362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4"/>
          <p:cNvGraphicFramePr>
            <a:graphicFrameLocks noChangeAspect="1"/>
          </p:cNvGraphicFramePr>
          <p:nvPr/>
        </p:nvGraphicFramePr>
        <p:xfrm>
          <a:off x="1066800" y="3505200"/>
          <a:ext cx="4022194" cy="1371600"/>
        </p:xfrm>
        <a:graphic>
          <a:graphicData uri="http://schemas.openxmlformats.org/presentationml/2006/ole">
            <mc:AlternateContent xmlns:mc="http://schemas.openxmlformats.org/markup-compatibility/2006">
              <mc:Choice xmlns:v="urn:schemas-microsoft-com:vml" Requires="v">
                <p:oleObj spid="_x0000_s6384" name="Equation" r:id="rId7" imgW="1346040" imgH="393480" progId="">
                  <p:embed/>
                </p:oleObj>
              </mc:Choice>
              <mc:Fallback>
                <p:oleObj name="Equation" r:id="rId7" imgW="1346040" imgH="393480" progId="">
                  <p:embed/>
                  <p:pic>
                    <p:nvPicPr>
                      <p:cNvPr id="20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3505200"/>
                        <a:ext cx="4022194"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5715000" y="4267200"/>
          <a:ext cx="2975613" cy="838201"/>
        </p:xfrm>
        <a:graphic>
          <a:graphicData uri="http://schemas.openxmlformats.org/presentationml/2006/ole">
            <mc:AlternateContent xmlns:mc="http://schemas.openxmlformats.org/markup-compatibility/2006">
              <mc:Choice xmlns:v="urn:schemas-microsoft-com:vml" Requires="v">
                <p:oleObj spid="_x0000_s6385" name="Equation" r:id="rId9" imgW="901440" imgH="253800" progId="">
                  <p:embed/>
                </p:oleObj>
              </mc:Choice>
              <mc:Fallback>
                <p:oleObj name="Equation" r:id="rId9" imgW="901440" imgH="253800" progId="">
                  <p:embed/>
                  <p:pic>
                    <p:nvPicPr>
                      <p:cNvPr id="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0" y="4267200"/>
                        <a:ext cx="2975613" cy="838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135110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checkerboard(across)">
                                      <p:cBhvr>
                                        <p:cTn id="15" dur="500"/>
                                        <p:tgtEl>
                                          <p:spTgt spid="205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5257800" y="1524000"/>
          <a:ext cx="2362200" cy="1001713"/>
        </p:xfrm>
        <a:graphic>
          <a:graphicData uri="http://schemas.openxmlformats.org/presentationml/2006/ole">
            <mc:AlternateContent xmlns:mc="http://schemas.openxmlformats.org/markup-compatibility/2006">
              <mc:Choice xmlns:v="urn:schemas-microsoft-com:vml" Requires="v">
                <p:oleObj spid="_x0000_s7406" name="Equation" r:id="rId3" imgW="1676160" imgH="711000" progId="">
                  <p:embed/>
                </p:oleObj>
              </mc:Choice>
              <mc:Fallback>
                <p:oleObj name="Equation" r:id="rId3" imgW="1676160" imgH="711000" progId="">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524000"/>
                        <a:ext cx="2362200"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2"/>
          <p:cNvGraphicFramePr>
            <a:graphicFrameLocks noChangeAspect="1"/>
          </p:cNvGraphicFramePr>
          <p:nvPr/>
        </p:nvGraphicFramePr>
        <p:xfrm>
          <a:off x="1143000" y="304800"/>
          <a:ext cx="3694176" cy="914400"/>
        </p:xfrm>
        <a:graphic>
          <a:graphicData uri="http://schemas.openxmlformats.org/presentationml/2006/ole">
            <mc:AlternateContent xmlns:mc="http://schemas.openxmlformats.org/markup-compatibility/2006">
              <mc:Choice xmlns:v="urn:schemas-microsoft-com:vml" Requires="v">
                <p:oleObj spid="_x0000_s7407" name="Equation" r:id="rId5" imgW="1282680" imgH="317160" progId="">
                  <p:embed/>
                </p:oleObj>
              </mc:Choice>
              <mc:Fallback>
                <p:oleObj name="Equation" r:id="rId5" imgW="1282680" imgH="317160" progId="">
                  <p:embed/>
                  <p:pic>
                    <p:nvPicPr>
                      <p:cNvPr id="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04800"/>
                        <a:ext cx="3694176"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nvGraphicFramePr>
        <p:xfrm>
          <a:off x="1958975" y="1465263"/>
          <a:ext cx="2636838" cy="1195387"/>
        </p:xfrm>
        <a:graphic>
          <a:graphicData uri="http://schemas.openxmlformats.org/presentationml/2006/ole">
            <mc:AlternateContent xmlns:mc="http://schemas.openxmlformats.org/markup-compatibility/2006">
              <mc:Choice xmlns:v="urn:schemas-microsoft-com:vml" Requires="v">
                <p:oleObj spid="_x0000_s7408" name="Equation" r:id="rId7" imgW="952200" imgH="431640" progId="">
                  <p:embed/>
                </p:oleObj>
              </mc:Choice>
              <mc:Fallback>
                <p:oleObj name="Equation" r:id="rId7" imgW="952200" imgH="431640" progId="">
                  <p:embed/>
                  <p:pic>
                    <p:nvPicPr>
                      <p:cNvPr id="4"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8975" y="1465263"/>
                        <a:ext cx="2636838" cy="1195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914399" y="3124200"/>
          <a:ext cx="6087717" cy="1600200"/>
        </p:xfrm>
        <a:graphic>
          <a:graphicData uri="http://schemas.openxmlformats.org/presentationml/2006/ole">
            <mc:AlternateContent xmlns:mc="http://schemas.openxmlformats.org/markup-compatibility/2006">
              <mc:Choice xmlns:v="urn:schemas-microsoft-com:vml" Requires="v">
                <p:oleObj spid="_x0000_s7409" name="Equation" r:id="rId9" imgW="2222280" imgH="583920" progId="">
                  <p:embed/>
                </p:oleObj>
              </mc:Choice>
              <mc:Fallback>
                <p:oleObj name="Equation" r:id="rId9" imgW="2222280" imgH="583920" progId="">
                  <p:embed/>
                  <p:pic>
                    <p:nvPicPr>
                      <p:cNvPr id="5"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399" y="3124200"/>
                        <a:ext cx="6087717" cy="1600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ction Button: Forward or Next 7">
            <a:hlinkClick r:id="" action="ppaction://hlinkshowjump?jump=lastslide" highlightClick="1"/>
          </p:cNvPr>
          <p:cNvSpPr/>
          <p:nvPr/>
        </p:nvSpPr>
        <p:spPr>
          <a:xfrm>
            <a:off x="7696200" y="1752600"/>
            <a:ext cx="762000" cy="457200"/>
          </a:xfrm>
          <a:prstGeom prst="actionButtonForwardNex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29029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0"/>
            <a:ext cx="7696200" cy="584775"/>
          </a:xfrm>
          <a:prstGeom prst="rect">
            <a:avLst/>
          </a:prstGeom>
          <a:noFill/>
        </p:spPr>
        <p:txBody>
          <a:bodyPr wrap="square" rtlCol="0">
            <a:spAutoFit/>
          </a:bodyPr>
          <a:lstStyle/>
          <a:p>
            <a:r>
              <a:rPr lang="en-US" sz="3200" dirty="0"/>
              <a:t>Substituting equations 2 &amp; 3 in equation 1:</a:t>
            </a:r>
          </a:p>
        </p:txBody>
      </p:sp>
      <p:graphicFrame>
        <p:nvGraphicFramePr>
          <p:cNvPr id="4098" name="Object 2"/>
          <p:cNvGraphicFramePr>
            <a:graphicFrameLocks noChangeAspect="1"/>
          </p:cNvGraphicFramePr>
          <p:nvPr/>
        </p:nvGraphicFramePr>
        <p:xfrm>
          <a:off x="723900" y="1220788"/>
          <a:ext cx="7543800" cy="685800"/>
        </p:xfrm>
        <a:graphic>
          <a:graphicData uri="http://schemas.openxmlformats.org/presentationml/2006/ole">
            <mc:AlternateContent xmlns:mc="http://schemas.openxmlformats.org/markup-compatibility/2006">
              <mc:Choice xmlns:v="urn:schemas-microsoft-com:vml" Requires="v">
                <p:oleObj spid="_x0000_s8430" name="Equation" r:id="rId4" imgW="2793960" imgH="253800" progId="">
                  <p:embed/>
                </p:oleObj>
              </mc:Choice>
              <mc:Fallback>
                <p:oleObj name="Equation" r:id="rId4" imgW="2793960" imgH="253800" progId="">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 y="1220788"/>
                        <a:ext cx="7543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998538" y="2057400"/>
          <a:ext cx="6688137" cy="1325563"/>
        </p:xfrm>
        <a:graphic>
          <a:graphicData uri="http://schemas.openxmlformats.org/presentationml/2006/ole">
            <mc:AlternateContent xmlns:mc="http://schemas.openxmlformats.org/markup-compatibility/2006">
              <mc:Choice xmlns:v="urn:schemas-microsoft-com:vml" Requires="v">
                <p:oleObj spid="_x0000_s8431" name="Equation" r:id="rId6" imgW="2819160" imgH="558720" progId="">
                  <p:embed/>
                </p:oleObj>
              </mc:Choice>
              <mc:Fallback>
                <p:oleObj name="Equation" r:id="rId6" imgW="2819160" imgH="558720" progId="">
                  <p:embed/>
                  <p:pic>
                    <p:nvPicPr>
                      <p:cNvPr id="40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538" y="2057400"/>
                        <a:ext cx="6688137"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609600" y="3352800"/>
          <a:ext cx="7620000" cy="1397711"/>
        </p:xfrm>
        <a:graphic>
          <a:graphicData uri="http://schemas.openxmlformats.org/presentationml/2006/ole">
            <mc:AlternateContent xmlns:mc="http://schemas.openxmlformats.org/markup-compatibility/2006">
              <mc:Choice xmlns:v="urn:schemas-microsoft-com:vml" Requires="v">
                <p:oleObj spid="_x0000_s8432" name="Equation" r:id="rId8" imgW="2489040" imgH="457200" progId="">
                  <p:embed/>
                </p:oleObj>
              </mc:Choice>
              <mc:Fallback>
                <p:oleObj name="Equation" r:id="rId8" imgW="2489040" imgH="457200" progId="">
                  <p:embed/>
                  <p:pic>
                    <p:nvPicPr>
                      <p:cNvPr id="410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352800"/>
                        <a:ext cx="7620000" cy="139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5"/>
          <p:cNvGraphicFramePr>
            <a:graphicFrameLocks noChangeAspect="1"/>
          </p:cNvGraphicFramePr>
          <p:nvPr>
            <p:extLst>
              <p:ext uri="{D42A27DB-BD31-4B8C-83A1-F6EECF244321}">
                <p14:modId xmlns:p14="http://schemas.microsoft.com/office/powerpoint/2010/main" val="2082657321"/>
              </p:ext>
            </p:extLst>
          </p:nvPr>
        </p:nvGraphicFramePr>
        <p:xfrm>
          <a:off x="886691" y="4876800"/>
          <a:ext cx="8153400" cy="1169111"/>
        </p:xfrm>
        <a:graphic>
          <a:graphicData uri="http://schemas.openxmlformats.org/presentationml/2006/ole">
            <mc:AlternateContent xmlns:mc="http://schemas.openxmlformats.org/markup-compatibility/2006">
              <mc:Choice xmlns:v="urn:schemas-microsoft-com:vml" Requires="v">
                <p:oleObj spid="_x0000_s8433" name="Equation" r:id="rId10" imgW="1815840" imgH="457200" progId="">
                  <p:embed/>
                </p:oleObj>
              </mc:Choice>
              <mc:Fallback>
                <p:oleObj name="Equation" r:id="rId10" imgW="1815840" imgH="457200" progId="">
                  <p:embed/>
                  <p:pic>
                    <p:nvPicPr>
                      <p:cNvPr id="4101"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6691" y="4876800"/>
                        <a:ext cx="8153400" cy="1169111"/>
                      </a:xfrm>
                      <a:prstGeom prst="rect">
                        <a:avLst/>
                      </a:prstGeom>
                      <a:noFill/>
                      <a:ln w="57150">
                        <a:solidFill>
                          <a:srgbClr val="FF0000"/>
                        </a:solidFill>
                        <a:miter lim="800000"/>
                        <a:headEnd/>
                        <a:tailEnd/>
                      </a:ln>
                      <a:effectLst/>
                      <a:extLst/>
                    </p:spPr>
                  </p:pic>
                </p:oleObj>
              </mc:Fallback>
            </mc:AlternateContent>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751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4" fill="hold" nodeType="clickEffect">
                                  <p:stCondLst>
                                    <p:cond delay="0"/>
                                  </p:stCondLst>
                                  <p:childTnLst>
                                    <p:set>
                                      <p:cBhvr>
                                        <p:cTn id="18" dur="1" fill="hold">
                                          <p:stCondLst>
                                            <p:cond delay="0"/>
                                          </p:stCondLst>
                                        </p:cTn>
                                        <p:tgtEl>
                                          <p:spTgt spid="4101"/>
                                        </p:tgtEl>
                                        <p:attrNameLst>
                                          <p:attrName>style.visibility</p:attrName>
                                        </p:attrNameLst>
                                      </p:cBhvr>
                                      <p:to>
                                        <p:strVal val="visible"/>
                                      </p:to>
                                    </p:set>
                                    <p:animEffect transition="in" filter="wheel(4)">
                                      <p:cBhvr>
                                        <p:cTn id="19" dur="20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63491" name="Slide Number Placeholder 5"/>
          <p:cNvSpPr>
            <a:spLocks noGrp="1"/>
          </p:cNvSpPr>
          <p:nvPr>
            <p:ph type="sldNum" sz="quarter" idx="12"/>
          </p:nvPr>
        </p:nvSpPr>
        <p:spPr>
          <a:noFill/>
        </p:spPr>
        <p:txBody>
          <a:bodyPr/>
          <a:lstStyle/>
          <a:p>
            <a:fld id="{DC5832A2-3680-420B-B045-1FB038AFA5C2}" type="slidenum">
              <a:rPr lang="en-US"/>
              <a:pPr/>
              <a:t>64</a:t>
            </a:fld>
            <a:endParaRPr lang="en-US"/>
          </a:p>
        </p:txBody>
      </p:sp>
      <p:sp>
        <p:nvSpPr>
          <p:cNvPr id="63492" name="Rectangle 2"/>
          <p:cNvSpPr>
            <a:spLocks noGrp="1" noChangeArrowheads="1"/>
          </p:cNvSpPr>
          <p:nvPr>
            <p:ph type="title"/>
          </p:nvPr>
        </p:nvSpPr>
        <p:spPr/>
        <p:txBody>
          <a:bodyPr/>
          <a:lstStyle/>
          <a:p>
            <a:pPr algn="l" eaLnBrk="1" hangingPunct="1"/>
            <a:r>
              <a:rPr lang="en-US" sz="2400">
                <a:solidFill>
                  <a:srgbClr val="0000FF"/>
                </a:solidFill>
              </a:rPr>
              <a:t>Effect of</a:t>
            </a:r>
            <a:r>
              <a:rPr lang="en-US">
                <a:solidFill>
                  <a:srgbClr val="0000FF"/>
                </a:solidFill>
              </a:rPr>
              <a:t> </a:t>
            </a:r>
            <a:r>
              <a:rPr lang="en-US" sz="2400">
                <a:solidFill>
                  <a:srgbClr val="0000FF"/>
                </a:solidFill>
              </a:rPr>
              <a:t>sum of pulley diameter on the length of belt for open type</a:t>
            </a:r>
            <a:endParaRPr lang="en-US">
              <a:solidFill>
                <a:srgbClr val="0000FF"/>
              </a:solidFill>
            </a:endParaRPr>
          </a:p>
        </p:txBody>
      </p:sp>
      <p:sp>
        <p:nvSpPr>
          <p:cNvPr id="63493" name="Rectangle 3"/>
          <p:cNvSpPr>
            <a:spLocks noGrp="1" noChangeArrowheads="1"/>
          </p:cNvSpPr>
          <p:nvPr>
            <p:ph type="body" idx="1"/>
          </p:nvPr>
        </p:nvSpPr>
        <p:spPr>
          <a:xfrm>
            <a:off x="457200" y="1600200"/>
            <a:ext cx="8305800" cy="3429000"/>
          </a:xfrm>
        </p:spPr>
        <p:txBody>
          <a:bodyPr/>
          <a:lstStyle/>
          <a:p>
            <a:pPr eaLnBrk="1" hangingPunct="1">
              <a:lnSpc>
                <a:spcPct val="200000"/>
              </a:lnSpc>
            </a:pPr>
            <a:r>
              <a:rPr lang="en-US" sz="2400" dirty="0"/>
              <a:t>Any variation in which </a:t>
            </a:r>
            <a:r>
              <a:rPr lang="en-US" sz="2400" dirty="0">
                <a:sym typeface="Symbol" pitchFamily="18" charset="2"/>
              </a:rPr>
              <a:t>(r</a:t>
            </a:r>
            <a:r>
              <a:rPr lang="en-US" sz="2400" b="1" baseline="-25000" dirty="0">
                <a:sym typeface="Symbol" pitchFamily="18" charset="2"/>
              </a:rPr>
              <a:t>1</a:t>
            </a:r>
            <a:r>
              <a:rPr lang="en-US" sz="2400" dirty="0">
                <a:sym typeface="Symbol" pitchFamily="18" charset="2"/>
              </a:rPr>
              <a:t>+ r</a:t>
            </a:r>
            <a:r>
              <a:rPr lang="en-US" sz="2400" b="1" baseline="-25000" dirty="0">
                <a:sym typeface="Symbol" pitchFamily="18" charset="2"/>
              </a:rPr>
              <a:t>2</a:t>
            </a:r>
            <a:r>
              <a:rPr lang="en-US" sz="2400" dirty="0">
                <a:sym typeface="Symbol" pitchFamily="18" charset="2"/>
              </a:rPr>
              <a:t>) is kept constant will vary the length of the belt because of the term containing r</a:t>
            </a:r>
            <a:r>
              <a:rPr lang="en-US" sz="2400" b="1" baseline="-25000" dirty="0">
                <a:sym typeface="Symbol" pitchFamily="18" charset="2"/>
              </a:rPr>
              <a:t>1</a:t>
            </a:r>
            <a:r>
              <a:rPr lang="en-US" sz="2400" b="1" dirty="0">
                <a:sym typeface="Symbol" pitchFamily="18" charset="2"/>
              </a:rPr>
              <a:t>- </a:t>
            </a:r>
            <a:r>
              <a:rPr lang="en-US" sz="2400" dirty="0">
                <a:sym typeface="Symbol" pitchFamily="18" charset="2"/>
              </a:rPr>
              <a:t>r</a:t>
            </a:r>
            <a:r>
              <a:rPr lang="en-US" sz="2400" b="1" baseline="-25000" dirty="0">
                <a:sym typeface="Symbol" pitchFamily="18" charset="2"/>
              </a:rPr>
              <a:t>2</a:t>
            </a:r>
          </a:p>
          <a:p>
            <a:pPr eaLnBrk="1" hangingPunct="1">
              <a:lnSpc>
                <a:spcPct val="200000"/>
              </a:lnSpc>
            </a:pPr>
            <a:r>
              <a:rPr lang="en-US" sz="2400" dirty="0">
                <a:sym typeface="Symbol" pitchFamily="18" charset="2"/>
              </a:rPr>
              <a:t>If speed cones are connected by an open belt, the belt will be slacker in some position than in others</a:t>
            </a:r>
          </a:p>
        </p:txBody>
      </p:sp>
    </p:spTree>
    <p:extLst>
      <p:ext uri="{BB962C8B-B14F-4D97-AF65-F5344CB8AC3E}">
        <p14:creationId xmlns:p14="http://schemas.microsoft.com/office/powerpoint/2010/main" val="2155488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64515" name="Slide Number Placeholder 5"/>
          <p:cNvSpPr>
            <a:spLocks noGrp="1"/>
          </p:cNvSpPr>
          <p:nvPr>
            <p:ph type="sldNum" sz="quarter" idx="12"/>
          </p:nvPr>
        </p:nvSpPr>
        <p:spPr>
          <a:noFill/>
        </p:spPr>
        <p:txBody>
          <a:bodyPr/>
          <a:lstStyle/>
          <a:p>
            <a:fld id="{9568F73A-B931-4EE5-95F8-AA568B25F80B}" type="slidenum">
              <a:rPr lang="en-US"/>
              <a:pPr/>
              <a:t>65</a:t>
            </a:fld>
            <a:endParaRPr lang="en-US"/>
          </a:p>
        </p:txBody>
      </p:sp>
      <p:sp>
        <p:nvSpPr>
          <p:cNvPr id="64516" name="Rectangle 2"/>
          <p:cNvSpPr>
            <a:spLocks noGrp="1" noChangeArrowheads="1"/>
          </p:cNvSpPr>
          <p:nvPr>
            <p:ph type="title"/>
          </p:nvPr>
        </p:nvSpPr>
        <p:spPr/>
        <p:txBody>
          <a:bodyPr/>
          <a:lstStyle/>
          <a:p>
            <a:pPr algn="l" eaLnBrk="1" hangingPunct="1"/>
            <a:r>
              <a:rPr lang="en-US" sz="2400">
                <a:solidFill>
                  <a:srgbClr val="0000FF"/>
                </a:solidFill>
              </a:rPr>
              <a:t>Effect of</a:t>
            </a:r>
            <a:r>
              <a:rPr lang="en-US">
                <a:solidFill>
                  <a:srgbClr val="0000FF"/>
                </a:solidFill>
              </a:rPr>
              <a:t> </a:t>
            </a:r>
            <a:r>
              <a:rPr lang="en-US" sz="2400">
                <a:solidFill>
                  <a:srgbClr val="0000FF"/>
                </a:solidFill>
              </a:rPr>
              <a:t>sum of pulley diameter on the length of belt for crossed type</a:t>
            </a:r>
          </a:p>
        </p:txBody>
      </p:sp>
      <p:sp>
        <p:nvSpPr>
          <p:cNvPr id="64517" name="Rectangle 3"/>
          <p:cNvSpPr>
            <a:spLocks noGrp="1" noChangeArrowheads="1"/>
          </p:cNvSpPr>
          <p:nvPr>
            <p:ph type="body" idx="1"/>
          </p:nvPr>
        </p:nvSpPr>
        <p:spPr/>
        <p:txBody>
          <a:bodyPr/>
          <a:lstStyle/>
          <a:p>
            <a:pPr eaLnBrk="1" hangingPunct="1">
              <a:lnSpc>
                <a:spcPct val="135000"/>
              </a:lnSpc>
            </a:pPr>
            <a:r>
              <a:rPr lang="en-US" sz="2500"/>
              <a:t>Here r1 and r2 only occur in the form of sum, </a:t>
            </a:r>
          </a:p>
          <a:p>
            <a:pPr eaLnBrk="1" hangingPunct="1">
              <a:lnSpc>
                <a:spcPct val="135000"/>
              </a:lnSpc>
            </a:pPr>
            <a:r>
              <a:rPr lang="en-US" sz="2500"/>
              <a:t>If sum is kept constant by varying r1 and r2, length of the belt will be constant</a:t>
            </a:r>
          </a:p>
          <a:p>
            <a:pPr eaLnBrk="1" hangingPunct="1">
              <a:lnSpc>
                <a:spcPct val="135000"/>
              </a:lnSpc>
              <a:buFontTx/>
              <a:buNone/>
            </a:pPr>
            <a:r>
              <a:rPr lang="en-US" sz="2400" u="sng">
                <a:solidFill>
                  <a:srgbClr val="996633"/>
                </a:solidFill>
              </a:rPr>
              <a:t>In speed cones:</a:t>
            </a:r>
          </a:p>
          <a:p>
            <a:pPr eaLnBrk="1" hangingPunct="1">
              <a:lnSpc>
                <a:spcPct val="135000"/>
              </a:lnSpc>
              <a:buFontTx/>
              <a:buNone/>
            </a:pPr>
            <a:r>
              <a:rPr lang="en-US" sz="2400">
                <a:solidFill>
                  <a:srgbClr val="996633"/>
                </a:solidFill>
              </a:rPr>
              <a:t>They are connected by crossed belt, hence</a:t>
            </a:r>
          </a:p>
          <a:p>
            <a:pPr lvl="1" eaLnBrk="1" hangingPunct="1">
              <a:lnSpc>
                <a:spcPct val="135000"/>
              </a:lnSpc>
            </a:pPr>
            <a:r>
              <a:rPr lang="en-US" sz="2400">
                <a:solidFill>
                  <a:srgbClr val="FF3399"/>
                </a:solidFill>
              </a:rPr>
              <a:t>Length of belt remains constant</a:t>
            </a:r>
          </a:p>
          <a:p>
            <a:pPr lvl="1" eaLnBrk="1" hangingPunct="1">
              <a:lnSpc>
                <a:spcPct val="135000"/>
              </a:lnSpc>
            </a:pPr>
            <a:r>
              <a:rPr lang="en-US" sz="2400">
                <a:solidFill>
                  <a:srgbClr val="FF3399"/>
                </a:solidFill>
              </a:rPr>
              <a:t>Sum of diameters of the corresponding steps should be constant.	</a:t>
            </a:r>
          </a:p>
        </p:txBody>
      </p:sp>
    </p:spTree>
    <p:extLst>
      <p:ext uri="{BB962C8B-B14F-4D97-AF65-F5344CB8AC3E}">
        <p14:creationId xmlns:p14="http://schemas.microsoft.com/office/powerpoint/2010/main" val="3521309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609600" y="2209800"/>
            <a:ext cx="8229600" cy="1143000"/>
          </a:xfrm>
        </p:spPr>
        <p:txBody>
          <a:bodyPr/>
          <a:lstStyle/>
          <a:p>
            <a:pPr eaLnBrk="1" hangingPunct="1"/>
            <a:r>
              <a:rPr lang="en-US" sz="3800" b="1">
                <a:solidFill>
                  <a:srgbClr val="0000FF"/>
                </a:solidFill>
              </a:rPr>
              <a:t>Velocity Ratio</a:t>
            </a:r>
          </a:p>
        </p:txBody>
      </p:sp>
      <p:sp>
        <p:nvSpPr>
          <p:cNvPr id="3" name="Slide Number Placeholder 2"/>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707317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304800" y="381000"/>
            <a:ext cx="8229600" cy="1143000"/>
          </a:xfrm>
        </p:spPr>
        <p:txBody>
          <a:bodyPr/>
          <a:lstStyle/>
          <a:p>
            <a:pPr eaLnBrk="1" hangingPunct="1"/>
            <a:r>
              <a:rPr lang="en-US" sz="3400" b="1" dirty="0"/>
              <a:t>Definition of Velocity Ratio for Belt Drives.</a:t>
            </a:r>
            <a:r>
              <a:rPr lang="en-US" sz="3400" dirty="0"/>
              <a:t> </a:t>
            </a:r>
            <a:br>
              <a:rPr lang="en-US" sz="3400" dirty="0"/>
            </a:br>
            <a:r>
              <a:rPr lang="en-US" sz="3400" dirty="0"/>
              <a:t> (Speed Ratio)</a:t>
            </a:r>
          </a:p>
        </p:txBody>
      </p:sp>
      <p:sp>
        <p:nvSpPr>
          <p:cNvPr id="16389" name="Rectangle 3"/>
          <p:cNvSpPr>
            <a:spLocks noGrp="1" noChangeArrowheads="1"/>
          </p:cNvSpPr>
          <p:nvPr>
            <p:ph type="body" idx="1"/>
          </p:nvPr>
        </p:nvSpPr>
        <p:spPr>
          <a:xfrm>
            <a:off x="304800" y="1828800"/>
            <a:ext cx="8153400" cy="2819400"/>
          </a:xfrm>
        </p:spPr>
        <p:txBody>
          <a:bodyPr>
            <a:noAutofit/>
          </a:bodyPr>
          <a:lstStyle/>
          <a:p>
            <a:pPr eaLnBrk="1" hangingPunct="1">
              <a:lnSpc>
                <a:spcPct val="170000"/>
              </a:lnSpc>
              <a:buFontTx/>
              <a:buNone/>
            </a:pPr>
            <a:r>
              <a:rPr lang="en-US" sz="4000" dirty="0"/>
              <a:t>  </a:t>
            </a:r>
            <a:r>
              <a:rPr lang="en-US" sz="3600" dirty="0">
                <a:solidFill>
                  <a:srgbClr val="0000FF"/>
                </a:solidFill>
              </a:rPr>
              <a:t>The velocity ratio of a belt drive is defined as the ratio of the speed of the driven pulley to the speed of the driving pulley.</a:t>
            </a:r>
            <a:endParaRPr lang="en-US" sz="4000" dirty="0">
              <a:solidFill>
                <a:srgbClr val="0000FF"/>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054133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381000" y="0"/>
            <a:ext cx="8229600" cy="1143000"/>
          </a:xfrm>
        </p:spPr>
        <p:txBody>
          <a:bodyPr/>
          <a:lstStyle/>
          <a:p>
            <a:pPr algn="l" eaLnBrk="1" hangingPunct="1"/>
            <a:r>
              <a:rPr lang="en-US" sz="2800" b="1" dirty="0"/>
              <a:t> Expression</a:t>
            </a:r>
            <a:r>
              <a:rPr lang="en-US" sz="4000" dirty="0"/>
              <a:t> </a:t>
            </a:r>
            <a:r>
              <a:rPr lang="en-US" sz="2800" b="1" dirty="0"/>
              <a:t>for</a:t>
            </a:r>
            <a:r>
              <a:rPr lang="en-US" sz="2800" dirty="0"/>
              <a:t> </a:t>
            </a:r>
            <a:r>
              <a:rPr lang="en-US" sz="2800" b="1" dirty="0"/>
              <a:t>velocity ratio of belt drive.</a:t>
            </a:r>
            <a:r>
              <a:rPr lang="en-US" sz="2800" dirty="0"/>
              <a:t> </a:t>
            </a:r>
          </a:p>
        </p:txBody>
      </p:sp>
      <p:sp>
        <p:nvSpPr>
          <p:cNvPr id="17413" name="Rectangle 3"/>
          <p:cNvSpPr>
            <a:spLocks noGrp="1" noChangeArrowheads="1"/>
          </p:cNvSpPr>
          <p:nvPr>
            <p:ph type="body" idx="1"/>
          </p:nvPr>
        </p:nvSpPr>
        <p:spPr>
          <a:xfrm>
            <a:off x="381000" y="3657600"/>
            <a:ext cx="8229600" cy="1524000"/>
          </a:xfrm>
        </p:spPr>
        <p:txBody>
          <a:bodyPr>
            <a:noAutofit/>
          </a:bodyPr>
          <a:lstStyle/>
          <a:p>
            <a:pPr eaLnBrk="1" hangingPunct="1">
              <a:lnSpc>
                <a:spcPct val="90000"/>
              </a:lnSpc>
              <a:buFontTx/>
              <a:buNone/>
            </a:pPr>
            <a:r>
              <a:rPr lang="en-US" sz="2800" dirty="0">
                <a:solidFill>
                  <a:srgbClr val="996633"/>
                </a:solidFill>
                <a:latin typeface="Times New Roman" pitchFamily="18" charset="0"/>
                <a:cs typeface="Times New Roman" pitchFamily="18" charset="0"/>
              </a:rPr>
              <a:t>If there is no relative slip between the pulley and the portions of the belt which are in contact with them, </a:t>
            </a:r>
            <a:r>
              <a:rPr lang="en-US" sz="2800" i="1" dirty="0">
                <a:solidFill>
                  <a:srgbClr val="002060"/>
                </a:solidFill>
                <a:latin typeface="Times New Roman" pitchFamily="18" charset="0"/>
                <a:cs typeface="Times New Roman" pitchFamily="18" charset="0"/>
              </a:rPr>
              <a:t>t</a:t>
            </a:r>
            <a:r>
              <a:rPr lang="en-US" sz="2800" i="1" dirty="0">
                <a:latin typeface="Times New Roman" pitchFamily="18" charset="0"/>
                <a:cs typeface="Times New Roman" pitchFamily="18" charset="0"/>
              </a:rPr>
              <a:t>he speed at every point on the belt will be same. </a:t>
            </a:r>
          </a:p>
          <a:p>
            <a:pPr eaLnBrk="1" hangingPunct="1">
              <a:lnSpc>
                <a:spcPct val="90000"/>
              </a:lnSpc>
              <a:buFontTx/>
              <a:buNone/>
            </a:pPr>
            <a:endParaRPr lang="en-US" i="1" dirty="0"/>
          </a:p>
        </p:txBody>
      </p:sp>
      <p:graphicFrame>
        <p:nvGraphicFramePr>
          <p:cNvPr id="6" name="Object 5"/>
          <p:cNvGraphicFramePr>
            <a:graphicFrameLocks noChangeAspect="1"/>
          </p:cNvGraphicFramePr>
          <p:nvPr/>
        </p:nvGraphicFramePr>
        <p:xfrm>
          <a:off x="471488" y="990600"/>
          <a:ext cx="8193087" cy="2514600"/>
        </p:xfrm>
        <a:graphic>
          <a:graphicData uri="http://schemas.openxmlformats.org/presentationml/2006/ole">
            <mc:AlternateContent xmlns:mc="http://schemas.openxmlformats.org/markup-compatibility/2006">
              <mc:Choice xmlns:v="urn:schemas-microsoft-com:vml" Requires="v">
                <p:oleObj spid="_x0000_s9277" name="Equation" r:id="rId4" imgW="3682800" imgH="1130040" progId="">
                  <p:embed/>
                </p:oleObj>
              </mc:Choice>
              <mc:Fallback>
                <p:oleObj name="Equation" r:id="rId4" imgW="3682800" imgH="1130040" progId="">
                  <p:embed/>
                  <p:pic>
                    <p:nvPicPr>
                      <p:cNvPr id="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8" y="990600"/>
                        <a:ext cx="8193087" cy="251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590864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3"/>
          <p:cNvSpPr>
            <a:spLocks noGrp="1" noChangeArrowheads="1"/>
          </p:cNvSpPr>
          <p:nvPr>
            <p:ph type="body" idx="1"/>
          </p:nvPr>
        </p:nvSpPr>
        <p:spPr>
          <a:xfrm>
            <a:off x="457200" y="304800"/>
            <a:ext cx="8382000" cy="5821363"/>
          </a:xfrm>
        </p:spPr>
        <p:txBody>
          <a:bodyPr/>
          <a:lstStyle/>
          <a:p>
            <a:pPr eaLnBrk="1" hangingPunct="1">
              <a:buFontTx/>
              <a:buNone/>
            </a:pPr>
            <a:r>
              <a:rPr lang="en-US" sz="2500" dirty="0"/>
              <a:t>The circumferential speeds of the driving and driven pulleys and the linear speed of the belt are equal.</a:t>
            </a:r>
          </a:p>
        </p:txBody>
      </p:sp>
      <p:sp>
        <p:nvSpPr>
          <p:cNvPr id="2058" name="Rectangle 7"/>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en-US"/>
          </a:p>
        </p:txBody>
      </p:sp>
      <p:graphicFrame>
        <p:nvGraphicFramePr>
          <p:cNvPr id="2050" name="Object 6"/>
          <p:cNvGraphicFramePr>
            <a:graphicFrameLocks noChangeAspect="1"/>
          </p:cNvGraphicFramePr>
          <p:nvPr/>
        </p:nvGraphicFramePr>
        <p:xfrm>
          <a:off x="304800" y="1219200"/>
          <a:ext cx="8633590" cy="914400"/>
        </p:xfrm>
        <a:graphic>
          <a:graphicData uri="http://schemas.openxmlformats.org/presentationml/2006/ole">
            <mc:AlternateContent xmlns:mc="http://schemas.openxmlformats.org/markup-compatibility/2006">
              <mc:Choice xmlns:v="urn:schemas-microsoft-com:vml" Requires="v">
                <p:oleObj spid="_x0000_s10537" name="Equation" r:id="rId4" imgW="4317840" imgH="457200" progId="">
                  <p:embed/>
                </p:oleObj>
              </mc:Choice>
              <mc:Fallback>
                <p:oleObj name="Equation" r:id="rId4" imgW="4317840" imgH="457200" progId="">
                  <p:embed/>
                  <p:pic>
                    <p:nvPicPr>
                      <p:cNvPr id="205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219200"/>
                        <a:ext cx="863359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9" name="Rectangle 9"/>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en-US"/>
          </a:p>
        </p:txBody>
      </p:sp>
      <p:sp>
        <p:nvSpPr>
          <p:cNvPr id="2060" name="Rectangle 11"/>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en-US"/>
          </a:p>
        </p:txBody>
      </p:sp>
      <p:sp>
        <p:nvSpPr>
          <p:cNvPr id="2066" name="Rectangle 19"/>
          <p:cNvSpPr>
            <a:spLocks noChangeArrowheads="1"/>
          </p:cNvSpPr>
          <p:nvPr/>
        </p:nvSpPr>
        <p:spPr bwMode="auto">
          <a:xfrm>
            <a:off x="228600" y="5181600"/>
            <a:ext cx="1371600" cy="822325"/>
          </a:xfrm>
          <a:prstGeom prst="rect">
            <a:avLst/>
          </a:prstGeom>
          <a:noFill/>
          <a:ln w="9525">
            <a:noFill/>
            <a:miter lim="800000"/>
            <a:headEnd/>
            <a:tailEnd/>
          </a:ln>
        </p:spPr>
        <p:txBody>
          <a:bodyPr anchor="ctr">
            <a:spAutoFit/>
          </a:bodyPr>
          <a:lstStyle/>
          <a:p>
            <a:pPr>
              <a:spcBef>
                <a:spcPct val="0"/>
              </a:spcBef>
            </a:pPr>
            <a:r>
              <a:rPr lang="en-US" sz="2400" b="1"/>
              <a:t>Velocity Ratio</a:t>
            </a:r>
            <a:endParaRPr lang="en-US" sz="2400"/>
          </a:p>
        </p:txBody>
      </p:sp>
      <p:graphicFrame>
        <p:nvGraphicFramePr>
          <p:cNvPr id="2053" name="Object 21"/>
          <p:cNvGraphicFramePr>
            <a:graphicFrameLocks noChangeAspect="1"/>
          </p:cNvGraphicFramePr>
          <p:nvPr/>
        </p:nvGraphicFramePr>
        <p:xfrm>
          <a:off x="2133600" y="5334000"/>
          <a:ext cx="3048000" cy="777875"/>
        </p:xfrm>
        <a:graphic>
          <a:graphicData uri="http://schemas.openxmlformats.org/presentationml/2006/ole">
            <mc:AlternateContent xmlns:mc="http://schemas.openxmlformats.org/markup-compatibility/2006">
              <mc:Choice xmlns:v="urn:schemas-microsoft-com:vml" Requires="v">
                <p:oleObj spid="_x0000_s10538" r:id="rId6" imgW="1676400" imgH="431800" progId="Equation.3">
                  <p:embed/>
                </p:oleObj>
              </mc:Choice>
              <mc:Fallback>
                <p:oleObj r:id="rId6" imgW="1676400" imgH="431800" progId="Equation.3">
                  <p:embed/>
                  <p:pic>
                    <p:nvPicPr>
                      <p:cNvPr id="2053"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5334000"/>
                        <a:ext cx="30480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4" name="Object 20"/>
          <p:cNvGraphicFramePr>
            <a:graphicFrameLocks noChangeAspect="1"/>
          </p:cNvGraphicFramePr>
          <p:nvPr/>
        </p:nvGraphicFramePr>
        <p:xfrm>
          <a:off x="5715000" y="5334000"/>
          <a:ext cx="3200400" cy="720725"/>
        </p:xfrm>
        <a:graphic>
          <a:graphicData uri="http://schemas.openxmlformats.org/presentationml/2006/ole">
            <mc:AlternateContent xmlns:mc="http://schemas.openxmlformats.org/markup-compatibility/2006">
              <mc:Choice xmlns:v="urn:schemas-microsoft-com:vml" Requires="v">
                <p:oleObj spid="_x0000_s10539" r:id="rId8" imgW="1905000" imgH="431800" progId="Equation.3">
                  <p:embed/>
                </p:oleObj>
              </mc:Choice>
              <mc:Fallback>
                <p:oleObj r:id="rId8" imgW="1905000" imgH="431800" progId="Equation.3">
                  <p:embed/>
                  <p:pic>
                    <p:nvPicPr>
                      <p:cNvPr id="2054"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0" y="5334000"/>
                        <a:ext cx="320040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7" name="Rectangle 24"/>
          <p:cNvSpPr>
            <a:spLocks noChangeArrowheads="1"/>
          </p:cNvSpPr>
          <p:nvPr/>
        </p:nvSpPr>
        <p:spPr bwMode="auto">
          <a:xfrm>
            <a:off x="5257800" y="5413375"/>
            <a:ext cx="361950" cy="457200"/>
          </a:xfrm>
          <a:prstGeom prst="rect">
            <a:avLst/>
          </a:prstGeom>
          <a:noFill/>
          <a:ln w="9525">
            <a:noFill/>
            <a:miter lim="800000"/>
            <a:headEnd/>
            <a:tailEnd/>
          </a:ln>
        </p:spPr>
        <p:txBody>
          <a:bodyPr wrap="none">
            <a:spAutoFit/>
          </a:bodyPr>
          <a:lstStyle/>
          <a:p>
            <a:pPr>
              <a:spcBef>
                <a:spcPct val="0"/>
              </a:spcBef>
            </a:pPr>
            <a:r>
              <a:rPr lang="en-US" sz="2400" b="1"/>
              <a:t>=</a:t>
            </a:r>
          </a:p>
        </p:txBody>
      </p:sp>
      <p:sp>
        <p:nvSpPr>
          <p:cNvPr id="2068" name="Rectangle 25"/>
          <p:cNvSpPr>
            <a:spLocks noChangeArrowheads="1"/>
          </p:cNvSpPr>
          <p:nvPr/>
        </p:nvSpPr>
        <p:spPr bwMode="auto">
          <a:xfrm>
            <a:off x="1676400" y="5410200"/>
            <a:ext cx="361950" cy="457200"/>
          </a:xfrm>
          <a:prstGeom prst="rect">
            <a:avLst/>
          </a:prstGeom>
          <a:noFill/>
          <a:ln w="9525">
            <a:noFill/>
            <a:miter lim="800000"/>
            <a:headEnd/>
            <a:tailEnd/>
          </a:ln>
        </p:spPr>
        <p:txBody>
          <a:bodyPr wrap="none">
            <a:spAutoFit/>
          </a:bodyPr>
          <a:lstStyle/>
          <a:p>
            <a:pPr>
              <a:spcBef>
                <a:spcPct val="0"/>
              </a:spcBef>
            </a:pPr>
            <a:r>
              <a:rPr lang="en-US" sz="2400" b="1"/>
              <a:t>=</a:t>
            </a:r>
          </a:p>
        </p:txBody>
      </p:sp>
      <p:graphicFrame>
        <p:nvGraphicFramePr>
          <p:cNvPr id="21" name="Object 20"/>
          <p:cNvGraphicFramePr>
            <a:graphicFrameLocks noChangeAspect="1"/>
          </p:cNvGraphicFramePr>
          <p:nvPr/>
        </p:nvGraphicFramePr>
        <p:xfrm>
          <a:off x="1143000" y="2514600"/>
          <a:ext cx="4648200" cy="1377857"/>
        </p:xfrm>
        <a:graphic>
          <a:graphicData uri="http://schemas.openxmlformats.org/presentationml/2006/ole">
            <mc:AlternateContent xmlns:mc="http://schemas.openxmlformats.org/markup-compatibility/2006">
              <mc:Choice xmlns:v="urn:schemas-microsoft-com:vml" Requires="v">
                <p:oleObj spid="_x0000_s10540" name="Equation" r:id="rId10" imgW="1333440" imgH="482400" progId="">
                  <p:embed/>
                </p:oleObj>
              </mc:Choice>
              <mc:Fallback>
                <p:oleObj name="Equation" r:id="rId10" imgW="1333440" imgH="482400" progId="">
                  <p:embed/>
                  <p:pic>
                    <p:nvPicPr>
                      <p:cNvPr id="21"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2514600"/>
                        <a:ext cx="4648200" cy="1377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nvGraphicFramePr>
        <p:xfrm>
          <a:off x="1992313" y="3962400"/>
          <a:ext cx="4094162" cy="1131888"/>
        </p:xfrm>
        <a:graphic>
          <a:graphicData uri="http://schemas.openxmlformats.org/presentationml/2006/ole">
            <mc:AlternateContent xmlns:mc="http://schemas.openxmlformats.org/markup-compatibility/2006">
              <mc:Choice xmlns:v="urn:schemas-microsoft-com:vml" Requires="v">
                <p:oleObj spid="_x0000_s10541" name="Equation" r:id="rId12" imgW="1562040" imgH="431640" progId="">
                  <p:embed/>
                </p:oleObj>
              </mc:Choice>
              <mc:Fallback>
                <p:oleObj name="Equation" r:id="rId12" imgW="1562040" imgH="431640" progId="">
                  <p:embed/>
                  <p:pic>
                    <p:nvPicPr>
                      <p:cNvPr id="22"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92313" y="3962400"/>
                        <a:ext cx="4094162" cy="1131888"/>
                      </a:xfrm>
                      <a:prstGeom prst="rect">
                        <a:avLst/>
                      </a:prstGeom>
                      <a:noFill/>
                      <a:ln w="57150">
                        <a:solidFill>
                          <a:srgbClr val="FF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Slide Number Placeholder 13"/>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602914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EC72784-D0ED-432C-B12C-1162981088C1}" type="slidenum">
              <a:rPr lang="en-US"/>
              <a:pPr/>
              <a:t>7</a:t>
            </a:fld>
            <a:endParaRPr lang="en-US"/>
          </a:p>
        </p:txBody>
      </p:sp>
      <p:sp>
        <p:nvSpPr>
          <p:cNvPr id="11266" name="Rectangle 2"/>
          <p:cNvSpPr>
            <a:spLocks noGrp="1" noChangeArrowheads="1"/>
          </p:cNvSpPr>
          <p:nvPr>
            <p:ph type="title"/>
          </p:nvPr>
        </p:nvSpPr>
        <p:spPr/>
        <p:txBody>
          <a:bodyPr>
            <a:normAutofit/>
          </a:bodyPr>
          <a:lstStyle/>
          <a:p>
            <a:r>
              <a:rPr lang="en-US" sz="3600" dirty="0"/>
              <a:t>Belt drive</a:t>
            </a:r>
          </a:p>
        </p:txBody>
      </p:sp>
      <p:sp>
        <p:nvSpPr>
          <p:cNvPr id="11267" name="Rectangle 3"/>
          <p:cNvSpPr>
            <a:spLocks noGrp="1" noChangeArrowheads="1"/>
          </p:cNvSpPr>
          <p:nvPr>
            <p:ph type="body" idx="1"/>
          </p:nvPr>
        </p:nvSpPr>
        <p:spPr>
          <a:xfrm>
            <a:off x="457200" y="1219200"/>
            <a:ext cx="8229600" cy="4525963"/>
          </a:xfrm>
        </p:spPr>
        <p:txBody>
          <a:bodyPr/>
          <a:lstStyle/>
          <a:p>
            <a:pPr>
              <a:lnSpc>
                <a:spcPct val="90000"/>
              </a:lnSpc>
            </a:pPr>
            <a:r>
              <a:rPr lang="en-US" sz="2400" dirty="0">
                <a:solidFill>
                  <a:srgbClr val="0000FF"/>
                </a:solidFill>
              </a:rPr>
              <a:t>One of the common method employed whenever power or rotary motion is to be transmitted between two parallel shafts.</a:t>
            </a:r>
          </a:p>
          <a:p>
            <a:pPr>
              <a:lnSpc>
                <a:spcPct val="90000"/>
              </a:lnSpc>
            </a:pPr>
            <a:r>
              <a:rPr lang="en-US" sz="2400" dirty="0">
                <a:solidFill>
                  <a:srgbClr val="0000FF"/>
                </a:solidFill>
              </a:rPr>
              <a:t>Consists of two pulleys over which an end less belt is running encircling both of them. </a:t>
            </a:r>
          </a:p>
          <a:p>
            <a:pPr>
              <a:lnSpc>
                <a:spcPct val="90000"/>
              </a:lnSpc>
            </a:pPr>
            <a:r>
              <a:rPr lang="en-US" sz="2400" dirty="0">
                <a:solidFill>
                  <a:srgbClr val="0000FF"/>
                </a:solidFill>
              </a:rPr>
              <a:t>Power or motion is transmitted from the driving pulley to driven pulley because of the </a:t>
            </a:r>
            <a:r>
              <a:rPr lang="en-US" sz="2400" i="1" dirty="0">
                <a:solidFill>
                  <a:srgbClr val="FF3300"/>
                </a:solidFill>
              </a:rPr>
              <a:t>frictional grip</a:t>
            </a:r>
            <a:r>
              <a:rPr lang="en-US" sz="2400" dirty="0">
                <a:solidFill>
                  <a:srgbClr val="0000FF"/>
                </a:solidFill>
              </a:rPr>
              <a:t> exists between the </a:t>
            </a:r>
            <a:r>
              <a:rPr lang="en-US" sz="2400" i="1" dirty="0">
                <a:solidFill>
                  <a:srgbClr val="FF3300"/>
                </a:solidFill>
              </a:rPr>
              <a:t>belt</a:t>
            </a:r>
            <a:r>
              <a:rPr lang="en-US" sz="2400" dirty="0">
                <a:solidFill>
                  <a:srgbClr val="0000FF"/>
                </a:solidFill>
              </a:rPr>
              <a:t> and the </a:t>
            </a:r>
            <a:r>
              <a:rPr lang="en-US" sz="2400" i="1" dirty="0">
                <a:solidFill>
                  <a:srgbClr val="FF3300"/>
                </a:solidFill>
              </a:rPr>
              <a:t>pulley surface</a:t>
            </a:r>
            <a:r>
              <a:rPr lang="en-US" sz="2400" i="1" dirty="0">
                <a:solidFill>
                  <a:srgbClr val="0000FF"/>
                </a:solidFill>
              </a:rPr>
              <a:t>.</a:t>
            </a:r>
          </a:p>
          <a:p>
            <a:pPr>
              <a:lnSpc>
                <a:spcPct val="90000"/>
              </a:lnSpc>
            </a:pPr>
            <a:r>
              <a:rPr lang="en-US" sz="2400" dirty="0">
                <a:solidFill>
                  <a:srgbClr val="0000FF"/>
                </a:solidFill>
              </a:rPr>
              <a:t>The portion of the belt which is having less tension is called </a:t>
            </a:r>
            <a:r>
              <a:rPr lang="en-US" sz="2400" i="1" dirty="0">
                <a:solidFill>
                  <a:srgbClr val="FF3399"/>
                </a:solidFill>
              </a:rPr>
              <a:t>slack side</a:t>
            </a:r>
            <a:r>
              <a:rPr lang="en-US" sz="2400" dirty="0">
                <a:solidFill>
                  <a:srgbClr val="0000FF"/>
                </a:solidFill>
              </a:rPr>
              <a:t> and the one which has higher tension is called </a:t>
            </a:r>
            <a:r>
              <a:rPr lang="en-US" sz="2400" i="1" dirty="0">
                <a:solidFill>
                  <a:srgbClr val="FF3399"/>
                </a:solidFill>
              </a:rPr>
              <a:t>tight side.</a:t>
            </a:r>
          </a:p>
          <a:p>
            <a:pPr>
              <a:lnSpc>
                <a:spcPct val="90000"/>
              </a:lnSpc>
            </a:pPr>
            <a:r>
              <a:rPr lang="en-US" sz="2400" dirty="0">
                <a:solidFill>
                  <a:srgbClr val="0000FF"/>
                </a:solidFill>
              </a:rPr>
              <a:t>Because of</a:t>
            </a:r>
            <a:r>
              <a:rPr lang="en-US" sz="2400" dirty="0">
                <a:solidFill>
                  <a:srgbClr val="FF3399"/>
                </a:solidFill>
              </a:rPr>
              <a:t> </a:t>
            </a:r>
            <a:r>
              <a:rPr lang="en-US" sz="2400" i="1" dirty="0">
                <a:solidFill>
                  <a:srgbClr val="FF3399"/>
                </a:solidFill>
              </a:rPr>
              <a:t>difference in tensions</a:t>
            </a:r>
            <a:r>
              <a:rPr lang="en-US" sz="2400" dirty="0">
                <a:solidFill>
                  <a:srgbClr val="FF3399"/>
                </a:solidFill>
              </a:rPr>
              <a:t> </a:t>
            </a:r>
            <a:r>
              <a:rPr lang="en-US" sz="2400" dirty="0">
                <a:solidFill>
                  <a:srgbClr val="0000FF"/>
                </a:solidFill>
              </a:rPr>
              <a:t>the power is transmitted.</a:t>
            </a:r>
          </a:p>
          <a:p>
            <a:pPr>
              <a:lnSpc>
                <a:spcPct val="90000"/>
              </a:lnSpc>
              <a:buFontTx/>
              <a:buNone/>
            </a:pPr>
            <a:endParaRPr lang="en-US" sz="2400" dirty="0">
              <a:solidFill>
                <a:srgbClr val="0000FF"/>
              </a:solidFill>
            </a:endParaRPr>
          </a:p>
          <a:p>
            <a:pPr>
              <a:lnSpc>
                <a:spcPct val="90000"/>
              </a:lnSpc>
            </a:pPr>
            <a:endParaRPr lang="en-US" dirty="0">
              <a:solidFill>
                <a:srgbClr val="0000FF"/>
              </a:solidFill>
            </a:endParaRPr>
          </a:p>
        </p:txBody>
      </p:sp>
    </p:spTree>
    <p:extLst>
      <p:ext uri="{BB962C8B-B14F-4D97-AF65-F5344CB8AC3E}">
        <p14:creationId xmlns:p14="http://schemas.microsoft.com/office/powerpoint/2010/main" val="34086022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Autofit/>
          </a:bodyPr>
          <a:lstStyle/>
          <a:p>
            <a:r>
              <a:rPr lang="en-US" sz="3200" b="1" dirty="0">
                <a:solidFill>
                  <a:srgbClr val="170BB5"/>
                </a:solidFill>
              </a:rPr>
              <a:t>Effect of thickness of Belt on the Velocity Ratio</a:t>
            </a:r>
          </a:p>
        </p:txBody>
      </p:sp>
      <p:sp>
        <p:nvSpPr>
          <p:cNvPr id="3" name="Content Placeholder 2"/>
          <p:cNvSpPr>
            <a:spLocks noGrp="1"/>
          </p:cNvSpPr>
          <p:nvPr>
            <p:ph idx="1"/>
          </p:nvPr>
        </p:nvSpPr>
        <p:spPr>
          <a:xfrm>
            <a:off x="457200" y="1600200"/>
            <a:ext cx="8229600" cy="4525963"/>
          </a:xfrm>
        </p:spPr>
        <p:txBody>
          <a:bodyPr>
            <a:noAutofit/>
          </a:bodyPr>
          <a:lstStyle/>
          <a:p>
            <a:r>
              <a:rPr lang="en-US" dirty="0"/>
              <a:t>The velocity ratio derived </a:t>
            </a:r>
            <a:r>
              <a:rPr lang="en-US" dirty="0">
                <a:solidFill>
                  <a:srgbClr val="FF0000"/>
                </a:solidFill>
              </a:rPr>
              <a:t>holds good </a:t>
            </a:r>
            <a:r>
              <a:rPr lang="en-US" dirty="0"/>
              <a:t>when the thickness of the belt is </a:t>
            </a:r>
            <a:r>
              <a:rPr lang="en-US" dirty="0">
                <a:solidFill>
                  <a:srgbClr val="FF0000"/>
                </a:solidFill>
              </a:rPr>
              <a:t>negligible</a:t>
            </a:r>
            <a:r>
              <a:rPr lang="en-US" dirty="0"/>
              <a:t>.</a:t>
            </a:r>
          </a:p>
          <a:p>
            <a:pPr>
              <a:buNone/>
            </a:pPr>
            <a:endParaRPr lang="en-US" dirty="0"/>
          </a:p>
          <a:p>
            <a:r>
              <a:rPr lang="en-US" dirty="0"/>
              <a:t>But when the thickness of the belt is </a:t>
            </a:r>
            <a:r>
              <a:rPr lang="en-US" i="1" dirty="0">
                <a:solidFill>
                  <a:srgbClr val="170BB5"/>
                </a:solidFill>
              </a:rPr>
              <a:t>considerable</a:t>
            </a:r>
            <a:r>
              <a:rPr lang="en-US" dirty="0"/>
              <a:t>, the circumferential speed should be the </a:t>
            </a:r>
            <a:r>
              <a:rPr lang="en-US" i="1" dirty="0">
                <a:solidFill>
                  <a:srgbClr val="170BB5"/>
                </a:solidFill>
              </a:rPr>
              <a:t>mean speed </a:t>
            </a:r>
            <a:r>
              <a:rPr lang="en-US" dirty="0"/>
              <a:t>reckoned at </a:t>
            </a:r>
            <a:r>
              <a:rPr lang="en-US" i="1" dirty="0">
                <a:solidFill>
                  <a:srgbClr val="170BB5"/>
                </a:solidFill>
              </a:rPr>
              <a:t>the centre </a:t>
            </a:r>
            <a:r>
              <a:rPr lang="en-US" dirty="0"/>
              <a:t>if the belt thickness.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20153720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pPr algn="l"/>
            <a:r>
              <a:rPr lang="en-US" dirty="0"/>
              <a:t>If </a:t>
            </a:r>
            <a:r>
              <a:rPr lang="en-US" b="1" i="1" dirty="0"/>
              <a:t>t</a:t>
            </a:r>
            <a:r>
              <a:rPr lang="en-US" dirty="0"/>
              <a:t>= thickness of the belt,</a:t>
            </a:r>
          </a:p>
        </p:txBody>
      </p:sp>
      <p:graphicFrame>
        <p:nvGraphicFramePr>
          <p:cNvPr id="4098" name="Object 6"/>
          <p:cNvGraphicFramePr>
            <a:graphicFrameLocks noChangeAspect="1"/>
          </p:cNvGraphicFramePr>
          <p:nvPr/>
        </p:nvGraphicFramePr>
        <p:xfrm>
          <a:off x="190500" y="1066800"/>
          <a:ext cx="8877300" cy="805248"/>
        </p:xfrm>
        <a:graphic>
          <a:graphicData uri="http://schemas.openxmlformats.org/presentationml/2006/ole">
            <mc:AlternateContent xmlns:mc="http://schemas.openxmlformats.org/markup-compatibility/2006">
              <mc:Choice xmlns:v="urn:schemas-microsoft-com:vml" Requires="v">
                <p:oleObj spid="_x0000_s11561" name="Equation" r:id="rId3" imgW="5041800" imgH="457200" progId="">
                  <p:embed/>
                </p:oleObj>
              </mc:Choice>
              <mc:Fallback>
                <p:oleObj name="Equation" r:id="rId3" imgW="5041800" imgH="457200" progId="">
                  <p:embed/>
                  <p:pic>
                    <p:nvPicPr>
                      <p:cNvPr id="409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1066800"/>
                        <a:ext cx="8877300" cy="805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1828800" y="2057400"/>
          <a:ext cx="5105400" cy="854858"/>
        </p:xfrm>
        <a:graphic>
          <a:graphicData uri="http://schemas.openxmlformats.org/presentationml/2006/ole">
            <mc:AlternateContent xmlns:mc="http://schemas.openxmlformats.org/markup-compatibility/2006">
              <mc:Choice xmlns:v="urn:schemas-microsoft-com:vml" Requires="v">
                <p:oleObj spid="_x0000_s11562" name="Equation" r:id="rId5" imgW="2730240" imgH="457200" progId="">
                  <p:embed/>
                </p:oleObj>
              </mc:Choice>
              <mc:Fallback>
                <p:oleObj name="Equation" r:id="rId5" imgW="2730240" imgH="457200" progId="">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057400"/>
                        <a:ext cx="5105400" cy="8548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1752600" y="3124200"/>
          <a:ext cx="5081155" cy="685800"/>
        </p:xfrm>
        <a:graphic>
          <a:graphicData uri="http://schemas.openxmlformats.org/presentationml/2006/ole">
            <mc:AlternateContent xmlns:mc="http://schemas.openxmlformats.org/markup-compatibility/2006">
              <mc:Choice xmlns:v="urn:schemas-microsoft-com:vml" Requires="v">
                <p:oleObj spid="_x0000_s11563" name="Equation" r:id="rId7" imgW="2070000" imgH="279360" progId="">
                  <p:embed/>
                </p:oleObj>
              </mc:Choice>
              <mc:Fallback>
                <p:oleObj name="Equation" r:id="rId7" imgW="2070000" imgH="279360" progId="">
                  <p:embed/>
                  <p:pic>
                    <p:nvPicPr>
                      <p:cNvPr id="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0" y="3124200"/>
                        <a:ext cx="508115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5"/>
          <p:cNvGraphicFramePr>
            <a:graphicFrameLocks noChangeAspect="1"/>
          </p:cNvGraphicFramePr>
          <p:nvPr/>
        </p:nvGraphicFramePr>
        <p:xfrm>
          <a:off x="1676400" y="4038600"/>
          <a:ext cx="3959225" cy="622300"/>
        </p:xfrm>
        <a:graphic>
          <a:graphicData uri="http://schemas.openxmlformats.org/presentationml/2006/ole">
            <mc:AlternateContent xmlns:mc="http://schemas.openxmlformats.org/markup-compatibility/2006">
              <mc:Choice xmlns:v="urn:schemas-microsoft-com:vml" Requires="v">
                <p:oleObj spid="_x0000_s11564" name="Equation" r:id="rId9" imgW="1612800" imgH="253800" progId="">
                  <p:embed/>
                </p:oleObj>
              </mc:Choice>
              <mc:Fallback>
                <p:oleObj name="Equation" r:id="rId9" imgW="1612800" imgH="253800" progId="">
                  <p:embed/>
                  <p:pic>
                    <p:nvPicPr>
                      <p:cNvPr id="41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4038600"/>
                        <a:ext cx="3959225"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2" name="Object 6"/>
          <p:cNvGraphicFramePr>
            <a:graphicFrameLocks noChangeAspect="1"/>
          </p:cNvGraphicFramePr>
          <p:nvPr/>
        </p:nvGraphicFramePr>
        <p:xfrm>
          <a:off x="1673225" y="5029200"/>
          <a:ext cx="4559300" cy="1131888"/>
        </p:xfrm>
        <a:graphic>
          <a:graphicData uri="http://schemas.openxmlformats.org/presentationml/2006/ole">
            <mc:AlternateContent xmlns:mc="http://schemas.openxmlformats.org/markup-compatibility/2006">
              <mc:Choice xmlns:v="urn:schemas-microsoft-com:vml" Requires="v">
                <p:oleObj spid="_x0000_s11565" name="Equation" r:id="rId11" imgW="1739880" imgH="431640" progId="">
                  <p:embed/>
                </p:oleObj>
              </mc:Choice>
              <mc:Fallback>
                <p:oleObj name="Equation" r:id="rId11" imgW="1739880" imgH="431640" progId="">
                  <p:embed/>
                  <p:pic>
                    <p:nvPicPr>
                      <p:cNvPr id="410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3225" y="5029200"/>
                        <a:ext cx="4559300" cy="1131888"/>
                      </a:xfrm>
                      <a:prstGeom prst="rect">
                        <a:avLst/>
                      </a:prstGeom>
                      <a:noFill/>
                      <a:ln w="57150">
                        <a:solidFill>
                          <a:srgbClr val="FF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313710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b="1" dirty="0">
                <a:solidFill>
                  <a:srgbClr val="0000FF"/>
                </a:solidFill>
              </a:rPr>
              <a:t>Initial Tension in the belt</a:t>
            </a:r>
            <a:endParaRPr lang="en-US" dirty="0"/>
          </a:p>
        </p:txBody>
      </p:sp>
      <p:sp>
        <p:nvSpPr>
          <p:cNvPr id="3" name="Content Placeholder 2"/>
          <p:cNvSpPr>
            <a:spLocks noGrp="1"/>
          </p:cNvSpPr>
          <p:nvPr>
            <p:ph idx="1"/>
          </p:nvPr>
        </p:nvSpPr>
        <p:spPr>
          <a:xfrm>
            <a:off x="533400" y="1219200"/>
            <a:ext cx="8229600" cy="5211763"/>
          </a:xfrm>
        </p:spPr>
        <p:txBody>
          <a:bodyPr>
            <a:normAutofit/>
          </a:bodyPr>
          <a:lstStyle/>
          <a:p>
            <a:pPr>
              <a:buNone/>
            </a:pPr>
            <a:r>
              <a:rPr lang="en-US" sz="2800" dirty="0"/>
              <a:t>Initially the belt is wrapped over the two pulleys tightly. </a:t>
            </a:r>
          </a:p>
          <a:p>
            <a:pPr>
              <a:buNone/>
            </a:pPr>
            <a:endParaRPr lang="en-US" sz="2800" dirty="0"/>
          </a:p>
          <a:p>
            <a:pPr>
              <a:buNone/>
            </a:pPr>
            <a:r>
              <a:rPr lang="en-US" sz="2800" dirty="0"/>
              <a:t>Since the belt is made of elastic material, owing to its tight wrapping there always exists a uniform tension throughout the belt even when the drive is not functioning.</a:t>
            </a:r>
          </a:p>
          <a:p>
            <a:pPr>
              <a:buNone/>
            </a:pPr>
            <a:endParaRPr lang="en-US" sz="2800" dirty="0"/>
          </a:p>
          <a:p>
            <a:pPr>
              <a:buNone/>
            </a:pPr>
            <a:r>
              <a:rPr lang="en-US" sz="2800" dirty="0"/>
              <a:t>This uniform tension that exists initially when the drive is not in motion is called </a:t>
            </a:r>
            <a:r>
              <a:rPr lang="en-US" sz="2800" b="1" i="1" dirty="0">
                <a:solidFill>
                  <a:srgbClr val="170BB5"/>
                </a:solidFill>
              </a:rPr>
              <a:t>initial tension, (T</a:t>
            </a:r>
            <a:r>
              <a:rPr lang="en-US" sz="2800" b="1" i="1" baseline="-25000" dirty="0">
                <a:solidFill>
                  <a:srgbClr val="170BB5"/>
                </a:solidFill>
              </a:rPr>
              <a:t>o </a:t>
            </a:r>
            <a:r>
              <a:rPr lang="en-US" sz="2800" b="1" i="1" dirty="0">
                <a:solidFill>
                  <a:srgbClr val="170BB5"/>
                </a:solidFill>
              </a:rPr>
              <a:t>).</a:t>
            </a:r>
            <a:endParaRPr lang="en-US" sz="2800" b="1" dirty="0">
              <a:solidFill>
                <a:srgbClr val="170BB5"/>
              </a:solidFill>
            </a:endParaRPr>
          </a:p>
        </p:txBody>
      </p:sp>
      <p:sp>
        <p:nvSpPr>
          <p:cNvPr id="4" name="Slide Number Placeholder 3"/>
          <p:cNvSpPr>
            <a:spLocks noGrp="1"/>
          </p:cNvSpPr>
          <p:nvPr>
            <p:ph type="sldNum" sz="quarter" idx="12"/>
          </p:nvPr>
        </p:nvSpPr>
        <p:spPr/>
        <p:txBody>
          <a:bodyPr/>
          <a:lstStyle/>
          <a:p>
            <a:fld id="{ACCFDDC5-BAAF-4DFE-B907-EA9D52F2174F}" type="slidenum">
              <a:rPr lang="en-US" smtClean="0"/>
              <a:pPr/>
              <a:t>72</a:t>
            </a:fld>
            <a:endParaRPr lang="en-US"/>
          </a:p>
        </p:txBody>
      </p:sp>
    </p:spTree>
    <p:extLst>
      <p:ext uri="{BB962C8B-B14F-4D97-AF65-F5344CB8AC3E}">
        <p14:creationId xmlns:p14="http://schemas.microsoft.com/office/powerpoint/2010/main" val="847433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304800"/>
            <a:ext cx="8229600" cy="5821363"/>
          </a:xfrm>
        </p:spPr>
        <p:txBody>
          <a:bodyPr/>
          <a:lstStyle/>
          <a:p>
            <a:pPr>
              <a:buNone/>
            </a:pPr>
            <a:r>
              <a:rPr lang="en-US" i="1" dirty="0"/>
              <a:t>As soon as the driving pulley starts rotating, the tension in the belt </a:t>
            </a:r>
            <a:r>
              <a:rPr lang="en-US" b="1" i="1" dirty="0">
                <a:solidFill>
                  <a:srgbClr val="170BB5"/>
                </a:solidFill>
              </a:rPr>
              <a:t>increases from T</a:t>
            </a:r>
            <a:r>
              <a:rPr lang="en-US" b="1" i="1" baseline="-25000" dirty="0">
                <a:solidFill>
                  <a:srgbClr val="170BB5"/>
                </a:solidFill>
              </a:rPr>
              <a:t>o </a:t>
            </a:r>
            <a:r>
              <a:rPr lang="en-US" b="1" i="1" dirty="0" err="1">
                <a:solidFill>
                  <a:srgbClr val="170BB5"/>
                </a:solidFill>
              </a:rPr>
              <a:t>to</a:t>
            </a:r>
            <a:r>
              <a:rPr lang="en-US" b="1" i="1" dirty="0">
                <a:solidFill>
                  <a:srgbClr val="170BB5"/>
                </a:solidFill>
              </a:rPr>
              <a:t> T</a:t>
            </a:r>
            <a:r>
              <a:rPr lang="en-US" b="1" i="1" baseline="-25000" dirty="0">
                <a:solidFill>
                  <a:srgbClr val="170BB5"/>
                </a:solidFill>
              </a:rPr>
              <a:t>1 </a:t>
            </a:r>
            <a:r>
              <a:rPr lang="en-US" b="1" i="1" dirty="0">
                <a:solidFill>
                  <a:srgbClr val="170BB5"/>
                </a:solidFill>
              </a:rPr>
              <a:t>on the tight side and on the slack side it decreases from T</a:t>
            </a:r>
            <a:r>
              <a:rPr lang="en-US" b="1" i="1" baseline="-25000" dirty="0">
                <a:solidFill>
                  <a:srgbClr val="170BB5"/>
                </a:solidFill>
              </a:rPr>
              <a:t>o </a:t>
            </a:r>
            <a:r>
              <a:rPr lang="en-US" b="1" i="1" dirty="0" err="1">
                <a:solidFill>
                  <a:srgbClr val="170BB5"/>
                </a:solidFill>
              </a:rPr>
              <a:t>to</a:t>
            </a:r>
            <a:r>
              <a:rPr lang="en-US" b="1" i="1" dirty="0">
                <a:solidFill>
                  <a:srgbClr val="170BB5"/>
                </a:solidFill>
              </a:rPr>
              <a:t> T</a:t>
            </a:r>
            <a:r>
              <a:rPr lang="en-US" b="1" i="1" baseline="-25000" dirty="0">
                <a:solidFill>
                  <a:srgbClr val="170BB5"/>
                </a:solidFill>
              </a:rPr>
              <a:t>2</a:t>
            </a:r>
            <a:r>
              <a:rPr lang="en-US" b="1" i="1" dirty="0">
                <a:solidFill>
                  <a:srgbClr val="170BB5"/>
                </a:solidFill>
              </a:rPr>
              <a:t> .</a:t>
            </a:r>
            <a:r>
              <a:rPr lang="en-US" b="1" i="1" baseline="-25000" dirty="0">
                <a:solidFill>
                  <a:srgbClr val="170BB5"/>
                </a:solidFill>
              </a:rPr>
              <a:t> </a:t>
            </a:r>
          </a:p>
          <a:p>
            <a:pPr>
              <a:buNone/>
            </a:pPr>
            <a:endParaRPr lang="en-US" b="1" i="1" dirty="0">
              <a:solidFill>
                <a:srgbClr val="170BB5"/>
              </a:solidFill>
            </a:endParaRPr>
          </a:p>
          <a:p>
            <a:pPr>
              <a:buNone/>
            </a:pPr>
            <a:r>
              <a:rPr lang="en-US" i="1" dirty="0"/>
              <a:t>As there is no stretching of the belt when the drive is on, the </a:t>
            </a:r>
            <a:r>
              <a:rPr lang="en-US" i="1" dirty="0">
                <a:solidFill>
                  <a:srgbClr val="FF0000"/>
                </a:solidFill>
              </a:rPr>
              <a:t>increase in tension </a:t>
            </a:r>
            <a:r>
              <a:rPr lang="en-US" i="1" dirty="0"/>
              <a:t>on the </a:t>
            </a:r>
            <a:r>
              <a:rPr lang="en-US" i="1" dirty="0">
                <a:solidFill>
                  <a:srgbClr val="FF0000"/>
                </a:solidFill>
              </a:rPr>
              <a:t>tight side </a:t>
            </a:r>
            <a:r>
              <a:rPr lang="en-US" i="1" dirty="0"/>
              <a:t>must always be </a:t>
            </a:r>
            <a:r>
              <a:rPr lang="en-US" i="1" dirty="0">
                <a:solidFill>
                  <a:srgbClr val="002060"/>
                </a:solidFill>
              </a:rPr>
              <a:t>equal to </a:t>
            </a:r>
            <a:r>
              <a:rPr lang="en-US" i="1" dirty="0"/>
              <a:t>the </a:t>
            </a:r>
            <a:r>
              <a:rPr lang="en-US" i="1" dirty="0">
                <a:solidFill>
                  <a:schemeClr val="accent2">
                    <a:lumMod val="50000"/>
                  </a:schemeClr>
                </a:solidFill>
              </a:rPr>
              <a:t>decrease in tension </a:t>
            </a:r>
            <a:r>
              <a:rPr lang="en-US" i="1" dirty="0"/>
              <a:t>on the </a:t>
            </a:r>
            <a:r>
              <a:rPr lang="en-US" i="1" dirty="0">
                <a:solidFill>
                  <a:srgbClr val="FF0000"/>
                </a:solidFill>
              </a:rPr>
              <a:t>slack side, </a:t>
            </a:r>
            <a:r>
              <a:rPr lang="en-US" i="1" dirty="0"/>
              <a:t>otherwise the belt will stretch.</a:t>
            </a:r>
          </a:p>
        </p:txBody>
      </p:sp>
      <p:sp>
        <p:nvSpPr>
          <p:cNvPr id="3" name="Slide Number Placeholder 2"/>
          <p:cNvSpPr>
            <a:spLocks noGrp="1"/>
          </p:cNvSpPr>
          <p:nvPr>
            <p:ph type="sldNum" sz="quarter" idx="12"/>
          </p:nvPr>
        </p:nvSpPr>
        <p:spPr/>
        <p:txBody>
          <a:bodyPr/>
          <a:lstStyle/>
          <a:p>
            <a:fld id="{ACCFDDC5-BAAF-4DFE-B907-EA9D52F2174F}" type="slidenum">
              <a:rPr lang="en-US" smtClean="0"/>
              <a:pPr/>
              <a:t>73</a:t>
            </a:fld>
            <a:endParaRPr lang="en-US"/>
          </a:p>
        </p:txBody>
      </p:sp>
    </p:spTree>
    <p:extLst>
      <p:ext uri="{BB962C8B-B14F-4D97-AF65-F5344CB8AC3E}">
        <p14:creationId xmlns:p14="http://schemas.microsoft.com/office/powerpoint/2010/main" val="3757513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1219200" y="457200"/>
          <a:ext cx="6570133" cy="1219200"/>
        </p:xfrm>
        <a:graphic>
          <a:graphicData uri="http://schemas.openxmlformats.org/presentationml/2006/ole">
            <mc:AlternateContent xmlns:mc="http://schemas.openxmlformats.org/markup-compatibility/2006">
              <mc:Choice xmlns:v="urn:schemas-microsoft-com:vml" Requires="v">
                <p:oleObj spid="_x0000_s12467" name="Equation" r:id="rId3" imgW="1231560" imgH="228600" progId="">
                  <p:embed/>
                </p:oleObj>
              </mc:Choice>
              <mc:Fallback>
                <p:oleObj name="Equation" r:id="rId3" imgW="1231560" imgH="228600" progId="">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57200"/>
                        <a:ext cx="6570133"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2794000" y="2057400"/>
          <a:ext cx="4064000" cy="1219200"/>
        </p:xfrm>
        <a:graphic>
          <a:graphicData uri="http://schemas.openxmlformats.org/presentationml/2006/ole">
            <mc:AlternateContent xmlns:mc="http://schemas.openxmlformats.org/markup-compatibility/2006">
              <mc:Choice xmlns:v="urn:schemas-microsoft-com:vml" Requires="v">
                <p:oleObj spid="_x0000_s12468" name="Equation" r:id="rId5" imgW="761760" imgH="228600" progId="">
                  <p:embed/>
                </p:oleObj>
              </mc:Choice>
              <mc:Fallback>
                <p:oleObj name="Equation" r:id="rId5" imgW="761760" imgH="228600" progId="">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4000" y="2057400"/>
                        <a:ext cx="40640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3344863" y="3886200"/>
          <a:ext cx="3362325" cy="1828800"/>
        </p:xfrm>
        <a:graphic>
          <a:graphicData uri="http://schemas.openxmlformats.org/presentationml/2006/ole">
            <mc:AlternateContent xmlns:mc="http://schemas.openxmlformats.org/markup-compatibility/2006">
              <mc:Choice xmlns:v="urn:schemas-microsoft-com:vml" Requires="v">
                <p:oleObj spid="_x0000_s12469" name="Equation" r:id="rId7" imgW="723600" imgH="393480" progId="">
                  <p:embed/>
                </p:oleObj>
              </mc:Choice>
              <mc:Fallback>
                <p:oleObj name="Equation" r:id="rId7" imgW="723600" imgH="393480" progId="">
                  <p:embed/>
                  <p:pic>
                    <p:nvPicPr>
                      <p:cNvPr id="102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4863" y="3886200"/>
                        <a:ext cx="3362325" cy="1828800"/>
                      </a:xfrm>
                      <a:prstGeom prst="rect">
                        <a:avLst/>
                      </a:prstGeom>
                      <a:noFill/>
                      <a:ln w="57150">
                        <a:solidFill>
                          <a:srgbClr val="FF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ACCFDDC5-BAAF-4DFE-B907-EA9D52F2174F}" type="slidenum">
              <a:rPr lang="en-US" smtClean="0"/>
              <a:pPr/>
              <a:t>74</a:t>
            </a:fld>
            <a:endParaRPr lang="en-US"/>
          </a:p>
        </p:txBody>
      </p:sp>
    </p:spTree>
    <p:extLst>
      <p:ext uri="{BB962C8B-B14F-4D97-AF65-F5344CB8AC3E}">
        <p14:creationId xmlns:p14="http://schemas.microsoft.com/office/powerpoint/2010/main" val="743058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5"/>
          <p:cNvSpPr>
            <a:spLocks noGrp="1"/>
          </p:cNvSpPr>
          <p:nvPr>
            <p:ph type="sldNum" sz="quarter" idx="12"/>
          </p:nvPr>
        </p:nvSpPr>
        <p:spPr>
          <a:noFill/>
        </p:spPr>
        <p:txBody>
          <a:bodyPr/>
          <a:lstStyle/>
          <a:p>
            <a:fld id="{C5899C48-6479-4211-84F9-0F8712A374A6}" type="slidenum">
              <a:rPr lang="en-US"/>
              <a:pPr/>
              <a:t>75</a:t>
            </a:fld>
            <a:endParaRPr lang="en-US"/>
          </a:p>
        </p:txBody>
      </p:sp>
      <p:sp>
        <p:nvSpPr>
          <p:cNvPr id="71684" name="Rectangle 2"/>
          <p:cNvSpPr>
            <a:spLocks noGrp="1" noChangeArrowheads="1"/>
          </p:cNvSpPr>
          <p:nvPr>
            <p:ph type="title"/>
          </p:nvPr>
        </p:nvSpPr>
        <p:spPr>
          <a:xfrm>
            <a:off x="304800" y="0"/>
            <a:ext cx="7848600" cy="1096963"/>
          </a:xfrm>
        </p:spPr>
        <p:txBody>
          <a:bodyPr>
            <a:normAutofit fontScale="90000"/>
          </a:bodyPr>
          <a:lstStyle/>
          <a:p>
            <a:pPr algn="l" eaLnBrk="1" hangingPunct="1"/>
            <a:r>
              <a:rPr lang="en-US" sz="2900" b="1" dirty="0"/>
              <a:t>Expression for the ratio of tensions in belt drive</a:t>
            </a:r>
            <a:r>
              <a:rPr lang="en-US" sz="2900" dirty="0"/>
              <a:t>.</a:t>
            </a:r>
            <a:r>
              <a:rPr lang="en-US" sz="4000" dirty="0"/>
              <a:t> </a:t>
            </a:r>
          </a:p>
        </p:txBody>
      </p:sp>
      <p:sp>
        <p:nvSpPr>
          <p:cNvPr id="71685" name="Rectangle 3"/>
          <p:cNvSpPr>
            <a:spLocks noGrp="1" noChangeArrowheads="1"/>
          </p:cNvSpPr>
          <p:nvPr>
            <p:ph type="body" idx="1"/>
          </p:nvPr>
        </p:nvSpPr>
        <p:spPr>
          <a:xfrm>
            <a:off x="457200" y="1238250"/>
            <a:ext cx="8305800" cy="4933950"/>
          </a:xfrm>
        </p:spPr>
        <p:txBody>
          <a:bodyPr/>
          <a:lstStyle/>
          <a:p>
            <a:pPr eaLnBrk="1" hangingPunct="1">
              <a:lnSpc>
                <a:spcPct val="90000"/>
              </a:lnSpc>
              <a:buFontTx/>
              <a:buNone/>
            </a:pPr>
            <a:r>
              <a:rPr lang="en-US" sz="2400" dirty="0"/>
              <a:t>The driving pulley drives the driven pulley </a:t>
            </a:r>
            <a:r>
              <a:rPr lang="en-US" sz="2400" b="1" dirty="0">
                <a:solidFill>
                  <a:srgbClr val="0000FF"/>
                </a:solidFill>
                <a:hlinkClick r:id="rId2" action="ppaction://hlinksldjump"/>
              </a:rPr>
              <a:t>only if</a:t>
            </a:r>
            <a:r>
              <a:rPr lang="en-US" sz="2400" dirty="0">
                <a:hlinkClick r:id="rId2" action="ppaction://hlinksldjump"/>
              </a:rPr>
              <a:t> </a:t>
            </a:r>
            <a:r>
              <a:rPr lang="en-US" sz="2400" dirty="0"/>
              <a:t>one side </a:t>
            </a:r>
          </a:p>
          <a:p>
            <a:pPr eaLnBrk="1" hangingPunct="1">
              <a:lnSpc>
                <a:spcPct val="90000"/>
              </a:lnSpc>
              <a:buFontTx/>
              <a:buNone/>
            </a:pPr>
            <a:r>
              <a:rPr lang="en-US" sz="2400" dirty="0"/>
              <a:t>of the belt has higher tension than the other side.</a:t>
            </a:r>
          </a:p>
          <a:p>
            <a:pPr eaLnBrk="1" hangingPunct="1">
              <a:lnSpc>
                <a:spcPct val="90000"/>
              </a:lnSpc>
              <a:buFontTx/>
              <a:buNone/>
            </a:pPr>
            <a:r>
              <a:rPr lang="en-US" sz="2400" dirty="0"/>
              <a:t>The figure shows a driven pulley rotating in clockwise </a:t>
            </a:r>
          </a:p>
          <a:p>
            <a:pPr eaLnBrk="1" hangingPunct="1">
              <a:lnSpc>
                <a:spcPct val="90000"/>
              </a:lnSpc>
              <a:buFontTx/>
              <a:buNone/>
            </a:pPr>
            <a:r>
              <a:rPr lang="en-US" sz="2400" dirty="0"/>
              <a:t>direction.</a:t>
            </a:r>
          </a:p>
        </p:txBody>
      </p:sp>
      <p:pic>
        <p:nvPicPr>
          <p:cNvPr id="6" name="Picture 35"/>
          <p:cNvPicPr>
            <a:picLocks noChangeAspect="1" noChangeArrowheads="1"/>
          </p:cNvPicPr>
          <p:nvPr/>
        </p:nvPicPr>
        <p:blipFill>
          <a:blip r:embed="rId3"/>
          <a:srcRect/>
          <a:stretch>
            <a:fillRect/>
          </a:stretch>
        </p:blipFill>
        <p:spPr bwMode="auto">
          <a:xfrm>
            <a:off x="222013" y="1156855"/>
            <a:ext cx="8921987" cy="4648200"/>
          </a:xfrm>
          <a:prstGeom prst="rect">
            <a:avLst/>
          </a:prstGeom>
          <a:noFill/>
          <a:ln w="9525" algn="ctr">
            <a:noFill/>
            <a:miter lim="800000"/>
            <a:headEnd/>
            <a:tailEnd/>
          </a:ln>
        </p:spPr>
      </p:pic>
    </p:spTree>
    <p:extLst>
      <p:ext uri="{BB962C8B-B14F-4D97-AF65-F5344CB8AC3E}">
        <p14:creationId xmlns:p14="http://schemas.microsoft.com/office/powerpoint/2010/main" val="38079012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991600" cy="6126163"/>
          </a:xfrm>
        </p:spPr>
        <p:txBody>
          <a:bodyPr/>
          <a:lstStyle/>
          <a:p>
            <a:pPr eaLnBrk="1" hangingPunct="1">
              <a:lnSpc>
                <a:spcPct val="90000"/>
              </a:lnSpc>
              <a:buFontTx/>
              <a:buNone/>
            </a:pPr>
            <a:r>
              <a:rPr lang="en-US" sz="2400" dirty="0"/>
              <a:t>The polygon of forces acting on the element is represented by  </a:t>
            </a:r>
          </a:p>
          <a:p>
            <a:pPr eaLnBrk="1" hangingPunct="1">
              <a:lnSpc>
                <a:spcPct val="90000"/>
              </a:lnSpc>
              <a:buFontTx/>
              <a:buNone/>
            </a:pPr>
            <a:r>
              <a:rPr lang="en-US" sz="2400" dirty="0"/>
              <a:t>the closed quadrilateral as shown in figure.</a:t>
            </a:r>
          </a:p>
          <a:p>
            <a:pPr eaLnBrk="1" hangingPunct="1">
              <a:lnSpc>
                <a:spcPct val="90000"/>
              </a:lnSpc>
              <a:buFontTx/>
              <a:buNone/>
            </a:pPr>
            <a:r>
              <a:rPr lang="en-US" sz="2400" dirty="0"/>
              <a:t> </a:t>
            </a:r>
          </a:p>
          <a:p>
            <a:pPr eaLnBrk="1" hangingPunct="1">
              <a:lnSpc>
                <a:spcPct val="90000"/>
              </a:lnSpc>
              <a:buFontTx/>
              <a:buNone/>
            </a:pPr>
            <a:r>
              <a:rPr lang="en-US" sz="2400" dirty="0"/>
              <a:t>Consider a small element AB of belt,</a:t>
            </a:r>
          </a:p>
          <a:p>
            <a:pPr eaLnBrk="1" hangingPunct="1">
              <a:lnSpc>
                <a:spcPct val="90000"/>
              </a:lnSpc>
              <a:buFontTx/>
              <a:buNone/>
            </a:pPr>
            <a:endParaRPr lang="en-US" sz="2400" dirty="0"/>
          </a:p>
          <a:p>
            <a:pPr eaLnBrk="1" hangingPunct="1">
              <a:lnSpc>
                <a:spcPct val="90000"/>
              </a:lnSpc>
              <a:buFontTx/>
              <a:buNone/>
            </a:pPr>
            <a:r>
              <a:rPr lang="en-US" sz="2400" dirty="0"/>
              <a:t>T</a:t>
            </a:r>
            <a:r>
              <a:rPr lang="en-US" sz="2400" b="1" baseline="-25000" dirty="0"/>
              <a:t>1</a:t>
            </a:r>
            <a:r>
              <a:rPr lang="en-US" sz="2400" dirty="0"/>
              <a:t>= Higher tension,</a:t>
            </a:r>
          </a:p>
          <a:p>
            <a:pPr eaLnBrk="1" hangingPunct="1">
              <a:lnSpc>
                <a:spcPct val="90000"/>
              </a:lnSpc>
              <a:buFontTx/>
              <a:buNone/>
            </a:pPr>
            <a:r>
              <a:rPr lang="en-US" sz="2400" dirty="0"/>
              <a:t> </a:t>
            </a:r>
          </a:p>
          <a:p>
            <a:pPr eaLnBrk="1" hangingPunct="1">
              <a:lnSpc>
                <a:spcPct val="90000"/>
              </a:lnSpc>
              <a:buFontTx/>
              <a:buNone/>
            </a:pPr>
            <a:r>
              <a:rPr lang="en-US" sz="2400" dirty="0"/>
              <a:t>T</a:t>
            </a:r>
            <a:r>
              <a:rPr lang="en-US" sz="2400" b="1" baseline="-25000" dirty="0"/>
              <a:t>2</a:t>
            </a:r>
            <a:r>
              <a:rPr lang="en-US" sz="2400" dirty="0"/>
              <a:t>= Lower tension, </a:t>
            </a:r>
          </a:p>
          <a:p>
            <a:pPr eaLnBrk="1" hangingPunct="1">
              <a:lnSpc>
                <a:spcPct val="90000"/>
              </a:lnSpc>
              <a:buFontTx/>
              <a:buNone/>
            </a:pPr>
            <a:endParaRPr lang="en-US" sz="2400" dirty="0"/>
          </a:p>
          <a:p>
            <a:pPr eaLnBrk="1" hangingPunct="1">
              <a:lnSpc>
                <a:spcPct val="90000"/>
              </a:lnSpc>
              <a:buFontTx/>
              <a:buNone/>
            </a:pPr>
            <a:r>
              <a:rPr lang="en-US" sz="2400" dirty="0" err="1"/>
              <a:t>δθ</a:t>
            </a:r>
            <a:r>
              <a:rPr lang="en-US" sz="2400" dirty="0"/>
              <a:t> = angle subtended by the element of AB</a:t>
            </a:r>
          </a:p>
          <a:p>
            <a:pPr eaLnBrk="1" hangingPunct="1">
              <a:lnSpc>
                <a:spcPct val="90000"/>
              </a:lnSpc>
              <a:buFontTx/>
              <a:buNone/>
            </a:pPr>
            <a:r>
              <a:rPr lang="en-US" sz="2400" dirty="0"/>
              <a:t> </a:t>
            </a:r>
          </a:p>
          <a:p>
            <a:pPr eaLnBrk="1" hangingPunct="1">
              <a:lnSpc>
                <a:spcPct val="90000"/>
              </a:lnSpc>
              <a:buFontTx/>
              <a:buNone/>
            </a:pPr>
            <a:r>
              <a:rPr lang="en-US" sz="2400" dirty="0"/>
              <a:t>T =tension on the slack side of the belt.</a:t>
            </a:r>
          </a:p>
          <a:p>
            <a:pPr eaLnBrk="1" hangingPunct="1">
              <a:lnSpc>
                <a:spcPct val="90000"/>
              </a:lnSpc>
              <a:buFontTx/>
              <a:buNone/>
            </a:pPr>
            <a:r>
              <a:rPr lang="en-US" sz="2400" dirty="0"/>
              <a:t>             </a:t>
            </a:r>
          </a:p>
          <a:p>
            <a:pPr eaLnBrk="1" hangingPunct="1">
              <a:lnSpc>
                <a:spcPct val="90000"/>
              </a:lnSpc>
              <a:buFontTx/>
              <a:buNone/>
            </a:pPr>
            <a:r>
              <a:rPr lang="en-US" sz="2400" dirty="0"/>
              <a:t>μ = co­efficient of friction between the belt surface and pulley rim </a:t>
            </a:r>
          </a:p>
          <a:p>
            <a:endParaRPr lang="en-US" dirty="0"/>
          </a:p>
          <a:p>
            <a:endParaRPr lang="en-US" dirty="0"/>
          </a:p>
          <a:p>
            <a:endParaRPr lang="en-US" b="1" u="sng" dirty="0"/>
          </a:p>
          <a:p>
            <a:endParaRPr lang="en-US" dirty="0"/>
          </a:p>
        </p:txBody>
      </p:sp>
      <p:sp>
        <p:nvSpPr>
          <p:cNvPr id="5" name="Slide Number Placeholder 4"/>
          <p:cNvSpPr>
            <a:spLocks noGrp="1"/>
          </p:cNvSpPr>
          <p:nvPr>
            <p:ph type="sldNum" sz="quarter" idx="12"/>
          </p:nvPr>
        </p:nvSpPr>
        <p:spPr/>
        <p:txBody>
          <a:bodyPr/>
          <a:lstStyle/>
          <a:p>
            <a:pPr>
              <a:defRPr/>
            </a:pPr>
            <a:fld id="{4C9910B2-8AE7-4AAA-A5D0-6608450EA0FF}" type="slidenum">
              <a:rPr lang="en-US" smtClean="0"/>
              <a:pPr>
                <a:defRPr/>
              </a:pPr>
              <a:t>76</a:t>
            </a:fld>
            <a:endParaRPr lang="en-US" dirty="0"/>
          </a:p>
        </p:txBody>
      </p:sp>
    </p:spTree>
    <p:extLst>
      <p:ext uri="{BB962C8B-B14F-4D97-AF65-F5344CB8AC3E}">
        <p14:creationId xmlns:p14="http://schemas.microsoft.com/office/powerpoint/2010/main" val="40335681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5"/>
          <p:cNvSpPr>
            <a:spLocks noGrp="1"/>
          </p:cNvSpPr>
          <p:nvPr>
            <p:ph type="sldNum" sz="quarter" idx="12"/>
          </p:nvPr>
        </p:nvSpPr>
        <p:spPr>
          <a:noFill/>
        </p:spPr>
        <p:txBody>
          <a:bodyPr/>
          <a:lstStyle/>
          <a:p>
            <a:fld id="{64A6B714-2ACC-4F45-91E1-7EBDD0562F81}" type="slidenum">
              <a:rPr lang="en-US"/>
              <a:pPr/>
              <a:t>77</a:t>
            </a:fld>
            <a:endParaRPr lang="en-US"/>
          </a:p>
        </p:txBody>
      </p:sp>
      <p:sp>
        <p:nvSpPr>
          <p:cNvPr id="72708" name="Rectangle 3"/>
          <p:cNvSpPr>
            <a:spLocks noGrp="1" noChangeArrowheads="1"/>
          </p:cNvSpPr>
          <p:nvPr>
            <p:ph type="body" idx="1"/>
          </p:nvPr>
        </p:nvSpPr>
        <p:spPr>
          <a:xfrm>
            <a:off x="457200" y="228600"/>
            <a:ext cx="8534400" cy="6400800"/>
          </a:xfrm>
        </p:spPr>
        <p:txBody>
          <a:bodyPr/>
          <a:lstStyle/>
          <a:p>
            <a:pPr eaLnBrk="1" hangingPunct="1">
              <a:lnSpc>
                <a:spcPct val="160000"/>
              </a:lnSpc>
              <a:buFontTx/>
              <a:buNone/>
            </a:pPr>
            <a:r>
              <a:rPr lang="en-US" sz="2400" b="1" dirty="0"/>
              <a:t>Let the tension in the </a:t>
            </a:r>
            <a:r>
              <a:rPr lang="en-US" sz="2400" b="1" u="sng" dirty="0">
                <a:solidFill>
                  <a:schemeClr val="accent2"/>
                </a:solidFill>
              </a:rPr>
              <a:t>tight side</a:t>
            </a:r>
            <a:r>
              <a:rPr lang="en-US" sz="2400" b="1" dirty="0"/>
              <a:t> of the belt element AB </a:t>
            </a:r>
          </a:p>
          <a:p>
            <a:pPr eaLnBrk="1" hangingPunct="1">
              <a:lnSpc>
                <a:spcPct val="160000"/>
              </a:lnSpc>
              <a:buFontTx/>
              <a:buNone/>
            </a:pPr>
            <a:r>
              <a:rPr lang="en-US" sz="2400" b="1" dirty="0"/>
              <a:t>be </a:t>
            </a:r>
            <a:r>
              <a:rPr lang="en-US" sz="2400" b="1" u="sng" dirty="0">
                <a:solidFill>
                  <a:srgbClr val="996633"/>
                </a:solidFill>
              </a:rPr>
              <a:t>greater</a:t>
            </a:r>
            <a:r>
              <a:rPr lang="en-US" sz="2400" b="1" dirty="0"/>
              <a:t> than the </a:t>
            </a:r>
            <a:r>
              <a:rPr lang="en-US" sz="2400" b="1" dirty="0">
                <a:solidFill>
                  <a:schemeClr val="accent2"/>
                </a:solidFill>
              </a:rPr>
              <a:t>slack side</a:t>
            </a:r>
            <a:r>
              <a:rPr lang="en-US" sz="2400" b="1" dirty="0"/>
              <a:t> by </a:t>
            </a:r>
            <a:r>
              <a:rPr lang="en-US" sz="2400" b="1" dirty="0" err="1"/>
              <a:t>δT</a:t>
            </a:r>
            <a:r>
              <a:rPr lang="en-US" sz="2400" b="1" dirty="0"/>
              <a:t>.</a:t>
            </a:r>
          </a:p>
          <a:p>
            <a:pPr eaLnBrk="1" hangingPunct="1">
              <a:lnSpc>
                <a:spcPct val="160000"/>
              </a:lnSpc>
              <a:buFontTx/>
              <a:buNone/>
            </a:pPr>
            <a:r>
              <a:rPr lang="en-US" sz="2400" b="1" dirty="0"/>
              <a:t>Therefore the tension in the tight side of the belt </a:t>
            </a:r>
          </a:p>
          <a:p>
            <a:pPr eaLnBrk="1" hangingPunct="1">
              <a:lnSpc>
                <a:spcPct val="160000"/>
              </a:lnSpc>
              <a:buFontTx/>
              <a:buNone/>
            </a:pPr>
            <a:r>
              <a:rPr lang="en-US" sz="2400" b="1" dirty="0"/>
              <a:t>element is T +</a:t>
            </a:r>
            <a:r>
              <a:rPr lang="en-US" sz="2400" b="1" dirty="0" err="1"/>
              <a:t>δT</a:t>
            </a:r>
            <a:r>
              <a:rPr lang="en-US" sz="2400" b="1" dirty="0"/>
              <a:t>. </a:t>
            </a:r>
          </a:p>
          <a:p>
            <a:pPr eaLnBrk="1" hangingPunct="1">
              <a:lnSpc>
                <a:spcPct val="160000"/>
              </a:lnSpc>
              <a:buFontTx/>
              <a:buNone/>
            </a:pPr>
            <a:r>
              <a:rPr lang="en-US" sz="2400" b="1" dirty="0">
                <a:solidFill>
                  <a:srgbClr val="0000FF"/>
                </a:solidFill>
              </a:rPr>
              <a:t>If</a:t>
            </a:r>
            <a:r>
              <a:rPr lang="en-US" sz="2400" b="1" dirty="0"/>
              <a:t> R is the normal reaction exerted by the pulley on the </a:t>
            </a:r>
          </a:p>
          <a:p>
            <a:pPr eaLnBrk="1" hangingPunct="1">
              <a:lnSpc>
                <a:spcPct val="140000"/>
              </a:lnSpc>
              <a:buFontTx/>
              <a:buNone/>
            </a:pPr>
            <a:r>
              <a:rPr lang="en-US" sz="2400" b="1" dirty="0"/>
              <a:t>element of the belt. </a:t>
            </a:r>
            <a:r>
              <a:rPr lang="en-US" sz="2400" b="1" dirty="0">
                <a:solidFill>
                  <a:srgbClr val="0000FF"/>
                </a:solidFill>
              </a:rPr>
              <a:t>Then</a:t>
            </a:r>
            <a:r>
              <a:rPr lang="en-US" sz="2400" b="1" dirty="0"/>
              <a:t>, </a:t>
            </a:r>
          </a:p>
          <a:p>
            <a:pPr eaLnBrk="1" hangingPunct="1">
              <a:lnSpc>
                <a:spcPct val="160000"/>
              </a:lnSpc>
              <a:buFontTx/>
              <a:buNone/>
            </a:pPr>
            <a:r>
              <a:rPr lang="en-US" sz="2400" b="1" dirty="0"/>
              <a:t>The force of friction </a:t>
            </a:r>
            <a:r>
              <a:rPr lang="en-US" sz="2400" b="1" dirty="0" err="1"/>
              <a:t>μR</a:t>
            </a:r>
            <a:r>
              <a:rPr lang="en-US" sz="2400" b="1" dirty="0"/>
              <a:t> acts </a:t>
            </a:r>
            <a:r>
              <a:rPr lang="en-US" sz="2400" b="1" dirty="0">
                <a:solidFill>
                  <a:srgbClr val="996633"/>
                </a:solidFill>
              </a:rPr>
              <a:t>perpendicular</a:t>
            </a:r>
            <a:r>
              <a:rPr lang="en-US" sz="2400" b="1" dirty="0"/>
              <a:t> to the </a:t>
            </a:r>
          </a:p>
          <a:p>
            <a:pPr eaLnBrk="1" hangingPunct="1">
              <a:lnSpc>
                <a:spcPct val="160000"/>
              </a:lnSpc>
              <a:buFontTx/>
              <a:buNone/>
            </a:pPr>
            <a:r>
              <a:rPr lang="en-US" sz="2400" b="1" dirty="0"/>
              <a:t>normal reaction R in the direction </a:t>
            </a:r>
            <a:r>
              <a:rPr lang="en-US" sz="2400" b="1" dirty="0">
                <a:solidFill>
                  <a:srgbClr val="996633"/>
                </a:solidFill>
              </a:rPr>
              <a:t>opposite</a:t>
            </a:r>
            <a:r>
              <a:rPr lang="en-US" sz="2400" b="1" dirty="0"/>
              <a:t> to the </a:t>
            </a:r>
          </a:p>
          <a:p>
            <a:pPr eaLnBrk="1" hangingPunct="1">
              <a:lnSpc>
                <a:spcPct val="160000"/>
              </a:lnSpc>
              <a:buFontTx/>
              <a:buNone/>
            </a:pPr>
            <a:r>
              <a:rPr lang="en-US" sz="2400" b="1" dirty="0"/>
              <a:t>direction of motion as shown in figure.</a:t>
            </a:r>
          </a:p>
        </p:txBody>
      </p:sp>
    </p:spTree>
    <p:extLst>
      <p:ext uri="{BB962C8B-B14F-4D97-AF65-F5344CB8AC3E}">
        <p14:creationId xmlns:p14="http://schemas.microsoft.com/office/powerpoint/2010/main" val="13246108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73731" name="Slide Number Placeholder 5"/>
          <p:cNvSpPr>
            <a:spLocks noGrp="1"/>
          </p:cNvSpPr>
          <p:nvPr>
            <p:ph type="sldNum" sz="quarter" idx="12"/>
          </p:nvPr>
        </p:nvSpPr>
        <p:spPr>
          <a:noFill/>
        </p:spPr>
        <p:txBody>
          <a:bodyPr/>
          <a:lstStyle/>
          <a:p>
            <a:fld id="{FFF49169-963B-4484-BA38-79EB60E3ACAD}" type="slidenum">
              <a:rPr lang="en-US"/>
              <a:pPr/>
              <a:t>78</a:t>
            </a:fld>
            <a:endParaRPr lang="en-US" dirty="0"/>
          </a:p>
        </p:txBody>
      </p:sp>
      <p:sp>
        <p:nvSpPr>
          <p:cNvPr id="73732" name="Rectangle 3"/>
          <p:cNvSpPr>
            <a:spLocks noGrp="1" noChangeArrowheads="1"/>
          </p:cNvSpPr>
          <p:nvPr>
            <p:ph type="body" idx="1"/>
          </p:nvPr>
        </p:nvSpPr>
        <p:spPr>
          <a:xfrm>
            <a:off x="457200" y="381000"/>
            <a:ext cx="8458200" cy="5791200"/>
          </a:xfrm>
        </p:spPr>
        <p:txBody>
          <a:bodyPr/>
          <a:lstStyle/>
          <a:p>
            <a:pPr marL="609600" indent="-609600" eaLnBrk="1" hangingPunct="1">
              <a:buFontTx/>
              <a:buNone/>
            </a:pPr>
            <a:r>
              <a:rPr lang="en-US" sz="2800" b="1" dirty="0"/>
              <a:t>Element AB will be in equilibrium only when </a:t>
            </a:r>
          </a:p>
          <a:p>
            <a:pPr marL="609600" indent="-609600" eaLnBrk="1" hangingPunct="1">
              <a:buFontTx/>
              <a:buNone/>
            </a:pPr>
            <a:r>
              <a:rPr lang="en-US" sz="2800" b="1" dirty="0"/>
              <a:t>following forces act on it</a:t>
            </a:r>
          </a:p>
          <a:p>
            <a:pPr marL="609600" indent="-609600" eaLnBrk="1" hangingPunct="1">
              <a:lnSpc>
                <a:spcPct val="200000"/>
              </a:lnSpc>
              <a:buFontTx/>
              <a:buAutoNum type="arabicPeriod"/>
            </a:pPr>
            <a:r>
              <a:rPr lang="en-US" sz="2800" b="1" dirty="0"/>
              <a:t>Tension T on the slack side at A</a:t>
            </a:r>
          </a:p>
          <a:p>
            <a:pPr marL="609600" indent="-609600" eaLnBrk="1" hangingPunct="1">
              <a:lnSpc>
                <a:spcPct val="200000"/>
              </a:lnSpc>
              <a:buFontTx/>
              <a:buAutoNum type="arabicPeriod"/>
            </a:pPr>
            <a:r>
              <a:rPr lang="en-US" sz="2800" b="1" dirty="0"/>
              <a:t>Tension T +</a:t>
            </a:r>
            <a:r>
              <a:rPr lang="en-US" sz="2800" b="1" dirty="0" err="1"/>
              <a:t>δT</a:t>
            </a:r>
            <a:r>
              <a:rPr lang="en-US" sz="2800" b="1" dirty="0"/>
              <a:t> on the tight side at B</a:t>
            </a:r>
          </a:p>
          <a:p>
            <a:pPr marL="609600" indent="-609600" eaLnBrk="1" hangingPunct="1">
              <a:lnSpc>
                <a:spcPct val="200000"/>
              </a:lnSpc>
              <a:buFontTx/>
              <a:buAutoNum type="arabicPeriod"/>
            </a:pPr>
            <a:r>
              <a:rPr lang="en-US" sz="2800" b="1" dirty="0"/>
              <a:t>Normal reaction R</a:t>
            </a:r>
          </a:p>
          <a:p>
            <a:pPr marL="609600" indent="-609600" eaLnBrk="1" hangingPunct="1">
              <a:lnSpc>
                <a:spcPct val="200000"/>
              </a:lnSpc>
              <a:buFontTx/>
              <a:buAutoNum type="arabicPeriod"/>
            </a:pPr>
            <a:r>
              <a:rPr lang="en-US" sz="2800" b="1" dirty="0"/>
              <a:t>Frictional force </a:t>
            </a:r>
            <a:r>
              <a:rPr lang="en-US" sz="2800" b="1" dirty="0" err="1"/>
              <a:t>μR</a:t>
            </a:r>
            <a:r>
              <a:rPr lang="en-US" sz="2800" b="1" dirty="0"/>
              <a:t> acting </a:t>
            </a:r>
            <a:r>
              <a:rPr lang="en-US" sz="2800" b="1" dirty="0">
                <a:solidFill>
                  <a:srgbClr val="996633"/>
                </a:solidFill>
              </a:rPr>
              <a:t>perpendicular</a:t>
            </a:r>
            <a:r>
              <a:rPr lang="en-US" sz="2800" b="1" dirty="0"/>
              <a:t> to R</a:t>
            </a:r>
          </a:p>
        </p:txBody>
      </p:sp>
    </p:spTree>
    <p:extLst>
      <p:ext uri="{BB962C8B-B14F-4D97-AF65-F5344CB8AC3E}">
        <p14:creationId xmlns:p14="http://schemas.microsoft.com/office/powerpoint/2010/main" val="540109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Footer Placeholder 4"/>
          <p:cNvSpPr>
            <a:spLocks noGrp="1"/>
          </p:cNvSpPr>
          <p:nvPr>
            <p:ph type="ftr" sz="quarter" idx="11"/>
          </p:nvPr>
        </p:nvSpPr>
        <p:spPr>
          <a:noFill/>
        </p:spPr>
        <p:txBody>
          <a:bodyPr/>
          <a:lstStyle/>
          <a:p>
            <a:r>
              <a:rPr lang="en-US" b="1" dirty="0">
                <a:solidFill>
                  <a:srgbClr val="0000FF"/>
                </a:solidFill>
              </a:rPr>
              <a:t>Dept. of Mech. </a:t>
            </a:r>
            <a:r>
              <a:rPr lang="en-US" b="1" dirty="0" err="1">
                <a:solidFill>
                  <a:srgbClr val="0000FF"/>
                </a:solidFill>
              </a:rPr>
              <a:t>Engg</a:t>
            </a:r>
            <a:r>
              <a:rPr lang="en-US" b="1" dirty="0">
                <a:solidFill>
                  <a:srgbClr val="0000FF"/>
                </a:solidFill>
              </a:rPr>
              <a:t>.</a:t>
            </a:r>
          </a:p>
          <a:p>
            <a:endParaRPr lang="en-US" dirty="0"/>
          </a:p>
        </p:txBody>
      </p:sp>
      <p:sp>
        <p:nvSpPr>
          <p:cNvPr id="3080" name="Slide Number Placeholder 5"/>
          <p:cNvSpPr>
            <a:spLocks noGrp="1"/>
          </p:cNvSpPr>
          <p:nvPr>
            <p:ph type="sldNum" sz="quarter" idx="12"/>
          </p:nvPr>
        </p:nvSpPr>
        <p:spPr>
          <a:noFill/>
        </p:spPr>
        <p:txBody>
          <a:bodyPr/>
          <a:lstStyle/>
          <a:p>
            <a:fld id="{8B5818F6-0CD2-4309-84CE-37434C42ECB1}" type="slidenum">
              <a:rPr lang="en-US"/>
              <a:pPr/>
              <a:t>79</a:t>
            </a:fld>
            <a:endParaRPr lang="en-US"/>
          </a:p>
        </p:txBody>
      </p:sp>
      <p:sp>
        <p:nvSpPr>
          <p:cNvPr id="3081" name="Rectangle 3"/>
          <p:cNvSpPr>
            <a:spLocks noGrp="1" noChangeArrowheads="1"/>
          </p:cNvSpPr>
          <p:nvPr>
            <p:ph type="body" idx="1"/>
          </p:nvPr>
        </p:nvSpPr>
        <p:spPr>
          <a:xfrm>
            <a:off x="228600" y="228600"/>
            <a:ext cx="8534400" cy="5897563"/>
          </a:xfrm>
        </p:spPr>
        <p:txBody>
          <a:bodyPr/>
          <a:lstStyle/>
          <a:p>
            <a:pPr eaLnBrk="1" hangingPunct="1">
              <a:buFontTx/>
              <a:buNone/>
            </a:pPr>
            <a:r>
              <a:rPr lang="en-US" dirty="0"/>
              <a:t>Resolving all the forces in the direction of R.</a:t>
            </a:r>
          </a:p>
        </p:txBody>
      </p:sp>
      <p:sp>
        <p:nvSpPr>
          <p:cNvPr id="3082" name="Rectangle 6"/>
          <p:cNvSpPr>
            <a:spLocks noChangeArrowheads="1"/>
          </p:cNvSpPr>
          <p:nvPr/>
        </p:nvSpPr>
        <p:spPr bwMode="auto">
          <a:xfrm>
            <a:off x="381000" y="1120775"/>
            <a:ext cx="762000" cy="477054"/>
          </a:xfrm>
          <a:prstGeom prst="rect">
            <a:avLst/>
          </a:prstGeom>
          <a:noFill/>
          <a:ln w="9525">
            <a:noFill/>
            <a:miter lim="800000"/>
            <a:headEnd/>
            <a:tailEnd/>
          </a:ln>
        </p:spPr>
        <p:txBody>
          <a:bodyPr wrap="square" anchor="ctr">
            <a:spAutoFit/>
          </a:bodyPr>
          <a:lstStyle/>
          <a:p>
            <a:pPr algn="just">
              <a:spcBef>
                <a:spcPct val="0"/>
              </a:spcBef>
            </a:pPr>
            <a:r>
              <a:rPr lang="en-US" sz="2500" dirty="0">
                <a:cs typeface="Times New Roman" pitchFamily="18" charset="0"/>
              </a:rPr>
              <a:t>R =</a:t>
            </a:r>
            <a:r>
              <a:rPr lang="en-US" sz="1200" dirty="0">
                <a:cs typeface="Times New Roman" pitchFamily="18" charset="0"/>
              </a:rPr>
              <a:t> </a:t>
            </a:r>
            <a:endParaRPr lang="en-US" sz="1800" dirty="0"/>
          </a:p>
        </p:txBody>
      </p:sp>
      <p:graphicFrame>
        <p:nvGraphicFramePr>
          <p:cNvPr id="3074" name="Object 5"/>
          <p:cNvGraphicFramePr>
            <a:graphicFrameLocks noChangeAspect="1"/>
          </p:cNvGraphicFramePr>
          <p:nvPr/>
        </p:nvGraphicFramePr>
        <p:xfrm>
          <a:off x="1143000" y="914400"/>
          <a:ext cx="2057400" cy="846138"/>
        </p:xfrm>
        <a:graphic>
          <a:graphicData uri="http://schemas.openxmlformats.org/presentationml/2006/ole">
            <mc:AlternateContent xmlns:mc="http://schemas.openxmlformats.org/markup-compatibility/2006">
              <mc:Choice xmlns:v="urn:schemas-microsoft-com:vml" Requires="v">
                <p:oleObj spid="_x0000_s13609" r:id="rId3" imgW="698197" imgH="431613" progId="Equation.3">
                  <p:embed/>
                </p:oleObj>
              </mc:Choice>
              <mc:Fallback>
                <p:oleObj r:id="rId3" imgW="698197" imgH="431613" progId="Equation.3">
                  <p:embed/>
                  <p:pic>
                    <p:nvPicPr>
                      <p:cNvPr id="307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14400"/>
                        <a:ext cx="2057400"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3" name="Rectangle 7"/>
          <p:cNvSpPr>
            <a:spLocks noChangeArrowheads="1"/>
          </p:cNvSpPr>
          <p:nvPr/>
        </p:nvSpPr>
        <p:spPr bwMode="auto">
          <a:xfrm>
            <a:off x="2819400" y="1066800"/>
            <a:ext cx="1066800" cy="473075"/>
          </a:xfrm>
          <a:prstGeom prst="rect">
            <a:avLst/>
          </a:prstGeom>
          <a:noFill/>
          <a:ln w="9525">
            <a:noFill/>
            <a:miter lim="800000"/>
            <a:headEnd/>
            <a:tailEnd/>
          </a:ln>
        </p:spPr>
        <p:txBody>
          <a:bodyPr anchor="ctr">
            <a:spAutoFit/>
          </a:bodyPr>
          <a:lstStyle/>
          <a:p>
            <a:pPr algn="just">
              <a:spcBef>
                <a:spcPct val="0"/>
              </a:spcBef>
            </a:pPr>
            <a:r>
              <a:rPr lang="en-US" sz="2500" dirty="0">
                <a:cs typeface="Times New Roman" pitchFamily="18" charset="0"/>
              </a:rPr>
              <a:t>      + </a:t>
            </a:r>
            <a:endParaRPr lang="en-US" sz="2500" dirty="0"/>
          </a:p>
        </p:txBody>
      </p:sp>
      <p:graphicFrame>
        <p:nvGraphicFramePr>
          <p:cNvPr id="3075" name="Object 4"/>
          <p:cNvGraphicFramePr>
            <a:graphicFrameLocks noChangeAspect="1"/>
          </p:cNvGraphicFramePr>
          <p:nvPr/>
        </p:nvGraphicFramePr>
        <p:xfrm>
          <a:off x="3962400" y="962025"/>
          <a:ext cx="1905000" cy="765175"/>
        </p:xfrm>
        <a:graphic>
          <a:graphicData uri="http://schemas.openxmlformats.org/presentationml/2006/ole">
            <mc:AlternateContent xmlns:mc="http://schemas.openxmlformats.org/markup-compatibility/2006">
              <mc:Choice xmlns:v="urn:schemas-microsoft-com:vml" Requires="v">
                <p:oleObj spid="_x0000_s13610" r:id="rId5" imgW="1066800" imgH="431800" progId="Equation.3">
                  <p:embed/>
                </p:oleObj>
              </mc:Choice>
              <mc:Fallback>
                <p:oleObj r:id="rId5" imgW="1066800" imgH="431800" progId="Equation.3">
                  <p:embed/>
                  <p:pic>
                    <p:nvPicPr>
                      <p:cNvPr id="307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962025"/>
                        <a:ext cx="1905000"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4" name="Rectangle 10"/>
          <p:cNvSpPr>
            <a:spLocks noChangeArrowheads="1"/>
          </p:cNvSpPr>
          <p:nvPr/>
        </p:nvSpPr>
        <p:spPr bwMode="auto">
          <a:xfrm>
            <a:off x="1524000" y="2271713"/>
            <a:ext cx="361950" cy="457200"/>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a:t>
            </a:r>
            <a:endParaRPr lang="en-US" sz="2400"/>
          </a:p>
        </p:txBody>
      </p:sp>
      <p:graphicFrame>
        <p:nvGraphicFramePr>
          <p:cNvPr id="3076" name="Object 9"/>
          <p:cNvGraphicFramePr>
            <a:graphicFrameLocks noChangeAspect="1"/>
          </p:cNvGraphicFramePr>
          <p:nvPr/>
        </p:nvGraphicFramePr>
        <p:xfrm>
          <a:off x="1841500" y="2133600"/>
          <a:ext cx="1524000" cy="825500"/>
        </p:xfrm>
        <a:graphic>
          <a:graphicData uri="http://schemas.openxmlformats.org/presentationml/2006/ole">
            <mc:AlternateContent xmlns:mc="http://schemas.openxmlformats.org/markup-compatibility/2006">
              <mc:Choice xmlns:v="urn:schemas-microsoft-com:vml" Requires="v">
                <p:oleObj spid="_x0000_s13611" r:id="rId7" imgW="787400" imgH="431800" progId="Equation.3">
                  <p:embed/>
                </p:oleObj>
              </mc:Choice>
              <mc:Fallback>
                <p:oleObj r:id="rId7" imgW="787400" imgH="431800" progId="Equation.3">
                  <p:embed/>
                  <p:pic>
                    <p:nvPicPr>
                      <p:cNvPr id="3076"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1500" y="2133600"/>
                        <a:ext cx="15240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5" name="Rectangle 11"/>
          <p:cNvSpPr>
            <a:spLocks noChangeArrowheads="1"/>
          </p:cNvSpPr>
          <p:nvPr/>
        </p:nvSpPr>
        <p:spPr bwMode="auto">
          <a:xfrm>
            <a:off x="3352800" y="2286000"/>
            <a:ext cx="501650" cy="473075"/>
          </a:xfrm>
          <a:prstGeom prst="rect">
            <a:avLst/>
          </a:prstGeom>
          <a:noFill/>
          <a:ln w="9525">
            <a:noFill/>
            <a:miter lim="800000"/>
            <a:headEnd/>
            <a:tailEnd/>
          </a:ln>
        </p:spPr>
        <p:txBody>
          <a:bodyPr wrap="none" anchor="ctr">
            <a:spAutoFit/>
          </a:bodyPr>
          <a:lstStyle/>
          <a:p>
            <a:pPr>
              <a:spcBef>
                <a:spcPct val="0"/>
              </a:spcBef>
            </a:pPr>
            <a:r>
              <a:rPr lang="en-US" sz="2500">
                <a:cs typeface="Times New Roman" pitchFamily="18" charset="0"/>
              </a:rPr>
              <a:t> +</a:t>
            </a:r>
            <a:r>
              <a:rPr lang="en-US" sz="1200">
                <a:cs typeface="Times New Roman" pitchFamily="18" charset="0"/>
              </a:rPr>
              <a:t> </a:t>
            </a:r>
            <a:endParaRPr lang="en-US" sz="1800"/>
          </a:p>
        </p:txBody>
      </p:sp>
      <p:graphicFrame>
        <p:nvGraphicFramePr>
          <p:cNvPr id="3077" name="Object 8"/>
          <p:cNvGraphicFramePr>
            <a:graphicFrameLocks noChangeAspect="1"/>
          </p:cNvGraphicFramePr>
          <p:nvPr/>
        </p:nvGraphicFramePr>
        <p:xfrm>
          <a:off x="4038600" y="2133600"/>
          <a:ext cx="1462088" cy="792163"/>
        </p:xfrm>
        <a:graphic>
          <a:graphicData uri="http://schemas.openxmlformats.org/presentationml/2006/ole">
            <mc:AlternateContent xmlns:mc="http://schemas.openxmlformats.org/markup-compatibility/2006">
              <mc:Choice xmlns:v="urn:schemas-microsoft-com:vml" Requires="v">
                <p:oleObj spid="_x0000_s13612" r:id="rId9" imgW="787400" imgH="431800" progId="Equation.3">
                  <p:embed/>
                </p:oleObj>
              </mc:Choice>
              <mc:Fallback>
                <p:oleObj r:id="rId9" imgW="787400" imgH="431800" progId="Equation.3">
                  <p:embed/>
                  <p:pic>
                    <p:nvPicPr>
                      <p:cNvPr id="3077"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0" y="2133600"/>
                        <a:ext cx="1462088"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6" name="Rectangle 12"/>
          <p:cNvSpPr>
            <a:spLocks noChangeArrowheads="1"/>
          </p:cNvSpPr>
          <p:nvPr/>
        </p:nvSpPr>
        <p:spPr bwMode="auto">
          <a:xfrm>
            <a:off x="228600" y="2971800"/>
            <a:ext cx="8389938" cy="457200"/>
          </a:xfrm>
          <a:prstGeom prst="rect">
            <a:avLst/>
          </a:prstGeom>
          <a:noFill/>
          <a:ln w="9525">
            <a:noFill/>
            <a:miter lim="800000"/>
            <a:headEnd/>
            <a:tailEnd/>
          </a:ln>
        </p:spPr>
        <p:txBody>
          <a:bodyPr wrap="none" anchor="ctr">
            <a:spAutoFit/>
          </a:bodyPr>
          <a:lstStyle/>
          <a:p>
            <a:pPr algn="just">
              <a:spcBef>
                <a:spcPct val="0"/>
              </a:spcBef>
            </a:pPr>
            <a:r>
              <a:rPr lang="en-US" sz="2400"/>
              <a:t>For small angles the following assumptions can be made.</a:t>
            </a:r>
          </a:p>
        </p:txBody>
      </p:sp>
      <p:sp>
        <p:nvSpPr>
          <p:cNvPr id="3087" name="Rectangle 13"/>
          <p:cNvSpPr>
            <a:spLocks noChangeArrowheads="1"/>
          </p:cNvSpPr>
          <p:nvPr/>
        </p:nvSpPr>
        <p:spPr bwMode="auto">
          <a:xfrm>
            <a:off x="762000" y="3657600"/>
            <a:ext cx="6652334" cy="461665"/>
          </a:xfrm>
          <a:prstGeom prst="rect">
            <a:avLst/>
          </a:prstGeom>
          <a:noFill/>
          <a:ln w="9525">
            <a:noFill/>
            <a:miter lim="800000"/>
            <a:headEnd/>
            <a:tailEnd/>
          </a:ln>
        </p:spPr>
        <p:txBody>
          <a:bodyPr wrap="none" anchor="ctr">
            <a:spAutoFit/>
          </a:bodyPr>
          <a:lstStyle/>
          <a:p>
            <a:pPr algn="just">
              <a:spcBef>
                <a:spcPct val="0"/>
              </a:spcBef>
            </a:pPr>
            <a:r>
              <a:rPr lang="en-US" sz="2400" dirty="0"/>
              <a:t>Sin </a:t>
            </a:r>
            <a:r>
              <a:rPr lang="en-US" sz="2400" dirty="0" err="1"/>
              <a:t>δθ</a:t>
            </a:r>
            <a:r>
              <a:rPr lang="en-US" sz="2400" dirty="0"/>
              <a:t>/2 = </a:t>
            </a:r>
            <a:r>
              <a:rPr lang="en-US" sz="2400" dirty="0" err="1"/>
              <a:t>δθ</a:t>
            </a:r>
            <a:r>
              <a:rPr lang="en-US" sz="2400" dirty="0"/>
              <a:t>/2       &amp;       </a:t>
            </a:r>
            <a:r>
              <a:rPr lang="en-US" sz="2400" dirty="0" err="1"/>
              <a:t>δT</a:t>
            </a:r>
            <a:r>
              <a:rPr lang="en-US" sz="2400" dirty="0"/>
              <a:t>. </a:t>
            </a:r>
            <a:r>
              <a:rPr lang="en-US" sz="2400" dirty="0" err="1"/>
              <a:t>δθ</a:t>
            </a:r>
            <a:r>
              <a:rPr lang="en-US" sz="2400" dirty="0"/>
              <a:t> /2 is neglected.</a:t>
            </a:r>
            <a:endParaRPr lang="en-US" sz="2400" b="1" u="sng" dirty="0"/>
          </a:p>
        </p:txBody>
      </p:sp>
      <p:sp>
        <p:nvSpPr>
          <p:cNvPr id="3088" name="Rectangle 15"/>
          <p:cNvSpPr>
            <a:spLocks noChangeArrowheads="1"/>
          </p:cNvSpPr>
          <p:nvPr/>
        </p:nvSpPr>
        <p:spPr bwMode="auto">
          <a:xfrm>
            <a:off x="838200" y="4495800"/>
            <a:ext cx="1514475" cy="473075"/>
          </a:xfrm>
          <a:prstGeom prst="rect">
            <a:avLst/>
          </a:prstGeom>
          <a:noFill/>
          <a:ln w="9525">
            <a:noFill/>
            <a:miter lim="800000"/>
            <a:headEnd/>
            <a:tailEnd/>
          </a:ln>
        </p:spPr>
        <p:txBody>
          <a:bodyPr wrap="none" anchor="ctr">
            <a:spAutoFit/>
          </a:bodyPr>
          <a:lstStyle/>
          <a:p>
            <a:pPr algn="just">
              <a:spcBef>
                <a:spcPct val="0"/>
              </a:spcBef>
            </a:pPr>
            <a:r>
              <a:rPr lang="en-US" sz="2500">
                <a:cs typeface="Times New Roman" pitchFamily="18" charset="0"/>
              </a:rPr>
              <a:t>R= 2T</a:t>
            </a:r>
            <a:endParaRPr lang="en-US" sz="2500"/>
          </a:p>
        </p:txBody>
      </p:sp>
      <p:graphicFrame>
        <p:nvGraphicFramePr>
          <p:cNvPr id="3078" name="Object 14"/>
          <p:cNvGraphicFramePr>
            <a:graphicFrameLocks noChangeAspect="1"/>
          </p:cNvGraphicFramePr>
          <p:nvPr/>
        </p:nvGraphicFramePr>
        <p:xfrm>
          <a:off x="2286000" y="4343400"/>
          <a:ext cx="557213" cy="914400"/>
        </p:xfrm>
        <a:graphic>
          <a:graphicData uri="http://schemas.openxmlformats.org/presentationml/2006/ole">
            <mc:AlternateContent xmlns:mc="http://schemas.openxmlformats.org/markup-compatibility/2006">
              <mc:Choice xmlns:v="urn:schemas-microsoft-com:vml" Requires="v">
                <p:oleObj spid="_x0000_s13613" r:id="rId11" imgW="241195" imgH="393529" progId="Equation.3">
                  <p:embed/>
                </p:oleObj>
              </mc:Choice>
              <mc:Fallback>
                <p:oleObj r:id="rId11" imgW="241195" imgH="393529" progId="Equation.3">
                  <p:embed/>
                  <p:pic>
                    <p:nvPicPr>
                      <p:cNvPr id="3078"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0" y="4343400"/>
                        <a:ext cx="557213"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9" name="Rectangle 16"/>
          <p:cNvSpPr>
            <a:spLocks noChangeArrowheads="1"/>
          </p:cNvSpPr>
          <p:nvPr/>
        </p:nvSpPr>
        <p:spPr bwMode="auto">
          <a:xfrm>
            <a:off x="4041775" y="3624263"/>
            <a:ext cx="684213" cy="274637"/>
          </a:xfrm>
          <a:prstGeom prst="rect">
            <a:avLst/>
          </a:prstGeom>
          <a:noFill/>
          <a:ln w="9525">
            <a:noFill/>
            <a:miter lim="800000"/>
            <a:headEnd/>
            <a:tailEnd/>
          </a:ln>
        </p:spPr>
        <p:txBody>
          <a:bodyPr wrap="none" anchor="ctr">
            <a:spAutoFit/>
          </a:bodyPr>
          <a:lstStyle/>
          <a:p>
            <a:pPr algn="just">
              <a:spcBef>
                <a:spcPct val="0"/>
              </a:spcBef>
            </a:pPr>
            <a:r>
              <a:rPr lang="en-US" sz="1200">
                <a:cs typeface="Times New Roman" pitchFamily="18" charset="0"/>
              </a:rPr>
              <a:t> </a:t>
            </a:r>
            <a:endParaRPr lang="en-US" sz="1800"/>
          </a:p>
        </p:txBody>
      </p:sp>
      <p:sp>
        <p:nvSpPr>
          <p:cNvPr id="3090" name="Rectangle 17"/>
          <p:cNvSpPr>
            <a:spLocks noChangeArrowheads="1"/>
          </p:cNvSpPr>
          <p:nvPr/>
        </p:nvSpPr>
        <p:spPr bwMode="auto">
          <a:xfrm>
            <a:off x="762000" y="5562600"/>
            <a:ext cx="7346950" cy="457200"/>
          </a:xfrm>
          <a:prstGeom prst="rect">
            <a:avLst/>
          </a:prstGeom>
          <a:noFill/>
          <a:ln w="9525">
            <a:noFill/>
            <a:miter lim="800000"/>
            <a:headEnd/>
            <a:tailEnd/>
          </a:ln>
        </p:spPr>
        <p:txBody>
          <a:bodyPr wrap="none" anchor="ctr">
            <a:spAutoFit/>
          </a:bodyPr>
          <a:lstStyle/>
          <a:p>
            <a:pPr algn="just">
              <a:spcBef>
                <a:spcPct val="0"/>
              </a:spcBef>
            </a:pPr>
            <a:r>
              <a:rPr lang="en-US" sz="2400" b="1" dirty="0"/>
              <a:t>R =T </a:t>
            </a:r>
            <a:r>
              <a:rPr lang="en-US" sz="2400" b="1" dirty="0" err="1"/>
              <a:t>δθ</a:t>
            </a:r>
            <a:r>
              <a:rPr lang="en-US" sz="2400" b="1" dirty="0"/>
              <a:t>			</a:t>
            </a:r>
            <a:r>
              <a:rPr lang="en-US" sz="2400" dirty="0"/>
              <a:t>------------------------------ (1)</a:t>
            </a:r>
          </a:p>
        </p:txBody>
      </p:sp>
    </p:spTree>
    <p:extLst>
      <p:ext uri="{BB962C8B-B14F-4D97-AF65-F5344CB8AC3E}">
        <p14:creationId xmlns:p14="http://schemas.microsoft.com/office/powerpoint/2010/main" val="1640942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28E5F31-D2C1-4106-81A9-A2A90BAE974C}" type="slidenum">
              <a:rPr lang="en-US"/>
              <a:pPr/>
              <a:t>8</a:t>
            </a:fld>
            <a:endParaRPr lang="en-US" dirty="0"/>
          </a:p>
        </p:txBody>
      </p:sp>
      <p:sp>
        <p:nvSpPr>
          <p:cNvPr id="9218" name="Rectangle 2"/>
          <p:cNvSpPr>
            <a:spLocks noGrp="1" noChangeArrowheads="1"/>
          </p:cNvSpPr>
          <p:nvPr>
            <p:ph type="title"/>
          </p:nvPr>
        </p:nvSpPr>
        <p:spPr/>
        <p:txBody>
          <a:bodyPr/>
          <a:lstStyle/>
          <a:p>
            <a:r>
              <a:rPr lang="en-US"/>
              <a:t>Belt drives</a:t>
            </a:r>
          </a:p>
        </p:txBody>
      </p:sp>
      <p:sp>
        <p:nvSpPr>
          <p:cNvPr id="9219" name="Rectangle 3"/>
          <p:cNvSpPr>
            <a:spLocks noGrp="1" noChangeArrowheads="1"/>
          </p:cNvSpPr>
          <p:nvPr>
            <p:ph type="body" idx="1"/>
          </p:nvPr>
        </p:nvSpPr>
        <p:spPr>
          <a:xfrm>
            <a:off x="457200" y="1219200"/>
            <a:ext cx="8534400" cy="4525963"/>
          </a:xfrm>
        </p:spPr>
        <p:txBody>
          <a:bodyPr/>
          <a:lstStyle/>
          <a:p>
            <a:pPr>
              <a:buFontTx/>
              <a:buNone/>
            </a:pPr>
            <a:endParaRPr lang="en-US" dirty="0">
              <a:solidFill>
                <a:srgbClr val="0000FF"/>
              </a:solidFill>
            </a:endParaRPr>
          </a:p>
          <a:p>
            <a:pPr>
              <a:buFontTx/>
              <a:buNone/>
            </a:pPr>
            <a:r>
              <a:rPr lang="en-US" dirty="0">
                <a:solidFill>
                  <a:srgbClr val="0000FF"/>
                </a:solidFill>
              </a:rPr>
              <a:t>Two types:</a:t>
            </a:r>
          </a:p>
          <a:p>
            <a:r>
              <a:rPr lang="en-US" dirty="0">
                <a:solidFill>
                  <a:schemeClr val="hlink"/>
                </a:solidFill>
              </a:rPr>
              <a:t>Open belt drive</a:t>
            </a:r>
          </a:p>
          <a:p>
            <a:r>
              <a:rPr lang="en-US" dirty="0">
                <a:solidFill>
                  <a:srgbClr val="FF3399"/>
                </a:solidFill>
              </a:rPr>
              <a:t>Cross belt drive</a:t>
            </a:r>
          </a:p>
        </p:txBody>
      </p:sp>
    </p:spTree>
    <p:extLst>
      <p:ext uri="{BB962C8B-B14F-4D97-AF65-F5344CB8AC3E}">
        <p14:creationId xmlns:p14="http://schemas.microsoft.com/office/powerpoint/2010/main" val="20007946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Slide Number Placeholder 5"/>
          <p:cNvSpPr>
            <a:spLocks noGrp="1"/>
          </p:cNvSpPr>
          <p:nvPr>
            <p:ph type="sldNum" sz="quarter" idx="12"/>
          </p:nvPr>
        </p:nvSpPr>
        <p:spPr>
          <a:noFill/>
        </p:spPr>
        <p:txBody>
          <a:bodyPr/>
          <a:lstStyle/>
          <a:p>
            <a:fld id="{1A84C28B-38CF-4067-B951-6D3290496251}" type="slidenum">
              <a:rPr lang="en-US"/>
              <a:pPr/>
              <a:t>80</a:t>
            </a:fld>
            <a:endParaRPr lang="en-US"/>
          </a:p>
        </p:txBody>
      </p:sp>
      <p:sp>
        <p:nvSpPr>
          <p:cNvPr id="4106" name="Rectangle 3"/>
          <p:cNvSpPr>
            <a:spLocks noGrp="1" noChangeArrowheads="1"/>
          </p:cNvSpPr>
          <p:nvPr>
            <p:ph type="body" idx="1"/>
          </p:nvPr>
        </p:nvSpPr>
        <p:spPr>
          <a:xfrm>
            <a:off x="457200" y="304800"/>
            <a:ext cx="8153400" cy="5821363"/>
          </a:xfrm>
        </p:spPr>
        <p:txBody>
          <a:bodyPr/>
          <a:lstStyle/>
          <a:p>
            <a:pPr eaLnBrk="1" hangingPunct="1">
              <a:buFontTx/>
              <a:buNone/>
            </a:pPr>
            <a:r>
              <a:rPr lang="en-US" sz="2800" dirty="0"/>
              <a:t>Resolving all the forces perpendicular to R</a:t>
            </a:r>
          </a:p>
        </p:txBody>
      </p:sp>
      <p:sp>
        <p:nvSpPr>
          <p:cNvPr id="4107" name="Rectangle 6"/>
          <p:cNvSpPr>
            <a:spLocks noChangeArrowheads="1"/>
          </p:cNvSpPr>
          <p:nvPr/>
        </p:nvSpPr>
        <p:spPr bwMode="auto">
          <a:xfrm>
            <a:off x="304800" y="990600"/>
            <a:ext cx="1371600"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μR = </a:t>
            </a:r>
            <a:endParaRPr lang="en-US" sz="2400"/>
          </a:p>
        </p:txBody>
      </p:sp>
      <p:graphicFrame>
        <p:nvGraphicFramePr>
          <p:cNvPr id="4098" name="Object 5"/>
          <p:cNvGraphicFramePr>
            <a:graphicFrameLocks noChangeAspect="1"/>
          </p:cNvGraphicFramePr>
          <p:nvPr/>
        </p:nvGraphicFramePr>
        <p:xfrm>
          <a:off x="1143000" y="914400"/>
          <a:ext cx="2438400" cy="765175"/>
        </p:xfrm>
        <a:graphic>
          <a:graphicData uri="http://schemas.openxmlformats.org/presentationml/2006/ole">
            <mc:AlternateContent xmlns:mc="http://schemas.openxmlformats.org/markup-compatibility/2006">
              <mc:Choice xmlns:v="urn:schemas-microsoft-com:vml" Requires="v">
                <p:oleObj spid="_x0000_s14692" r:id="rId3" imgW="1155700" imgH="431800" progId="Equation.3">
                  <p:embed/>
                </p:oleObj>
              </mc:Choice>
              <mc:Fallback>
                <p:oleObj r:id="rId3" imgW="1155700" imgH="431800" progId="Equation.3">
                  <p:embed/>
                  <p:pic>
                    <p:nvPicPr>
                      <p:cNvPr id="409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14400"/>
                        <a:ext cx="2438400"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8" name="Rectangle 7"/>
          <p:cNvSpPr>
            <a:spLocks noChangeArrowheads="1"/>
          </p:cNvSpPr>
          <p:nvPr/>
        </p:nvSpPr>
        <p:spPr bwMode="auto">
          <a:xfrm>
            <a:off x="3108325" y="1066800"/>
            <a:ext cx="1066800" cy="457200"/>
          </a:xfrm>
          <a:prstGeom prst="rect">
            <a:avLst/>
          </a:prstGeom>
          <a:noFill/>
          <a:ln w="9525">
            <a:noFill/>
            <a:miter lim="800000"/>
            <a:headEnd/>
            <a:tailEnd/>
          </a:ln>
        </p:spPr>
        <p:txBody>
          <a:bodyPr anchor="ctr">
            <a:spAutoFit/>
          </a:bodyPr>
          <a:lstStyle/>
          <a:p>
            <a:pPr algn="just">
              <a:spcBef>
                <a:spcPct val="0"/>
              </a:spcBef>
            </a:pPr>
            <a:r>
              <a:rPr lang="en-US" sz="2400" b="1" dirty="0">
                <a:cs typeface="Times New Roman" pitchFamily="18" charset="0"/>
              </a:rPr>
              <a:t>      - </a:t>
            </a:r>
            <a:endParaRPr lang="en-US" sz="2400" b="1" dirty="0"/>
          </a:p>
        </p:txBody>
      </p:sp>
      <p:graphicFrame>
        <p:nvGraphicFramePr>
          <p:cNvPr id="4099" name="Object 4"/>
          <p:cNvGraphicFramePr>
            <a:graphicFrameLocks noChangeAspect="1"/>
          </p:cNvGraphicFramePr>
          <p:nvPr/>
        </p:nvGraphicFramePr>
        <p:xfrm>
          <a:off x="4038600" y="885825"/>
          <a:ext cx="1414463" cy="827088"/>
        </p:xfrm>
        <a:graphic>
          <a:graphicData uri="http://schemas.openxmlformats.org/presentationml/2006/ole">
            <mc:AlternateContent xmlns:mc="http://schemas.openxmlformats.org/markup-compatibility/2006">
              <mc:Choice xmlns:v="urn:schemas-microsoft-com:vml" Requires="v">
                <p:oleObj spid="_x0000_s14693" r:id="rId5" imgW="736600" imgH="431800" progId="Equation.3">
                  <p:embed/>
                </p:oleObj>
              </mc:Choice>
              <mc:Fallback>
                <p:oleObj r:id="rId5" imgW="736600" imgH="431800" progId="Equation.3">
                  <p:embed/>
                  <p:pic>
                    <p:nvPicPr>
                      <p:cNvPr id="409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885825"/>
                        <a:ext cx="1414463" cy="827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9" name="Rectangle 11"/>
          <p:cNvSpPr>
            <a:spLocks noChangeArrowheads="1"/>
          </p:cNvSpPr>
          <p:nvPr/>
        </p:nvSpPr>
        <p:spPr bwMode="auto">
          <a:xfrm>
            <a:off x="1219200" y="1981200"/>
            <a:ext cx="404813" cy="457200"/>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a:t>
            </a:r>
            <a:r>
              <a:rPr lang="en-US" sz="1200">
                <a:cs typeface="Times New Roman" pitchFamily="18" charset="0"/>
              </a:rPr>
              <a:t> </a:t>
            </a:r>
            <a:endParaRPr lang="en-US" sz="1800"/>
          </a:p>
        </p:txBody>
      </p:sp>
      <p:graphicFrame>
        <p:nvGraphicFramePr>
          <p:cNvPr id="4100" name="Object 10"/>
          <p:cNvGraphicFramePr>
            <a:graphicFrameLocks noChangeAspect="1"/>
          </p:cNvGraphicFramePr>
          <p:nvPr/>
        </p:nvGraphicFramePr>
        <p:xfrm>
          <a:off x="1524000" y="1905000"/>
          <a:ext cx="1524000" cy="846138"/>
        </p:xfrm>
        <a:graphic>
          <a:graphicData uri="http://schemas.openxmlformats.org/presentationml/2006/ole">
            <mc:AlternateContent xmlns:mc="http://schemas.openxmlformats.org/markup-compatibility/2006">
              <mc:Choice xmlns:v="urn:schemas-microsoft-com:vml" Requires="v">
                <p:oleObj spid="_x0000_s14694" r:id="rId7" imgW="774364" imgH="431613" progId="Equation.3">
                  <p:embed/>
                </p:oleObj>
              </mc:Choice>
              <mc:Fallback>
                <p:oleObj r:id="rId7" imgW="774364" imgH="431613" progId="Equation.3">
                  <p:embed/>
                  <p:pic>
                    <p:nvPicPr>
                      <p:cNvPr id="410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1905000"/>
                        <a:ext cx="1524000"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0" name="Rectangle 12"/>
          <p:cNvSpPr>
            <a:spLocks noChangeArrowheads="1"/>
          </p:cNvSpPr>
          <p:nvPr/>
        </p:nvSpPr>
        <p:spPr bwMode="auto">
          <a:xfrm>
            <a:off x="3124200" y="2057400"/>
            <a:ext cx="404813" cy="457200"/>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a:t>
            </a:r>
            <a:r>
              <a:rPr lang="en-US" sz="1200">
                <a:cs typeface="Times New Roman" pitchFamily="18" charset="0"/>
              </a:rPr>
              <a:t> </a:t>
            </a:r>
            <a:endParaRPr lang="en-US" sz="1800"/>
          </a:p>
        </p:txBody>
      </p:sp>
      <p:graphicFrame>
        <p:nvGraphicFramePr>
          <p:cNvPr id="4101" name="Object 9"/>
          <p:cNvGraphicFramePr>
            <a:graphicFrameLocks noChangeAspect="1"/>
          </p:cNvGraphicFramePr>
          <p:nvPr/>
        </p:nvGraphicFramePr>
        <p:xfrm>
          <a:off x="3657600" y="1981200"/>
          <a:ext cx="1524000" cy="771525"/>
        </p:xfrm>
        <a:graphic>
          <a:graphicData uri="http://schemas.openxmlformats.org/presentationml/2006/ole">
            <mc:AlternateContent xmlns:mc="http://schemas.openxmlformats.org/markup-compatibility/2006">
              <mc:Choice xmlns:v="urn:schemas-microsoft-com:vml" Requires="v">
                <p:oleObj spid="_x0000_s14695" r:id="rId9" imgW="850531" imgH="431613" progId="Equation.3">
                  <p:embed/>
                </p:oleObj>
              </mc:Choice>
              <mc:Fallback>
                <p:oleObj r:id="rId9" imgW="850531" imgH="431613" progId="Equation.3">
                  <p:embed/>
                  <p:pic>
                    <p:nvPicPr>
                      <p:cNvPr id="4101"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00" y="1981200"/>
                        <a:ext cx="15240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1" name="Rectangle 13"/>
          <p:cNvSpPr>
            <a:spLocks noChangeArrowheads="1"/>
          </p:cNvSpPr>
          <p:nvPr/>
        </p:nvSpPr>
        <p:spPr bwMode="auto">
          <a:xfrm>
            <a:off x="5232400" y="2133600"/>
            <a:ext cx="412750" cy="457200"/>
          </a:xfrm>
          <a:prstGeom prst="rect">
            <a:avLst/>
          </a:prstGeom>
          <a:noFill/>
          <a:ln w="9525">
            <a:noFill/>
            <a:miter lim="800000"/>
            <a:headEnd/>
            <a:tailEnd/>
          </a:ln>
        </p:spPr>
        <p:txBody>
          <a:bodyPr wrap="none" anchor="ctr">
            <a:spAutoFit/>
          </a:bodyPr>
          <a:lstStyle/>
          <a:p>
            <a:pPr>
              <a:spcBef>
                <a:spcPct val="0"/>
              </a:spcBef>
            </a:pPr>
            <a:r>
              <a:rPr lang="en-US" sz="2400">
                <a:cs typeface="Times New Roman" pitchFamily="18" charset="0"/>
              </a:rPr>
              <a:t> -</a:t>
            </a:r>
            <a:r>
              <a:rPr lang="en-US" sz="1200">
                <a:cs typeface="Times New Roman" pitchFamily="18" charset="0"/>
              </a:rPr>
              <a:t> </a:t>
            </a:r>
            <a:endParaRPr lang="en-US" sz="1800"/>
          </a:p>
        </p:txBody>
      </p:sp>
      <p:graphicFrame>
        <p:nvGraphicFramePr>
          <p:cNvPr id="4102" name="Object 8"/>
          <p:cNvGraphicFramePr>
            <a:graphicFrameLocks noChangeAspect="1"/>
          </p:cNvGraphicFramePr>
          <p:nvPr/>
        </p:nvGraphicFramePr>
        <p:xfrm>
          <a:off x="5715000" y="1981200"/>
          <a:ext cx="1338263" cy="782638"/>
        </p:xfrm>
        <a:graphic>
          <a:graphicData uri="http://schemas.openxmlformats.org/presentationml/2006/ole">
            <mc:AlternateContent xmlns:mc="http://schemas.openxmlformats.org/markup-compatibility/2006">
              <mc:Choice xmlns:v="urn:schemas-microsoft-com:vml" Requires="v">
                <p:oleObj spid="_x0000_s14696" r:id="rId11" imgW="736600" imgH="431800" progId="Equation.3">
                  <p:embed/>
                </p:oleObj>
              </mc:Choice>
              <mc:Fallback>
                <p:oleObj r:id="rId11" imgW="736600" imgH="431800" progId="Equation.3">
                  <p:embed/>
                  <p:pic>
                    <p:nvPicPr>
                      <p:cNvPr id="410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1981200"/>
                        <a:ext cx="1338263"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2" name="Rectangle 15"/>
          <p:cNvSpPr>
            <a:spLocks noChangeArrowheads="1"/>
          </p:cNvSpPr>
          <p:nvPr/>
        </p:nvSpPr>
        <p:spPr bwMode="auto">
          <a:xfrm>
            <a:off x="762000" y="3048000"/>
            <a:ext cx="903288"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 </a:t>
            </a:r>
            <a:endParaRPr lang="en-US" sz="2400"/>
          </a:p>
        </p:txBody>
      </p:sp>
      <p:graphicFrame>
        <p:nvGraphicFramePr>
          <p:cNvPr id="4103" name="Object 14"/>
          <p:cNvGraphicFramePr>
            <a:graphicFrameLocks noChangeAspect="1"/>
          </p:cNvGraphicFramePr>
          <p:nvPr/>
        </p:nvGraphicFramePr>
        <p:xfrm>
          <a:off x="1524000" y="2971800"/>
          <a:ext cx="1600200" cy="809625"/>
        </p:xfrm>
        <a:graphic>
          <a:graphicData uri="http://schemas.openxmlformats.org/presentationml/2006/ole">
            <mc:AlternateContent xmlns:mc="http://schemas.openxmlformats.org/markup-compatibility/2006">
              <mc:Choice xmlns:v="urn:schemas-microsoft-com:vml" Requires="v">
                <p:oleObj spid="_x0000_s14697" r:id="rId12" imgW="850531" imgH="431613" progId="Equation.3">
                  <p:embed/>
                </p:oleObj>
              </mc:Choice>
              <mc:Fallback>
                <p:oleObj r:id="rId12" imgW="850531" imgH="431613" progId="Equation.3">
                  <p:embed/>
                  <p:pic>
                    <p:nvPicPr>
                      <p:cNvPr id="4103"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000" y="2971800"/>
                        <a:ext cx="1600200"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3" name="Rectangle 16"/>
          <p:cNvSpPr>
            <a:spLocks noChangeArrowheads="1"/>
          </p:cNvSpPr>
          <p:nvPr/>
        </p:nvSpPr>
        <p:spPr bwMode="auto">
          <a:xfrm>
            <a:off x="4416425" y="3643313"/>
            <a:ext cx="769938" cy="274637"/>
          </a:xfrm>
          <a:prstGeom prst="rect">
            <a:avLst/>
          </a:prstGeom>
          <a:noFill/>
          <a:ln w="9525">
            <a:noFill/>
            <a:miter lim="800000"/>
            <a:headEnd/>
            <a:tailEnd/>
          </a:ln>
        </p:spPr>
        <p:txBody>
          <a:bodyPr wrap="none" anchor="ctr">
            <a:spAutoFit/>
          </a:bodyPr>
          <a:lstStyle/>
          <a:p>
            <a:pPr algn="just">
              <a:spcBef>
                <a:spcPct val="0"/>
              </a:spcBef>
            </a:pPr>
            <a:r>
              <a:rPr lang="en-US" sz="1200">
                <a:cs typeface="Times New Roman" pitchFamily="18" charset="0"/>
              </a:rPr>
              <a:t>   </a:t>
            </a:r>
            <a:endParaRPr lang="en-US" sz="1800"/>
          </a:p>
        </p:txBody>
      </p:sp>
      <p:sp>
        <p:nvSpPr>
          <p:cNvPr id="4114" name="Rectangle 17"/>
          <p:cNvSpPr>
            <a:spLocks noChangeArrowheads="1"/>
          </p:cNvSpPr>
          <p:nvPr/>
        </p:nvSpPr>
        <p:spPr bwMode="auto">
          <a:xfrm>
            <a:off x="1219200" y="3810000"/>
            <a:ext cx="4368504" cy="461665"/>
          </a:xfrm>
          <a:prstGeom prst="rect">
            <a:avLst/>
          </a:prstGeom>
          <a:noFill/>
          <a:ln w="9525">
            <a:noFill/>
            <a:miter lim="800000"/>
            <a:headEnd/>
            <a:tailEnd/>
          </a:ln>
        </p:spPr>
        <p:txBody>
          <a:bodyPr wrap="none" anchor="ctr">
            <a:spAutoFit/>
          </a:bodyPr>
          <a:lstStyle/>
          <a:p>
            <a:pPr algn="just">
              <a:spcBef>
                <a:spcPct val="0"/>
              </a:spcBef>
            </a:pPr>
            <a:r>
              <a:rPr lang="en-US" sz="2400" dirty="0"/>
              <a:t>For small angles Cos </a:t>
            </a:r>
            <a:r>
              <a:rPr lang="en-US" sz="2400" dirty="0" err="1"/>
              <a:t>δθ</a:t>
            </a:r>
            <a:r>
              <a:rPr lang="en-US" sz="2400" dirty="0"/>
              <a:t>/2  = 1</a:t>
            </a:r>
            <a:endParaRPr lang="en-US" sz="2400" b="1" u="sng" dirty="0"/>
          </a:p>
        </p:txBody>
      </p:sp>
      <p:sp>
        <p:nvSpPr>
          <p:cNvPr id="4115" name="Rectangle 18"/>
          <p:cNvSpPr>
            <a:spLocks noChangeArrowheads="1"/>
          </p:cNvSpPr>
          <p:nvPr/>
        </p:nvSpPr>
        <p:spPr bwMode="auto">
          <a:xfrm>
            <a:off x="1143000" y="4572000"/>
            <a:ext cx="6102350" cy="457200"/>
          </a:xfrm>
          <a:prstGeom prst="rect">
            <a:avLst/>
          </a:prstGeom>
          <a:noFill/>
          <a:ln w="9525">
            <a:noFill/>
            <a:miter lim="800000"/>
            <a:headEnd/>
            <a:tailEnd/>
          </a:ln>
        </p:spPr>
        <p:txBody>
          <a:bodyPr wrap="none" anchor="ctr">
            <a:spAutoFit/>
          </a:bodyPr>
          <a:lstStyle/>
          <a:p>
            <a:pPr algn="just">
              <a:spcBef>
                <a:spcPct val="0"/>
              </a:spcBef>
            </a:pPr>
            <a:r>
              <a:rPr lang="en-US" sz="2400" b="1" dirty="0" err="1"/>
              <a:t>μR</a:t>
            </a:r>
            <a:r>
              <a:rPr lang="en-US" sz="2400" b="1" dirty="0"/>
              <a:t>   =    </a:t>
            </a:r>
            <a:r>
              <a:rPr lang="en-US" sz="2400" b="1" dirty="0" err="1"/>
              <a:t>δT</a:t>
            </a:r>
            <a:r>
              <a:rPr lang="en-US" sz="2400" b="1" dirty="0"/>
              <a:t>                   </a:t>
            </a:r>
            <a:r>
              <a:rPr lang="en-US" sz="2400" dirty="0"/>
              <a:t>---------------------- (2)</a:t>
            </a:r>
          </a:p>
        </p:txBody>
      </p:sp>
      <p:sp>
        <p:nvSpPr>
          <p:cNvPr id="4116" name="Rectangle 19"/>
          <p:cNvSpPr>
            <a:spLocks noChangeArrowheads="1"/>
          </p:cNvSpPr>
          <p:nvPr/>
        </p:nvSpPr>
        <p:spPr bwMode="auto">
          <a:xfrm>
            <a:off x="1143000" y="5181600"/>
            <a:ext cx="4270375" cy="457200"/>
          </a:xfrm>
          <a:prstGeom prst="rect">
            <a:avLst/>
          </a:prstGeom>
          <a:noFill/>
          <a:ln w="9525">
            <a:noFill/>
            <a:miter lim="800000"/>
            <a:headEnd/>
            <a:tailEnd/>
          </a:ln>
        </p:spPr>
        <p:txBody>
          <a:bodyPr wrap="none" anchor="ctr">
            <a:spAutoFit/>
          </a:bodyPr>
          <a:lstStyle/>
          <a:p>
            <a:pPr algn="just">
              <a:spcBef>
                <a:spcPct val="0"/>
              </a:spcBef>
            </a:pPr>
            <a:r>
              <a:rPr lang="en-US" sz="2400"/>
              <a:t>Substituting equation (1) in (2)</a:t>
            </a:r>
          </a:p>
        </p:txBody>
      </p:sp>
      <p:sp>
        <p:nvSpPr>
          <p:cNvPr id="4117" name="Rectangle 20"/>
          <p:cNvSpPr>
            <a:spLocks noChangeArrowheads="1"/>
          </p:cNvSpPr>
          <p:nvPr/>
        </p:nvSpPr>
        <p:spPr bwMode="auto">
          <a:xfrm>
            <a:off x="1295400" y="5867400"/>
            <a:ext cx="1766061" cy="461665"/>
          </a:xfrm>
          <a:prstGeom prst="rect">
            <a:avLst/>
          </a:prstGeom>
          <a:noFill/>
          <a:ln w="9525">
            <a:noFill/>
            <a:miter lim="800000"/>
            <a:headEnd/>
            <a:tailEnd/>
          </a:ln>
        </p:spPr>
        <p:txBody>
          <a:bodyPr wrap="none" anchor="ctr">
            <a:spAutoFit/>
          </a:bodyPr>
          <a:lstStyle/>
          <a:p>
            <a:pPr algn="just">
              <a:spcBef>
                <a:spcPct val="0"/>
              </a:spcBef>
            </a:pPr>
            <a:r>
              <a:rPr lang="en-US" sz="2400" dirty="0" err="1"/>
              <a:t>μT</a:t>
            </a:r>
            <a:r>
              <a:rPr lang="en-US" sz="2400" dirty="0"/>
              <a:t> </a:t>
            </a:r>
            <a:r>
              <a:rPr lang="en-US" sz="2400" dirty="0" err="1"/>
              <a:t>δθ</a:t>
            </a:r>
            <a:r>
              <a:rPr lang="en-US" sz="2400" dirty="0"/>
              <a:t>  = </a:t>
            </a:r>
            <a:r>
              <a:rPr lang="en-US" sz="2400" dirty="0" err="1"/>
              <a:t>δT</a:t>
            </a:r>
            <a:endParaRPr lang="en-US" sz="2400" b="1" u="sng" dirty="0"/>
          </a:p>
        </p:txBody>
      </p:sp>
    </p:spTree>
    <p:extLst>
      <p:ext uri="{BB962C8B-B14F-4D97-AF65-F5344CB8AC3E}">
        <p14:creationId xmlns:p14="http://schemas.microsoft.com/office/powerpoint/2010/main" val="14842801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7" name="Slide Number Placeholder 5"/>
          <p:cNvSpPr>
            <a:spLocks noGrp="1"/>
          </p:cNvSpPr>
          <p:nvPr>
            <p:ph type="sldNum" sz="quarter" idx="12"/>
          </p:nvPr>
        </p:nvSpPr>
        <p:spPr>
          <a:noFill/>
        </p:spPr>
        <p:txBody>
          <a:bodyPr/>
          <a:lstStyle/>
          <a:p>
            <a:fld id="{DDC4FE3B-5E86-4686-A041-697138364F1F}" type="slidenum">
              <a:rPr lang="en-US"/>
              <a:pPr/>
              <a:t>81</a:t>
            </a:fld>
            <a:endParaRPr lang="en-US" dirty="0"/>
          </a:p>
        </p:txBody>
      </p:sp>
      <p:sp>
        <p:nvSpPr>
          <p:cNvPr id="5128" name="Rectangle 4"/>
          <p:cNvSpPr>
            <a:spLocks noGrp="1" noChangeArrowheads="1"/>
          </p:cNvSpPr>
          <p:nvPr>
            <p:ph type="body" idx="1"/>
          </p:nvPr>
        </p:nvSpPr>
        <p:spPr>
          <a:xfrm>
            <a:off x="457200" y="304800"/>
            <a:ext cx="8382000" cy="5821363"/>
          </a:xfrm>
          <a:noFill/>
        </p:spPr>
        <p:txBody>
          <a:bodyPr/>
          <a:lstStyle/>
          <a:p>
            <a:pPr algn="just" eaLnBrk="1" hangingPunct="1">
              <a:spcBef>
                <a:spcPct val="0"/>
              </a:spcBef>
              <a:buFontTx/>
              <a:buNone/>
            </a:pPr>
            <a:r>
              <a:rPr lang="en-US" sz="2400" dirty="0"/>
              <a:t>Substituting equation (1) in (2)</a:t>
            </a:r>
          </a:p>
          <a:p>
            <a:pPr algn="just" eaLnBrk="1" hangingPunct="1">
              <a:spcBef>
                <a:spcPct val="0"/>
              </a:spcBef>
              <a:buFontTx/>
              <a:buNone/>
            </a:pPr>
            <a:endParaRPr lang="en-US" sz="2400" dirty="0"/>
          </a:p>
        </p:txBody>
      </p:sp>
      <p:sp>
        <p:nvSpPr>
          <p:cNvPr id="5129" name="Rectangle 6"/>
          <p:cNvSpPr>
            <a:spLocks noChangeArrowheads="1"/>
          </p:cNvSpPr>
          <p:nvPr/>
        </p:nvSpPr>
        <p:spPr bwMode="auto">
          <a:xfrm>
            <a:off x="2514600" y="990600"/>
            <a:ext cx="1766060" cy="461665"/>
          </a:xfrm>
          <a:prstGeom prst="rect">
            <a:avLst/>
          </a:prstGeom>
          <a:noFill/>
          <a:ln w="9525">
            <a:noFill/>
            <a:miter lim="800000"/>
            <a:headEnd/>
            <a:tailEnd/>
          </a:ln>
        </p:spPr>
        <p:txBody>
          <a:bodyPr wrap="none" anchor="ctr">
            <a:spAutoFit/>
          </a:bodyPr>
          <a:lstStyle/>
          <a:p>
            <a:pPr algn="ctr">
              <a:spcBef>
                <a:spcPct val="0"/>
              </a:spcBef>
            </a:pPr>
            <a:r>
              <a:rPr lang="en-US" sz="2400" dirty="0" err="1"/>
              <a:t>μT</a:t>
            </a:r>
            <a:r>
              <a:rPr lang="en-US" sz="2400" dirty="0"/>
              <a:t> </a:t>
            </a:r>
            <a:r>
              <a:rPr lang="en-US" sz="2400" dirty="0" err="1"/>
              <a:t>δθ</a:t>
            </a:r>
            <a:r>
              <a:rPr lang="en-US" sz="2400" dirty="0"/>
              <a:t>  = </a:t>
            </a:r>
            <a:r>
              <a:rPr lang="en-US" sz="2400" dirty="0" err="1"/>
              <a:t>δT</a:t>
            </a:r>
            <a:endParaRPr lang="en-US" sz="2400" b="1" u="sng" dirty="0"/>
          </a:p>
        </p:txBody>
      </p:sp>
      <p:sp>
        <p:nvSpPr>
          <p:cNvPr id="5130" name="Rectangle 8"/>
          <p:cNvSpPr>
            <a:spLocks noChangeArrowheads="1"/>
          </p:cNvSpPr>
          <p:nvPr/>
        </p:nvSpPr>
        <p:spPr bwMode="auto">
          <a:xfrm>
            <a:off x="0" y="3097213"/>
            <a:ext cx="9144000" cy="0"/>
          </a:xfrm>
          <a:prstGeom prst="rect">
            <a:avLst/>
          </a:prstGeom>
          <a:noFill/>
          <a:ln w="9525">
            <a:noFill/>
            <a:miter lim="800000"/>
            <a:headEnd/>
            <a:tailEnd/>
          </a:ln>
        </p:spPr>
        <p:txBody>
          <a:bodyPr wrap="none" anchor="ctr">
            <a:spAutoFit/>
          </a:bodyPr>
          <a:lstStyle/>
          <a:p>
            <a:endParaRPr lang="en-US"/>
          </a:p>
        </p:txBody>
      </p:sp>
      <p:graphicFrame>
        <p:nvGraphicFramePr>
          <p:cNvPr id="5122" name="Object 7"/>
          <p:cNvGraphicFramePr>
            <a:graphicFrameLocks noChangeAspect="1"/>
          </p:cNvGraphicFramePr>
          <p:nvPr/>
        </p:nvGraphicFramePr>
        <p:xfrm>
          <a:off x="2819400" y="1676400"/>
          <a:ext cx="501650" cy="762000"/>
        </p:xfrm>
        <a:graphic>
          <a:graphicData uri="http://schemas.openxmlformats.org/presentationml/2006/ole">
            <mc:AlternateContent xmlns:mc="http://schemas.openxmlformats.org/markup-compatibility/2006">
              <mc:Choice xmlns:v="urn:schemas-microsoft-com:vml" Requires="v">
                <p:oleObj spid="_x0000_s15598" r:id="rId3" imgW="253890" imgH="393529" progId="Equation.3">
                  <p:embed/>
                </p:oleObj>
              </mc:Choice>
              <mc:Fallback>
                <p:oleObj r:id="rId3" imgW="253890" imgH="393529" progId="Equation.3">
                  <p:embed/>
                  <p:pic>
                    <p:nvPicPr>
                      <p:cNvPr id="51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676400"/>
                        <a:ext cx="5016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1" name="Rectangle 9"/>
          <p:cNvSpPr>
            <a:spLocks noChangeArrowheads="1"/>
          </p:cNvSpPr>
          <p:nvPr/>
        </p:nvSpPr>
        <p:spPr bwMode="auto">
          <a:xfrm>
            <a:off x="3200400" y="1828800"/>
            <a:ext cx="1152525" cy="457200"/>
          </a:xfrm>
          <a:prstGeom prst="rect">
            <a:avLst/>
          </a:prstGeom>
          <a:noFill/>
          <a:ln w="9525">
            <a:noFill/>
            <a:miter lim="800000"/>
            <a:headEnd/>
            <a:tailEnd/>
          </a:ln>
        </p:spPr>
        <p:txBody>
          <a:bodyPr anchor="ctr">
            <a:spAutoFit/>
          </a:bodyPr>
          <a:lstStyle/>
          <a:p>
            <a:pPr algn="just">
              <a:spcBef>
                <a:spcPct val="0"/>
              </a:spcBef>
            </a:pPr>
            <a:r>
              <a:rPr lang="en-US" sz="2400">
                <a:cs typeface="Times New Roman" pitchFamily="18" charset="0"/>
              </a:rPr>
              <a:t> = μ δθ</a:t>
            </a:r>
            <a:r>
              <a:rPr lang="en-US" sz="1200">
                <a:cs typeface="Times New Roman" pitchFamily="18" charset="0"/>
              </a:rPr>
              <a:t>  </a:t>
            </a:r>
            <a:endParaRPr lang="en-US" sz="1800"/>
          </a:p>
        </p:txBody>
      </p:sp>
      <p:sp>
        <p:nvSpPr>
          <p:cNvPr id="5132" name="Rectangle 20"/>
          <p:cNvSpPr>
            <a:spLocks noChangeArrowheads="1"/>
          </p:cNvSpPr>
          <p:nvPr/>
        </p:nvSpPr>
        <p:spPr bwMode="auto">
          <a:xfrm>
            <a:off x="-58738" y="2514600"/>
            <a:ext cx="9202738" cy="457200"/>
          </a:xfrm>
          <a:prstGeom prst="rect">
            <a:avLst/>
          </a:prstGeom>
          <a:noFill/>
          <a:ln w="9525">
            <a:noFill/>
            <a:miter lim="800000"/>
            <a:headEnd/>
            <a:tailEnd/>
          </a:ln>
        </p:spPr>
        <p:txBody>
          <a:bodyPr wrap="none" anchor="ctr">
            <a:spAutoFit/>
          </a:bodyPr>
          <a:lstStyle/>
          <a:p>
            <a:pPr algn="just">
              <a:spcBef>
                <a:spcPct val="0"/>
              </a:spcBef>
            </a:pPr>
            <a:r>
              <a:rPr lang="en-US" sz="2400"/>
              <a:t>Integrating </a:t>
            </a:r>
            <a:r>
              <a:rPr lang="en-US" sz="2400">
                <a:solidFill>
                  <a:srgbClr val="0000FF"/>
                </a:solidFill>
              </a:rPr>
              <a:t>δθ</a:t>
            </a:r>
            <a:r>
              <a:rPr lang="en-US" sz="2400"/>
              <a:t> between </a:t>
            </a:r>
            <a:r>
              <a:rPr lang="en-US" sz="2400">
                <a:solidFill>
                  <a:srgbClr val="996633"/>
                </a:solidFill>
              </a:rPr>
              <a:t>0 </a:t>
            </a:r>
            <a:r>
              <a:rPr lang="en-US" sz="2400"/>
              <a:t>and </a:t>
            </a:r>
            <a:r>
              <a:rPr lang="en-US" sz="2400">
                <a:solidFill>
                  <a:srgbClr val="996633"/>
                </a:solidFill>
              </a:rPr>
              <a:t>θ</a:t>
            </a:r>
            <a:r>
              <a:rPr lang="en-US" sz="2400"/>
              <a:t> and tension </a:t>
            </a:r>
            <a:r>
              <a:rPr lang="en-US" sz="2400">
                <a:solidFill>
                  <a:srgbClr val="0000FF"/>
                </a:solidFill>
              </a:rPr>
              <a:t>δT</a:t>
            </a:r>
            <a:r>
              <a:rPr lang="en-US" sz="2400"/>
              <a:t> between </a:t>
            </a:r>
            <a:r>
              <a:rPr lang="en-US" sz="2400">
                <a:solidFill>
                  <a:srgbClr val="996633"/>
                </a:solidFill>
              </a:rPr>
              <a:t>T2</a:t>
            </a:r>
            <a:r>
              <a:rPr lang="en-US" sz="2400"/>
              <a:t> and</a:t>
            </a:r>
            <a:r>
              <a:rPr lang="en-US" sz="2400">
                <a:solidFill>
                  <a:srgbClr val="996633"/>
                </a:solidFill>
              </a:rPr>
              <a:t> T1</a:t>
            </a:r>
          </a:p>
        </p:txBody>
      </p:sp>
      <p:sp>
        <p:nvSpPr>
          <p:cNvPr id="5133" name="Rectangle 22"/>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endParaRPr lang="en-US"/>
          </a:p>
        </p:txBody>
      </p:sp>
      <p:graphicFrame>
        <p:nvGraphicFramePr>
          <p:cNvPr id="5123" name="Object 21"/>
          <p:cNvGraphicFramePr>
            <a:graphicFrameLocks noChangeAspect="1"/>
          </p:cNvGraphicFramePr>
          <p:nvPr/>
        </p:nvGraphicFramePr>
        <p:xfrm>
          <a:off x="2514600" y="2971800"/>
          <a:ext cx="1828800" cy="1020763"/>
        </p:xfrm>
        <a:graphic>
          <a:graphicData uri="http://schemas.openxmlformats.org/presentationml/2006/ole">
            <mc:AlternateContent xmlns:mc="http://schemas.openxmlformats.org/markup-compatibility/2006">
              <mc:Choice xmlns:v="urn:schemas-microsoft-com:vml" Requires="v">
                <p:oleObj spid="_x0000_s15599" r:id="rId5" imgW="901700" imgH="508000" progId="Equation.3">
                  <p:embed/>
                </p:oleObj>
              </mc:Choice>
              <mc:Fallback>
                <p:oleObj r:id="rId5" imgW="901700" imgH="508000" progId="Equation.3">
                  <p:embed/>
                  <p:pic>
                    <p:nvPicPr>
                      <p:cNvPr id="5123"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2971800"/>
                        <a:ext cx="1828800" cy="1020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4" name="Rectangle 27"/>
          <p:cNvSpPr>
            <a:spLocks noChangeArrowheads="1"/>
          </p:cNvSpPr>
          <p:nvPr/>
        </p:nvSpPr>
        <p:spPr bwMode="auto">
          <a:xfrm>
            <a:off x="2514600" y="4343400"/>
            <a:ext cx="817563" cy="457200"/>
          </a:xfrm>
          <a:prstGeom prst="rect">
            <a:avLst/>
          </a:prstGeom>
          <a:noFill/>
          <a:ln w="9525">
            <a:noFill/>
            <a:miter lim="800000"/>
            <a:headEnd/>
            <a:tailEnd/>
          </a:ln>
        </p:spPr>
        <p:txBody>
          <a:bodyPr wrap="none" anchor="ctr">
            <a:spAutoFit/>
          </a:bodyPr>
          <a:lstStyle/>
          <a:p>
            <a:pPr algn="just">
              <a:spcBef>
                <a:spcPct val="0"/>
              </a:spcBef>
            </a:pPr>
            <a:r>
              <a:rPr lang="en-US" sz="2400">
                <a:cs typeface="Times New Roman" pitchFamily="18" charset="0"/>
              </a:rPr>
              <a:t>log </a:t>
            </a:r>
            <a:r>
              <a:rPr lang="en-US" sz="2400" baseline="-30000">
                <a:cs typeface="Times New Roman" pitchFamily="18" charset="0"/>
              </a:rPr>
              <a:t>e</a:t>
            </a:r>
            <a:r>
              <a:rPr lang="en-US" sz="1200" baseline="-30000">
                <a:cs typeface="Times New Roman" pitchFamily="18" charset="0"/>
              </a:rPr>
              <a:t> </a:t>
            </a:r>
            <a:endParaRPr lang="en-US" sz="1800"/>
          </a:p>
        </p:txBody>
      </p:sp>
      <p:graphicFrame>
        <p:nvGraphicFramePr>
          <p:cNvPr id="5124" name="Object 26"/>
          <p:cNvGraphicFramePr>
            <a:graphicFrameLocks noChangeAspect="1"/>
          </p:cNvGraphicFramePr>
          <p:nvPr/>
        </p:nvGraphicFramePr>
        <p:xfrm>
          <a:off x="3200400" y="4114800"/>
          <a:ext cx="496888" cy="1066800"/>
        </p:xfrm>
        <a:graphic>
          <a:graphicData uri="http://schemas.openxmlformats.org/presentationml/2006/ole">
            <mc:AlternateContent xmlns:mc="http://schemas.openxmlformats.org/markup-compatibility/2006">
              <mc:Choice xmlns:v="urn:schemas-microsoft-com:vml" Requires="v">
                <p:oleObj spid="_x0000_s15600" r:id="rId7" imgW="203112" imgH="431613" progId="Equation.3">
                  <p:embed/>
                </p:oleObj>
              </mc:Choice>
              <mc:Fallback>
                <p:oleObj r:id="rId7" imgW="203112" imgH="431613" progId="Equation.3">
                  <p:embed/>
                  <p:pic>
                    <p:nvPicPr>
                      <p:cNvPr id="5124"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4114800"/>
                        <a:ext cx="496888"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5" name="Rectangle 28"/>
          <p:cNvSpPr>
            <a:spLocks noChangeArrowheads="1"/>
          </p:cNvSpPr>
          <p:nvPr/>
        </p:nvSpPr>
        <p:spPr bwMode="auto">
          <a:xfrm>
            <a:off x="3505200" y="4419600"/>
            <a:ext cx="1354138" cy="457200"/>
          </a:xfrm>
          <a:prstGeom prst="rect">
            <a:avLst/>
          </a:prstGeom>
          <a:noFill/>
          <a:ln w="9525">
            <a:noFill/>
            <a:miter lim="800000"/>
            <a:headEnd/>
            <a:tailEnd/>
          </a:ln>
        </p:spPr>
        <p:txBody>
          <a:bodyPr anchor="ctr">
            <a:spAutoFit/>
          </a:bodyPr>
          <a:lstStyle/>
          <a:p>
            <a:pPr algn="just">
              <a:spcBef>
                <a:spcPct val="0"/>
              </a:spcBef>
            </a:pPr>
            <a:r>
              <a:rPr lang="en-US" sz="2400" baseline="-30000">
                <a:cs typeface="Times New Roman" pitchFamily="18" charset="0"/>
              </a:rPr>
              <a:t> </a:t>
            </a:r>
            <a:r>
              <a:rPr lang="en-US" sz="2400">
                <a:cs typeface="Times New Roman" pitchFamily="18" charset="0"/>
              </a:rPr>
              <a:t> = μθ</a:t>
            </a:r>
            <a:endParaRPr lang="en-US" sz="2400"/>
          </a:p>
        </p:txBody>
      </p:sp>
      <p:sp>
        <p:nvSpPr>
          <p:cNvPr id="5136" name="Rectangle 30"/>
          <p:cNvSpPr>
            <a:spLocks noChangeArrowheads="1"/>
          </p:cNvSpPr>
          <p:nvPr/>
        </p:nvSpPr>
        <p:spPr bwMode="auto">
          <a:xfrm>
            <a:off x="0" y="3049588"/>
            <a:ext cx="9144000" cy="0"/>
          </a:xfrm>
          <a:prstGeom prst="rect">
            <a:avLst/>
          </a:prstGeom>
          <a:noFill/>
          <a:ln w="9525">
            <a:noFill/>
            <a:miter lim="800000"/>
            <a:headEnd/>
            <a:tailEnd/>
          </a:ln>
        </p:spPr>
        <p:txBody>
          <a:bodyPr wrap="none" anchor="ctr">
            <a:spAutoFit/>
          </a:bodyPr>
          <a:lstStyle/>
          <a:p>
            <a:endParaRPr lang="en-US"/>
          </a:p>
        </p:txBody>
      </p:sp>
      <p:grpSp>
        <p:nvGrpSpPr>
          <p:cNvPr id="2" name="Group 35"/>
          <p:cNvGrpSpPr>
            <a:grpSpLocks/>
          </p:cNvGrpSpPr>
          <p:nvPr/>
        </p:nvGrpSpPr>
        <p:grpSpPr bwMode="auto">
          <a:xfrm>
            <a:off x="2133600" y="5219700"/>
            <a:ext cx="3276600" cy="1524000"/>
            <a:chOff x="1344" y="3288"/>
            <a:chExt cx="2064" cy="960"/>
          </a:xfrm>
        </p:grpSpPr>
        <p:sp>
          <p:nvSpPr>
            <p:cNvPr id="5138" name="Rectangle 32"/>
            <p:cNvSpPr>
              <a:spLocks noChangeArrowheads="1"/>
            </p:cNvSpPr>
            <p:nvPr/>
          </p:nvSpPr>
          <p:spPr bwMode="auto">
            <a:xfrm>
              <a:off x="1344" y="3288"/>
              <a:ext cx="2064" cy="960"/>
            </a:xfrm>
            <a:prstGeom prst="rect">
              <a:avLst/>
            </a:prstGeom>
            <a:solidFill>
              <a:schemeClr val="accent1"/>
            </a:solidFill>
            <a:ln w="9525">
              <a:solidFill>
                <a:schemeClr val="tx1"/>
              </a:solidFill>
              <a:miter lim="800000"/>
              <a:headEnd/>
              <a:tailEnd/>
            </a:ln>
          </p:spPr>
          <p:txBody>
            <a:bodyPr wrap="none" anchor="ctr"/>
            <a:lstStyle/>
            <a:p>
              <a:endParaRPr lang="en-US"/>
            </a:p>
          </p:txBody>
        </p:sp>
        <p:graphicFrame>
          <p:nvGraphicFramePr>
            <p:cNvPr id="5125" name="Object 29"/>
            <p:cNvGraphicFramePr>
              <a:graphicFrameLocks noChangeAspect="1"/>
            </p:cNvGraphicFramePr>
            <p:nvPr/>
          </p:nvGraphicFramePr>
          <p:xfrm>
            <a:off x="1728" y="3336"/>
            <a:ext cx="482" cy="912"/>
          </p:xfrm>
          <a:graphic>
            <a:graphicData uri="http://schemas.openxmlformats.org/presentationml/2006/ole">
              <mc:AlternateContent xmlns:mc="http://schemas.openxmlformats.org/markup-compatibility/2006">
                <mc:Choice xmlns:v="urn:schemas-microsoft-com:vml" Requires="v">
                  <p:oleObj spid="_x0000_s15601" r:id="rId9" imgW="253890" imgH="482391" progId="Equation.3">
                    <p:embed/>
                  </p:oleObj>
                </mc:Choice>
                <mc:Fallback>
                  <p:oleObj r:id="rId9" imgW="253890" imgH="482391" progId="Equation.3">
                    <p:embed/>
                    <p:pic>
                      <p:nvPicPr>
                        <p:cNvPr id="5125"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8" y="3336"/>
                          <a:ext cx="482" cy="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9" name="Rectangle 31"/>
            <p:cNvSpPr>
              <a:spLocks noChangeArrowheads="1"/>
            </p:cNvSpPr>
            <p:nvPr/>
          </p:nvSpPr>
          <p:spPr bwMode="auto">
            <a:xfrm>
              <a:off x="2016" y="3600"/>
              <a:ext cx="1191" cy="336"/>
            </a:xfrm>
            <a:prstGeom prst="rect">
              <a:avLst/>
            </a:prstGeom>
            <a:noFill/>
            <a:ln w="9525">
              <a:noFill/>
              <a:miter lim="800000"/>
              <a:headEnd/>
              <a:tailEnd/>
            </a:ln>
          </p:spPr>
          <p:txBody>
            <a:bodyPr wrap="none" anchor="ctr">
              <a:spAutoFit/>
            </a:bodyPr>
            <a:lstStyle/>
            <a:p>
              <a:pPr algn="just">
                <a:spcBef>
                  <a:spcPct val="0"/>
                </a:spcBef>
              </a:pPr>
              <a:r>
                <a:rPr lang="en-US" sz="2900" b="1" baseline="-30000">
                  <a:cs typeface="Times New Roman" pitchFamily="18" charset="0"/>
                </a:rPr>
                <a:t> </a:t>
              </a:r>
              <a:r>
                <a:rPr lang="en-US" sz="2900" b="1">
                  <a:cs typeface="Times New Roman" pitchFamily="18" charset="0"/>
                </a:rPr>
                <a:t>  = e </a:t>
              </a:r>
              <a:r>
                <a:rPr lang="en-US" sz="2900" b="1" baseline="30000">
                  <a:cs typeface="Times New Roman" pitchFamily="18" charset="0"/>
                </a:rPr>
                <a:t>μ θ</a:t>
              </a:r>
              <a:r>
                <a:rPr lang="en-US" sz="1200" baseline="30000">
                  <a:cs typeface="Times New Roman" pitchFamily="18" charset="0"/>
                </a:rPr>
                <a:t>                 </a:t>
              </a:r>
              <a:endParaRPr lang="en-US" sz="1800"/>
            </a:p>
          </p:txBody>
        </p:sp>
      </p:grpSp>
      <p:sp>
        <p:nvSpPr>
          <p:cNvPr id="19" name="TextBox 18"/>
          <p:cNvSpPr txBox="1"/>
          <p:nvPr/>
        </p:nvSpPr>
        <p:spPr>
          <a:xfrm>
            <a:off x="5486400" y="5867400"/>
            <a:ext cx="619080"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1111293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7543800" cy="584775"/>
          </a:xfrm>
          <a:prstGeom prst="rect">
            <a:avLst/>
          </a:prstGeom>
          <a:noFill/>
        </p:spPr>
        <p:txBody>
          <a:bodyPr wrap="square" rtlCol="0">
            <a:spAutoFit/>
          </a:bodyPr>
          <a:lstStyle/>
          <a:p>
            <a:r>
              <a:rPr lang="en-US" sz="3200" b="1" dirty="0">
                <a:solidFill>
                  <a:srgbClr val="170BB5"/>
                </a:solidFill>
              </a:rPr>
              <a:t>Taking logarithms of equation 3</a:t>
            </a:r>
          </a:p>
        </p:txBody>
      </p:sp>
      <p:graphicFrame>
        <p:nvGraphicFramePr>
          <p:cNvPr id="3" name="Object 2"/>
          <p:cNvGraphicFramePr>
            <a:graphicFrameLocks noChangeAspect="1"/>
          </p:cNvGraphicFramePr>
          <p:nvPr/>
        </p:nvGraphicFramePr>
        <p:xfrm>
          <a:off x="990600" y="914400"/>
          <a:ext cx="2514600" cy="1005840"/>
        </p:xfrm>
        <a:graphic>
          <a:graphicData uri="http://schemas.openxmlformats.org/presentationml/2006/ole">
            <mc:AlternateContent xmlns:mc="http://schemas.openxmlformats.org/markup-compatibility/2006">
              <mc:Choice xmlns:v="urn:schemas-microsoft-com:vml" Requires="v">
                <p:oleObj spid="_x0000_s16681" name="Equation" r:id="rId3" imgW="1206360" imgH="482400" progId="">
                  <p:embed/>
                </p:oleObj>
              </mc:Choice>
              <mc:Fallback>
                <p:oleObj name="Equation" r:id="rId3" imgW="1206360" imgH="482400" progId="">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914400"/>
                        <a:ext cx="2514600" cy="10058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4267200" y="914400"/>
            <a:ext cx="2590800" cy="769441"/>
          </a:xfrm>
          <a:prstGeom prst="rect">
            <a:avLst/>
          </a:prstGeom>
          <a:noFill/>
        </p:spPr>
        <p:txBody>
          <a:bodyPr wrap="square" rtlCol="0">
            <a:spAutoFit/>
          </a:bodyPr>
          <a:lstStyle/>
          <a:p>
            <a:r>
              <a:rPr lang="en-US" sz="4400" b="1" dirty="0">
                <a:solidFill>
                  <a:srgbClr val="170BB5"/>
                </a:solidFill>
              </a:rPr>
              <a:t>……… 4</a:t>
            </a:r>
          </a:p>
        </p:txBody>
      </p:sp>
      <p:sp>
        <p:nvSpPr>
          <p:cNvPr id="6" name="TextBox 5"/>
          <p:cNvSpPr txBox="1"/>
          <p:nvPr/>
        </p:nvSpPr>
        <p:spPr>
          <a:xfrm>
            <a:off x="228600" y="2133600"/>
            <a:ext cx="7924800" cy="1077218"/>
          </a:xfrm>
          <a:prstGeom prst="rect">
            <a:avLst/>
          </a:prstGeom>
          <a:noFill/>
        </p:spPr>
        <p:txBody>
          <a:bodyPr wrap="square" rtlCol="0">
            <a:spAutoFit/>
          </a:bodyPr>
          <a:lstStyle/>
          <a:p>
            <a:r>
              <a:rPr lang="en-US" sz="3200" b="1" dirty="0">
                <a:solidFill>
                  <a:srgbClr val="170BB5"/>
                </a:solidFill>
              </a:rPr>
              <a:t>Where,        e = Base of </a:t>
            </a:r>
            <a:r>
              <a:rPr lang="en-US" sz="3200" b="1" dirty="0" err="1">
                <a:solidFill>
                  <a:srgbClr val="170BB5"/>
                </a:solidFill>
              </a:rPr>
              <a:t>Napierian</a:t>
            </a:r>
            <a:r>
              <a:rPr lang="en-US" sz="3200" b="1" dirty="0">
                <a:solidFill>
                  <a:srgbClr val="170BB5"/>
                </a:solidFill>
              </a:rPr>
              <a:t> logarithms</a:t>
            </a:r>
          </a:p>
          <a:p>
            <a:r>
              <a:rPr lang="en-US" sz="3200" b="1" dirty="0">
                <a:solidFill>
                  <a:srgbClr val="170BB5"/>
                </a:solidFill>
              </a:rPr>
              <a:t>		     = 2.718</a:t>
            </a:r>
          </a:p>
        </p:txBody>
      </p:sp>
      <p:graphicFrame>
        <p:nvGraphicFramePr>
          <p:cNvPr id="21508" name="Object 4"/>
          <p:cNvGraphicFramePr>
            <a:graphicFrameLocks noChangeAspect="1"/>
          </p:cNvGraphicFramePr>
          <p:nvPr>
            <p:extLst>
              <p:ext uri="{D42A27DB-BD31-4B8C-83A1-F6EECF244321}">
                <p14:modId xmlns:p14="http://schemas.microsoft.com/office/powerpoint/2010/main" val="1127005414"/>
              </p:ext>
            </p:extLst>
          </p:nvPr>
        </p:nvGraphicFramePr>
        <p:xfrm>
          <a:off x="1141678" y="3412486"/>
          <a:ext cx="3070225" cy="1482725"/>
        </p:xfrm>
        <a:graphic>
          <a:graphicData uri="http://schemas.openxmlformats.org/presentationml/2006/ole">
            <mc:AlternateContent xmlns:mc="http://schemas.openxmlformats.org/markup-compatibility/2006">
              <mc:Choice xmlns:v="urn:schemas-microsoft-com:vml" Requires="v">
                <p:oleObj spid="_x0000_s16682" name="Equation" r:id="rId5" imgW="1473120" imgH="711000" progId="">
                  <p:embed/>
                </p:oleObj>
              </mc:Choice>
              <mc:Fallback>
                <p:oleObj name="Equation" r:id="rId5" imgW="1473120" imgH="711000" progId="">
                  <p:embed/>
                  <p:pic>
                    <p:nvPicPr>
                      <p:cNvPr id="2150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1678" y="3412486"/>
                        <a:ext cx="3070225" cy="1482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9" name="Object 5"/>
          <p:cNvGraphicFramePr>
            <a:graphicFrameLocks noChangeAspect="1"/>
          </p:cNvGraphicFramePr>
          <p:nvPr/>
        </p:nvGraphicFramePr>
        <p:xfrm>
          <a:off x="152400" y="3352800"/>
          <a:ext cx="685800" cy="623888"/>
        </p:xfrm>
        <a:graphic>
          <a:graphicData uri="http://schemas.openxmlformats.org/presentationml/2006/ole">
            <mc:AlternateContent xmlns:mc="http://schemas.openxmlformats.org/markup-compatibility/2006">
              <mc:Choice xmlns:v="urn:schemas-microsoft-com:vml" Requires="v">
                <p:oleObj spid="_x0000_s16683" name="Equation" r:id="rId7" imgW="139680" imgH="126720" progId="">
                  <p:embed/>
                </p:oleObj>
              </mc:Choice>
              <mc:Fallback>
                <p:oleObj name="Equation" r:id="rId7" imgW="139680" imgH="126720" progId="">
                  <p:embed/>
                  <p:pic>
                    <p:nvPicPr>
                      <p:cNvPr id="2150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352800"/>
                        <a:ext cx="6858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0" name="Object 6"/>
          <p:cNvGraphicFramePr>
            <a:graphicFrameLocks noChangeAspect="1"/>
          </p:cNvGraphicFramePr>
          <p:nvPr/>
        </p:nvGraphicFramePr>
        <p:xfrm>
          <a:off x="228600" y="5105400"/>
          <a:ext cx="457200" cy="372021"/>
        </p:xfrm>
        <a:graphic>
          <a:graphicData uri="http://schemas.openxmlformats.org/presentationml/2006/ole">
            <mc:AlternateContent xmlns:mc="http://schemas.openxmlformats.org/markup-compatibility/2006">
              <mc:Choice xmlns:v="urn:schemas-microsoft-com:vml" Requires="v">
                <p:oleObj spid="_x0000_s16684" name="Equation" r:id="rId9" imgW="203040" imgH="164880" progId="">
                  <p:embed/>
                </p:oleObj>
              </mc:Choice>
              <mc:Fallback>
                <p:oleObj name="Equation" r:id="rId9" imgW="203040" imgH="164880" progId="">
                  <p:embed/>
                  <p:pic>
                    <p:nvPicPr>
                      <p:cNvPr id="2151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5105400"/>
                        <a:ext cx="457200" cy="3720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1" name="Object 7"/>
          <p:cNvGraphicFramePr>
            <a:graphicFrameLocks noChangeAspect="1"/>
          </p:cNvGraphicFramePr>
          <p:nvPr/>
        </p:nvGraphicFramePr>
        <p:xfrm>
          <a:off x="1514475" y="4876800"/>
          <a:ext cx="3959756" cy="1447800"/>
        </p:xfrm>
        <a:graphic>
          <a:graphicData uri="http://schemas.openxmlformats.org/presentationml/2006/ole">
            <mc:AlternateContent xmlns:mc="http://schemas.openxmlformats.org/markup-compatibility/2006">
              <mc:Choice xmlns:v="urn:schemas-microsoft-com:vml" Requires="v">
                <p:oleObj spid="_x0000_s16685" name="Equation" r:id="rId11" imgW="1320480" imgH="482400" progId="">
                  <p:embed/>
                </p:oleObj>
              </mc:Choice>
              <mc:Fallback>
                <p:oleObj name="Equation" r:id="rId11" imgW="1320480" imgH="482400" progId="">
                  <p:embed/>
                  <p:pic>
                    <p:nvPicPr>
                      <p:cNvPr id="21511"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4475" y="4876800"/>
                        <a:ext cx="3959756" cy="1447800"/>
                      </a:xfrm>
                      <a:prstGeom prst="rect">
                        <a:avLst/>
                      </a:prstGeom>
                      <a:noFill/>
                      <a:ln w="57150">
                        <a:solidFill>
                          <a:srgbClr val="FF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6019800" y="5250359"/>
            <a:ext cx="2590800" cy="769441"/>
          </a:xfrm>
          <a:prstGeom prst="rect">
            <a:avLst/>
          </a:prstGeom>
          <a:noFill/>
        </p:spPr>
        <p:txBody>
          <a:bodyPr wrap="square" rtlCol="0">
            <a:spAutoFit/>
          </a:bodyPr>
          <a:lstStyle/>
          <a:p>
            <a:r>
              <a:rPr lang="en-US" sz="4400" b="1" dirty="0">
                <a:solidFill>
                  <a:srgbClr val="170BB5"/>
                </a:solidFill>
              </a:rPr>
              <a:t>……… 5</a:t>
            </a:r>
          </a:p>
        </p:txBody>
      </p:sp>
      <p:sp>
        <p:nvSpPr>
          <p:cNvPr id="12" name="Slide Number Placeholder 11"/>
          <p:cNvSpPr>
            <a:spLocks noGrp="1"/>
          </p:cNvSpPr>
          <p:nvPr>
            <p:ph type="sldNum" sz="quarter" idx="12"/>
          </p:nvPr>
        </p:nvSpPr>
        <p:spPr/>
        <p:txBody>
          <a:bodyPr/>
          <a:lstStyle/>
          <a:p>
            <a:fld id="{ACCFDDC5-BAAF-4DFE-B907-EA9D52F2174F}" type="slidenum">
              <a:rPr lang="en-US" smtClean="0"/>
              <a:pPr/>
              <a:t>82</a:t>
            </a:fld>
            <a:endParaRPr lang="en-US"/>
          </a:p>
        </p:txBody>
      </p:sp>
    </p:spTree>
    <p:extLst>
      <p:ext uri="{BB962C8B-B14F-4D97-AF65-F5344CB8AC3E}">
        <p14:creationId xmlns:p14="http://schemas.microsoft.com/office/powerpoint/2010/main" val="378103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21511"/>
                                        </p:tgtEl>
                                        <p:attrNameLst>
                                          <p:attrName>style.visibility</p:attrName>
                                        </p:attrNameLst>
                                      </p:cBhvr>
                                      <p:to>
                                        <p:strVal val="visible"/>
                                      </p:to>
                                    </p:set>
                                    <p:animEffect transition="in" filter="checkerboard(across)">
                                      <p:cBhvr>
                                        <p:cTn id="31" dur="500"/>
                                        <p:tgtEl>
                                          <p:spTgt spid="2151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170BB5"/>
                </a:solidFill>
              </a:rPr>
              <a:t>Slip in Belt Drives</a:t>
            </a:r>
          </a:p>
        </p:txBody>
      </p:sp>
      <p:sp>
        <p:nvSpPr>
          <p:cNvPr id="3" name="Slide Number Placeholder 2"/>
          <p:cNvSpPr>
            <a:spLocks noGrp="1"/>
          </p:cNvSpPr>
          <p:nvPr>
            <p:ph type="sldNum" sz="quarter" idx="12"/>
          </p:nvPr>
        </p:nvSpPr>
        <p:spPr/>
        <p:txBody>
          <a:bodyPr/>
          <a:lstStyle/>
          <a:p>
            <a:fld id="{ACCFDDC5-BAAF-4DFE-B907-EA9D52F2174F}" type="slidenum">
              <a:rPr lang="en-US" smtClean="0"/>
              <a:pPr/>
              <a:t>83</a:t>
            </a:fld>
            <a:endParaRPr lang="en-US"/>
          </a:p>
        </p:txBody>
      </p:sp>
    </p:spTree>
    <p:extLst>
      <p:ext uri="{BB962C8B-B14F-4D97-AF65-F5344CB8AC3E}">
        <p14:creationId xmlns:p14="http://schemas.microsoft.com/office/powerpoint/2010/main" val="3022827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4000" b="1" dirty="0"/>
              <a:t>Slip in Belt Drives</a:t>
            </a:r>
            <a:endParaRPr lang="en-US" sz="4000" dirty="0"/>
          </a:p>
        </p:txBody>
      </p:sp>
      <p:sp>
        <p:nvSpPr>
          <p:cNvPr id="3" name="Content Placeholder 2"/>
          <p:cNvSpPr>
            <a:spLocks noGrp="1"/>
          </p:cNvSpPr>
          <p:nvPr>
            <p:ph idx="1"/>
          </p:nvPr>
        </p:nvSpPr>
        <p:spPr>
          <a:xfrm>
            <a:off x="671945" y="878765"/>
            <a:ext cx="8229600" cy="1295400"/>
          </a:xfrm>
        </p:spPr>
        <p:txBody>
          <a:bodyPr>
            <a:normAutofit lnSpcReduction="10000"/>
          </a:bodyPr>
          <a:lstStyle/>
          <a:p>
            <a:pPr algn="just">
              <a:buNone/>
            </a:pPr>
            <a:r>
              <a:rPr lang="en-US" sz="2800" dirty="0"/>
              <a:t>The </a:t>
            </a:r>
            <a:r>
              <a:rPr lang="en-US" sz="2800" dirty="0" err="1"/>
              <a:t>eqn</a:t>
            </a:r>
            <a:r>
              <a:rPr lang="en-US" sz="2800" dirty="0"/>
              <a:t> </a:t>
            </a:r>
            <a:r>
              <a:rPr lang="en-US" sz="2800" b="1" dirty="0">
                <a:solidFill>
                  <a:srgbClr val="FF0000"/>
                </a:solidFill>
                <a:sym typeface="Symbol"/>
              </a:rPr>
              <a:t>T = µR</a:t>
            </a:r>
            <a:r>
              <a:rPr lang="en-US" sz="2800" b="1" dirty="0">
                <a:solidFill>
                  <a:srgbClr val="FF0000"/>
                </a:solidFill>
              </a:rPr>
              <a:t> </a:t>
            </a:r>
            <a:r>
              <a:rPr lang="en-US" sz="2800" dirty="0"/>
              <a:t>means that the difference between the tensions in the tight and slack sides is equal to the force of friction.</a:t>
            </a:r>
          </a:p>
        </p:txBody>
      </p:sp>
      <p:sp>
        <p:nvSpPr>
          <p:cNvPr id="7" name="TextBox 6"/>
          <p:cNvSpPr txBox="1"/>
          <p:nvPr/>
        </p:nvSpPr>
        <p:spPr>
          <a:xfrm>
            <a:off x="955964" y="2031189"/>
            <a:ext cx="7924800" cy="1815882"/>
          </a:xfrm>
          <a:prstGeom prst="rect">
            <a:avLst/>
          </a:prstGeom>
          <a:noFill/>
        </p:spPr>
        <p:txBody>
          <a:bodyPr wrap="square" rtlCol="0">
            <a:spAutoFit/>
          </a:bodyPr>
          <a:lstStyle/>
          <a:p>
            <a:r>
              <a:rPr lang="en-US" sz="2800" dirty="0"/>
              <a:t>When this condition exists in a belt drive, the friction between the pulley and the belt in contact with it will provide the necessary frictional grip to prevent the sliding of the belt over the pulley.</a:t>
            </a:r>
          </a:p>
        </p:txBody>
      </p:sp>
      <p:sp>
        <p:nvSpPr>
          <p:cNvPr id="8" name="TextBox 7"/>
          <p:cNvSpPr txBox="1"/>
          <p:nvPr/>
        </p:nvSpPr>
        <p:spPr>
          <a:xfrm>
            <a:off x="955964" y="3704094"/>
            <a:ext cx="8077200" cy="2677656"/>
          </a:xfrm>
          <a:prstGeom prst="rect">
            <a:avLst/>
          </a:prstGeom>
          <a:noFill/>
        </p:spPr>
        <p:txBody>
          <a:bodyPr wrap="square" rtlCol="0">
            <a:spAutoFit/>
          </a:bodyPr>
          <a:lstStyle/>
          <a:p>
            <a:r>
              <a:rPr lang="en-US" sz="2800" dirty="0"/>
              <a:t>Suppose the difference between the tensions  in the tight  and slack sides of the belt is greater than the force of friction, i.e. </a:t>
            </a:r>
            <a:r>
              <a:rPr lang="en-US" sz="2800" b="1" dirty="0">
                <a:solidFill>
                  <a:srgbClr val="FF0000"/>
                </a:solidFill>
                <a:sym typeface="Symbol"/>
              </a:rPr>
              <a:t>T &gt; µR</a:t>
            </a:r>
            <a:r>
              <a:rPr lang="en-US" sz="2800" b="1" dirty="0">
                <a:solidFill>
                  <a:srgbClr val="FF0000"/>
                </a:solidFill>
              </a:rPr>
              <a:t> , </a:t>
            </a:r>
            <a:r>
              <a:rPr lang="en-US" sz="2800" dirty="0"/>
              <a:t> then the belt begins to slide over the surface of the pulley. </a:t>
            </a:r>
            <a:r>
              <a:rPr lang="en-US" sz="2800" b="1" dirty="0">
                <a:solidFill>
                  <a:srgbClr val="170BB5"/>
                </a:solidFill>
              </a:rPr>
              <a:t>This sliding of the belt which causes a relative motion between the pulley and belt is called slip.</a:t>
            </a:r>
          </a:p>
        </p:txBody>
      </p:sp>
      <p:sp>
        <p:nvSpPr>
          <p:cNvPr id="6" name="Slide Number Placeholder 5"/>
          <p:cNvSpPr>
            <a:spLocks noGrp="1"/>
          </p:cNvSpPr>
          <p:nvPr>
            <p:ph type="sldNum" sz="quarter" idx="12"/>
          </p:nvPr>
        </p:nvSpPr>
        <p:spPr/>
        <p:txBody>
          <a:bodyPr/>
          <a:lstStyle/>
          <a:p>
            <a:fld id="{ACCFDDC5-BAAF-4DFE-B907-EA9D52F2174F}" type="slidenum">
              <a:rPr lang="en-US" smtClean="0"/>
              <a:pPr/>
              <a:t>84</a:t>
            </a:fld>
            <a:endParaRPr lang="en-US"/>
          </a:p>
        </p:txBody>
      </p:sp>
    </p:spTree>
    <p:extLst>
      <p:ext uri="{BB962C8B-B14F-4D97-AF65-F5344CB8AC3E}">
        <p14:creationId xmlns:p14="http://schemas.microsoft.com/office/powerpoint/2010/main" val="374256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1066800"/>
            <a:ext cx="7620000" cy="2677656"/>
          </a:xfrm>
          <a:prstGeom prst="rect">
            <a:avLst/>
          </a:prstGeom>
          <a:noFill/>
        </p:spPr>
        <p:txBody>
          <a:bodyPr wrap="square" rtlCol="0">
            <a:spAutoFit/>
          </a:bodyPr>
          <a:lstStyle/>
          <a:p>
            <a:pPr algn="just"/>
            <a:r>
              <a:rPr lang="en-US" sz="2800" dirty="0"/>
              <a:t>Slip mainly occurs when the </a:t>
            </a:r>
            <a:r>
              <a:rPr lang="en-US" sz="2800" dirty="0">
                <a:solidFill>
                  <a:srgbClr val="170BB5"/>
                </a:solidFill>
              </a:rPr>
              <a:t>differences between tensions </a:t>
            </a:r>
            <a:r>
              <a:rPr lang="en-US" sz="2800" dirty="0"/>
              <a:t>in the tight and slack sides is </a:t>
            </a:r>
            <a:r>
              <a:rPr lang="en-US" sz="2800" dirty="0">
                <a:solidFill>
                  <a:srgbClr val="170BB5"/>
                </a:solidFill>
              </a:rPr>
              <a:t>very large</a:t>
            </a:r>
            <a:r>
              <a:rPr lang="en-US" sz="2800" dirty="0"/>
              <a:t>, or when the </a:t>
            </a:r>
            <a:r>
              <a:rPr lang="en-US" sz="2800" dirty="0">
                <a:solidFill>
                  <a:srgbClr val="170BB5"/>
                </a:solidFill>
              </a:rPr>
              <a:t>coefficient of friction </a:t>
            </a:r>
            <a:r>
              <a:rPr lang="en-US" sz="2800" dirty="0"/>
              <a:t>between the belt and pulley </a:t>
            </a:r>
            <a:r>
              <a:rPr lang="en-US" sz="2800" dirty="0">
                <a:solidFill>
                  <a:srgbClr val="170BB5"/>
                </a:solidFill>
              </a:rPr>
              <a:t>decreases</a:t>
            </a:r>
            <a:r>
              <a:rPr lang="en-US" sz="2800" dirty="0"/>
              <a:t> owing to the stretch of the belt, or when the </a:t>
            </a:r>
            <a:r>
              <a:rPr lang="en-US" sz="2800" dirty="0">
                <a:solidFill>
                  <a:srgbClr val="170BB5"/>
                </a:solidFill>
              </a:rPr>
              <a:t>smoothness </a:t>
            </a:r>
            <a:r>
              <a:rPr lang="en-US" sz="2800" dirty="0"/>
              <a:t>of the </a:t>
            </a:r>
            <a:r>
              <a:rPr lang="en-US" sz="2800" dirty="0">
                <a:solidFill>
                  <a:srgbClr val="170BB5"/>
                </a:solidFill>
              </a:rPr>
              <a:t>pulley surface </a:t>
            </a:r>
            <a:r>
              <a:rPr lang="en-US" sz="2800" dirty="0"/>
              <a:t>is more.</a:t>
            </a:r>
          </a:p>
        </p:txBody>
      </p:sp>
      <p:sp>
        <p:nvSpPr>
          <p:cNvPr id="5" name="Title 1"/>
          <p:cNvSpPr>
            <a:spLocks noGrp="1"/>
          </p:cNvSpPr>
          <p:nvPr>
            <p:ph type="title"/>
          </p:nvPr>
        </p:nvSpPr>
        <p:spPr>
          <a:xfrm>
            <a:off x="457200" y="274638"/>
            <a:ext cx="8229600" cy="563562"/>
          </a:xfrm>
        </p:spPr>
        <p:txBody>
          <a:bodyPr>
            <a:normAutofit fontScale="90000"/>
          </a:bodyPr>
          <a:lstStyle/>
          <a:p>
            <a:r>
              <a:rPr lang="en-US" sz="4000" b="1" dirty="0"/>
              <a:t>Slip in Belt Drives</a:t>
            </a:r>
            <a:endParaRPr lang="en-US" sz="4000" dirty="0"/>
          </a:p>
        </p:txBody>
      </p:sp>
      <p:sp>
        <p:nvSpPr>
          <p:cNvPr id="6" name="Slide Number Placeholder 5"/>
          <p:cNvSpPr>
            <a:spLocks noGrp="1"/>
          </p:cNvSpPr>
          <p:nvPr>
            <p:ph type="sldNum" sz="quarter" idx="12"/>
          </p:nvPr>
        </p:nvSpPr>
        <p:spPr/>
        <p:txBody>
          <a:bodyPr/>
          <a:lstStyle/>
          <a:p>
            <a:fld id="{ACCFDDC5-BAAF-4DFE-B907-EA9D52F2174F}" type="slidenum">
              <a:rPr lang="en-US" smtClean="0"/>
              <a:pPr/>
              <a:t>85</a:t>
            </a:fld>
            <a:endParaRPr lang="en-US"/>
          </a:p>
        </p:txBody>
      </p:sp>
    </p:spTree>
    <p:extLst>
      <p:ext uri="{BB962C8B-B14F-4D97-AF65-F5344CB8AC3E}">
        <p14:creationId xmlns:p14="http://schemas.microsoft.com/office/powerpoint/2010/main" val="29203221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b="1" dirty="0">
                <a:solidFill>
                  <a:srgbClr val="170BB5"/>
                </a:solidFill>
              </a:rPr>
              <a:t>Effect of slip on the Velocity Ratio</a:t>
            </a:r>
          </a:p>
        </p:txBody>
      </p:sp>
      <p:sp>
        <p:nvSpPr>
          <p:cNvPr id="3" name="Content Placeholder 2"/>
          <p:cNvSpPr>
            <a:spLocks noGrp="1"/>
          </p:cNvSpPr>
          <p:nvPr>
            <p:ph idx="1"/>
          </p:nvPr>
        </p:nvSpPr>
        <p:spPr>
          <a:xfrm>
            <a:off x="381000" y="990600"/>
            <a:ext cx="8229600" cy="4525963"/>
          </a:xfrm>
        </p:spPr>
        <p:txBody>
          <a:bodyPr/>
          <a:lstStyle/>
          <a:p>
            <a:pPr>
              <a:buNone/>
            </a:pPr>
            <a:r>
              <a:rPr lang="en-US" dirty="0"/>
              <a:t>The slip is expressed as the percentage of speed.</a:t>
            </a:r>
          </a:p>
          <a:p>
            <a:pPr>
              <a:buNone/>
            </a:pPr>
            <a:r>
              <a:rPr lang="en-US" dirty="0"/>
              <a:t>Let,</a:t>
            </a:r>
          </a:p>
          <a:p>
            <a:pPr>
              <a:buNone/>
            </a:pPr>
            <a:r>
              <a:rPr lang="en-US" dirty="0"/>
              <a:t>S</a:t>
            </a:r>
            <a:r>
              <a:rPr lang="en-US" baseline="-25000" dirty="0"/>
              <a:t>1</a:t>
            </a:r>
            <a:r>
              <a:rPr lang="en-US" dirty="0"/>
              <a:t> = percentage of slip between the driving pulley and the belt.</a:t>
            </a:r>
          </a:p>
          <a:p>
            <a:pPr>
              <a:buNone/>
            </a:pPr>
            <a:r>
              <a:rPr lang="en-US" dirty="0"/>
              <a:t>S</a:t>
            </a:r>
            <a:r>
              <a:rPr lang="en-US" baseline="-25000" dirty="0"/>
              <a:t>2</a:t>
            </a:r>
            <a:r>
              <a:rPr lang="en-US" dirty="0"/>
              <a:t> = percentage of slip between the driven pulley and the belt.</a:t>
            </a:r>
          </a:p>
          <a:p>
            <a:pPr>
              <a:buNone/>
            </a:pPr>
            <a:endParaRPr lang="en-US" dirty="0"/>
          </a:p>
        </p:txBody>
      </p:sp>
      <p:graphicFrame>
        <p:nvGraphicFramePr>
          <p:cNvPr id="4" name="Object 3"/>
          <p:cNvGraphicFramePr>
            <a:graphicFrameLocks noChangeAspect="1"/>
          </p:cNvGraphicFramePr>
          <p:nvPr/>
        </p:nvGraphicFramePr>
        <p:xfrm>
          <a:off x="609600" y="4572000"/>
          <a:ext cx="6477000" cy="685800"/>
        </p:xfrm>
        <a:graphic>
          <a:graphicData uri="http://schemas.openxmlformats.org/presentationml/2006/ole">
            <mc:AlternateContent xmlns:mc="http://schemas.openxmlformats.org/markup-compatibility/2006">
              <mc:Choice xmlns:v="urn:schemas-microsoft-com:vml" Requires="v">
                <p:oleObj spid="_x0000_s17469" name="Equation" r:id="rId3" imgW="2158920" imgH="228600" progId="">
                  <p:embed/>
                </p:oleObj>
              </mc:Choice>
              <mc:Fallback>
                <p:oleObj name="Equation" r:id="rId3" imgW="2158920" imgH="228600" progId="">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572000"/>
                        <a:ext cx="64770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ACCFDDC5-BAAF-4DFE-B907-EA9D52F2174F}" type="slidenum">
              <a:rPr lang="en-US" smtClean="0"/>
              <a:pPr/>
              <a:t>86</a:t>
            </a:fld>
            <a:endParaRPr lang="en-US"/>
          </a:p>
        </p:txBody>
      </p:sp>
    </p:spTree>
    <p:extLst>
      <p:ext uri="{BB962C8B-B14F-4D97-AF65-F5344CB8AC3E}">
        <p14:creationId xmlns:p14="http://schemas.microsoft.com/office/powerpoint/2010/main" val="31514399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381000" y="304800"/>
          <a:ext cx="8448675" cy="608013"/>
        </p:xfrm>
        <a:graphic>
          <a:graphicData uri="http://schemas.openxmlformats.org/presentationml/2006/ole">
            <mc:AlternateContent xmlns:mc="http://schemas.openxmlformats.org/markup-compatibility/2006">
              <mc:Choice xmlns:v="urn:schemas-microsoft-com:vml" Requires="v">
                <p:oleObj spid="_x0000_s18611" name="Equation" r:id="rId3" imgW="3174840" imgH="228600" progId="">
                  <p:embed/>
                </p:oleObj>
              </mc:Choice>
              <mc:Fallback>
                <p:oleObj name="Equation" r:id="rId3" imgW="3174840" imgH="228600" progId="">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04800"/>
                        <a:ext cx="8448675" cy="60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304800" y="1066800"/>
            <a:ext cx="8610600" cy="954107"/>
          </a:xfrm>
          <a:prstGeom prst="rect">
            <a:avLst/>
          </a:prstGeom>
          <a:noFill/>
        </p:spPr>
        <p:txBody>
          <a:bodyPr wrap="square" rtlCol="0">
            <a:spAutoFit/>
          </a:bodyPr>
          <a:lstStyle/>
          <a:p>
            <a:r>
              <a:rPr lang="en-US" sz="2800" dirty="0"/>
              <a:t>Considering the percentage slip S</a:t>
            </a:r>
            <a:r>
              <a:rPr lang="en-US" sz="2800" baseline="-25000" dirty="0"/>
              <a:t>1</a:t>
            </a:r>
            <a:r>
              <a:rPr lang="en-US" sz="2800" dirty="0"/>
              <a:t> between the driving pulley and the belt passing over it</a:t>
            </a:r>
          </a:p>
        </p:txBody>
      </p:sp>
      <p:graphicFrame>
        <p:nvGraphicFramePr>
          <p:cNvPr id="7" name="Object 6"/>
          <p:cNvGraphicFramePr>
            <a:graphicFrameLocks noChangeAspect="1"/>
          </p:cNvGraphicFramePr>
          <p:nvPr>
            <p:extLst/>
          </p:nvPr>
        </p:nvGraphicFramePr>
        <p:xfrm>
          <a:off x="457200" y="2133599"/>
          <a:ext cx="6629400" cy="1467177"/>
        </p:xfrm>
        <a:graphic>
          <a:graphicData uri="http://schemas.openxmlformats.org/presentationml/2006/ole">
            <mc:AlternateContent xmlns:mc="http://schemas.openxmlformats.org/markup-compatibility/2006">
              <mc:Choice xmlns:v="urn:schemas-microsoft-com:vml" Requires="v">
                <p:oleObj spid="_x0000_s18612" name="Equation" r:id="rId5" imgW="2984400" imgH="660240" progId="">
                  <p:embed/>
                </p:oleObj>
              </mc:Choice>
              <mc:Fallback>
                <p:oleObj name="Equation" r:id="rId5" imgW="2984400" imgH="660240" progId="">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133599"/>
                        <a:ext cx="6629400" cy="14671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304800" y="3810000"/>
            <a:ext cx="8534400" cy="1384995"/>
          </a:xfrm>
          <a:prstGeom prst="rect">
            <a:avLst/>
          </a:prstGeom>
          <a:noFill/>
        </p:spPr>
        <p:txBody>
          <a:bodyPr wrap="square" rtlCol="0">
            <a:spAutoFit/>
          </a:bodyPr>
          <a:lstStyle/>
          <a:p>
            <a:r>
              <a:rPr lang="en-US" sz="2800" dirty="0"/>
              <a:t>The circumferential speed of the belt on the driven pulley when slip S</a:t>
            </a:r>
            <a:r>
              <a:rPr lang="en-US" sz="2800" baseline="-25000" dirty="0"/>
              <a:t>2</a:t>
            </a:r>
            <a:r>
              <a:rPr lang="en-US" sz="2800" dirty="0"/>
              <a:t> occurs between the belt and its rim is given by</a:t>
            </a:r>
          </a:p>
        </p:txBody>
      </p:sp>
      <p:graphicFrame>
        <p:nvGraphicFramePr>
          <p:cNvPr id="9" name="Object 8"/>
          <p:cNvGraphicFramePr>
            <a:graphicFrameLocks noChangeAspect="1"/>
          </p:cNvGraphicFramePr>
          <p:nvPr>
            <p:extLst/>
          </p:nvPr>
        </p:nvGraphicFramePr>
        <p:xfrm>
          <a:off x="838200" y="4953000"/>
          <a:ext cx="7179733" cy="1219200"/>
        </p:xfrm>
        <a:graphic>
          <a:graphicData uri="http://schemas.openxmlformats.org/presentationml/2006/ole">
            <mc:AlternateContent xmlns:mc="http://schemas.openxmlformats.org/markup-compatibility/2006">
              <mc:Choice xmlns:v="urn:schemas-microsoft-com:vml" Requires="v">
                <p:oleObj spid="_x0000_s18613" name="Equation" r:id="rId7" imgW="2692080" imgH="457200" progId="">
                  <p:embed/>
                </p:oleObj>
              </mc:Choice>
              <mc:Fallback>
                <p:oleObj name="Equation" r:id="rId7" imgW="2692080" imgH="457200" progId="">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4953000"/>
                        <a:ext cx="7179733"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Slide Number Placeholder 9"/>
          <p:cNvSpPr>
            <a:spLocks noGrp="1"/>
          </p:cNvSpPr>
          <p:nvPr>
            <p:ph type="sldNum" sz="quarter" idx="12"/>
          </p:nvPr>
        </p:nvSpPr>
        <p:spPr/>
        <p:txBody>
          <a:bodyPr/>
          <a:lstStyle/>
          <a:p>
            <a:fld id="{ACCFDDC5-BAAF-4DFE-B907-EA9D52F2174F}" type="slidenum">
              <a:rPr lang="en-US" smtClean="0"/>
              <a:pPr/>
              <a:t>87</a:t>
            </a:fld>
            <a:endParaRPr lang="en-US"/>
          </a:p>
        </p:txBody>
      </p:sp>
    </p:spTree>
    <p:extLst>
      <p:ext uri="{BB962C8B-B14F-4D97-AF65-F5344CB8AC3E}">
        <p14:creationId xmlns:p14="http://schemas.microsoft.com/office/powerpoint/2010/main" val="108855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2"/>
          <p:cNvGraphicFramePr>
            <a:graphicFrameLocks noChangeAspect="1"/>
          </p:cNvGraphicFramePr>
          <p:nvPr/>
        </p:nvGraphicFramePr>
        <p:xfrm>
          <a:off x="728663" y="228600"/>
          <a:ext cx="5926137" cy="1219200"/>
        </p:xfrm>
        <a:graphic>
          <a:graphicData uri="http://schemas.openxmlformats.org/presentationml/2006/ole">
            <mc:AlternateContent xmlns:mc="http://schemas.openxmlformats.org/markup-compatibility/2006">
              <mc:Choice xmlns:v="urn:schemas-microsoft-com:vml" Requires="v">
                <p:oleObj spid="_x0000_s19694" name="Equation" r:id="rId3" imgW="2222280" imgH="457200" progId="">
                  <p:embed/>
                </p:oleObj>
              </mc:Choice>
              <mc:Fallback>
                <p:oleObj name="Equation" r:id="rId3" imgW="2222280" imgH="457200" progId="">
                  <p:embed/>
                  <p:pic>
                    <p:nvPicPr>
                      <p:cNvPr id="378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663" y="228600"/>
                        <a:ext cx="5926137"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1" name="Object 3"/>
          <p:cNvGraphicFramePr>
            <a:graphicFrameLocks noChangeAspect="1"/>
          </p:cNvGraphicFramePr>
          <p:nvPr/>
        </p:nvGraphicFramePr>
        <p:xfrm>
          <a:off x="762000" y="1905000"/>
          <a:ext cx="5080000" cy="1117600"/>
        </p:xfrm>
        <a:graphic>
          <a:graphicData uri="http://schemas.openxmlformats.org/presentationml/2006/ole">
            <mc:AlternateContent xmlns:mc="http://schemas.openxmlformats.org/markup-compatibility/2006">
              <mc:Choice xmlns:v="urn:schemas-microsoft-com:vml" Requires="v">
                <p:oleObj spid="_x0000_s19695" name="Equation" r:id="rId5" imgW="1904760" imgH="419040" progId="">
                  <p:embed/>
                </p:oleObj>
              </mc:Choice>
              <mc:Fallback>
                <p:oleObj name="Equation" r:id="rId5" imgW="1904760" imgH="419040" progId="">
                  <p:embed/>
                  <p:pic>
                    <p:nvPicPr>
                      <p:cNvPr id="3789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905000"/>
                        <a:ext cx="5080000"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2" name="Object 4"/>
          <p:cNvGraphicFramePr>
            <a:graphicFrameLocks noChangeAspect="1"/>
          </p:cNvGraphicFramePr>
          <p:nvPr/>
        </p:nvGraphicFramePr>
        <p:xfrm>
          <a:off x="685800" y="3124200"/>
          <a:ext cx="5824538" cy="1117600"/>
        </p:xfrm>
        <a:graphic>
          <a:graphicData uri="http://schemas.openxmlformats.org/presentationml/2006/ole">
            <mc:AlternateContent xmlns:mc="http://schemas.openxmlformats.org/markup-compatibility/2006">
              <mc:Choice xmlns:v="urn:schemas-microsoft-com:vml" Requires="v">
                <p:oleObj spid="_x0000_s19696" name="Equation" r:id="rId7" imgW="2184120" imgH="419040" progId="">
                  <p:embed/>
                </p:oleObj>
              </mc:Choice>
              <mc:Fallback>
                <p:oleObj name="Equation" r:id="rId7" imgW="2184120" imgH="419040" progId="">
                  <p:embed/>
                  <p:pic>
                    <p:nvPicPr>
                      <p:cNvPr id="3789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124200"/>
                        <a:ext cx="5824538"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3" name="Object 5"/>
          <p:cNvGraphicFramePr>
            <a:graphicFrameLocks noChangeAspect="1"/>
          </p:cNvGraphicFramePr>
          <p:nvPr/>
        </p:nvGraphicFramePr>
        <p:xfrm>
          <a:off x="676871" y="4495800"/>
          <a:ext cx="8238529" cy="1066800"/>
        </p:xfrm>
        <a:graphic>
          <a:graphicData uri="http://schemas.openxmlformats.org/presentationml/2006/ole">
            <mc:AlternateContent xmlns:mc="http://schemas.openxmlformats.org/markup-compatibility/2006">
              <mc:Choice xmlns:v="urn:schemas-microsoft-com:vml" Requires="v">
                <p:oleObj spid="_x0000_s19697" name="Equation" r:id="rId9" imgW="3530520" imgH="457200" progId="">
                  <p:embed/>
                </p:oleObj>
              </mc:Choice>
              <mc:Fallback>
                <p:oleObj name="Equation" r:id="rId9" imgW="3530520" imgH="457200" progId="">
                  <p:embed/>
                  <p:pic>
                    <p:nvPicPr>
                      <p:cNvPr id="3789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871" y="4495800"/>
                        <a:ext cx="8238529"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2"/>
          </p:nvPr>
        </p:nvSpPr>
        <p:spPr/>
        <p:txBody>
          <a:bodyPr/>
          <a:lstStyle/>
          <a:p>
            <a:fld id="{ACCFDDC5-BAAF-4DFE-B907-EA9D52F2174F}" type="slidenum">
              <a:rPr lang="en-US" smtClean="0"/>
              <a:pPr/>
              <a:t>88</a:t>
            </a:fld>
            <a:endParaRPr lang="en-US"/>
          </a:p>
        </p:txBody>
      </p:sp>
    </p:spTree>
    <p:extLst>
      <p:ext uri="{BB962C8B-B14F-4D97-AF65-F5344CB8AC3E}">
        <p14:creationId xmlns:p14="http://schemas.microsoft.com/office/powerpoint/2010/main" val="349790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685800" y="228600"/>
          <a:ext cx="5410200" cy="1475292"/>
        </p:xfrm>
        <a:graphic>
          <a:graphicData uri="http://schemas.openxmlformats.org/presentationml/2006/ole">
            <mc:AlternateContent xmlns:mc="http://schemas.openxmlformats.org/markup-compatibility/2006">
              <mc:Choice xmlns:v="urn:schemas-microsoft-com:vml" Requires="v">
                <p:oleObj spid="_x0000_s20718" name="Equation" r:id="rId3" imgW="1536480" imgH="419040" progId="">
                  <p:embed/>
                </p:oleObj>
              </mc:Choice>
              <mc:Fallback>
                <p:oleObj name="Equation" r:id="rId3" imgW="1536480" imgH="419040" progId="">
                  <p:embed/>
                  <p:pic>
                    <p:nvPicPr>
                      <p:cNvPr id="389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28600"/>
                        <a:ext cx="5410200" cy="1475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5" name="Object 3"/>
          <p:cNvGraphicFramePr>
            <a:graphicFrameLocks noChangeAspect="1"/>
          </p:cNvGraphicFramePr>
          <p:nvPr/>
        </p:nvGraphicFramePr>
        <p:xfrm>
          <a:off x="533400" y="1600200"/>
          <a:ext cx="6497638" cy="1392238"/>
        </p:xfrm>
        <a:graphic>
          <a:graphicData uri="http://schemas.openxmlformats.org/presentationml/2006/ole">
            <mc:AlternateContent xmlns:mc="http://schemas.openxmlformats.org/markup-compatibility/2006">
              <mc:Choice xmlns:v="urn:schemas-microsoft-com:vml" Requires="v">
                <p:oleObj spid="_x0000_s20719" name="Equation" r:id="rId5" imgW="1955520" imgH="419040" progId="">
                  <p:embed/>
                </p:oleObj>
              </mc:Choice>
              <mc:Fallback>
                <p:oleObj name="Equation" r:id="rId5" imgW="1955520" imgH="419040" progId="">
                  <p:embed/>
                  <p:pic>
                    <p:nvPicPr>
                      <p:cNvPr id="3891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600200"/>
                        <a:ext cx="6497638" cy="1392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6" name="Object 4"/>
          <p:cNvGraphicFramePr>
            <a:graphicFrameLocks noChangeAspect="1"/>
          </p:cNvGraphicFramePr>
          <p:nvPr/>
        </p:nvGraphicFramePr>
        <p:xfrm>
          <a:off x="685800" y="3068638"/>
          <a:ext cx="5230812" cy="1476375"/>
        </p:xfrm>
        <a:graphic>
          <a:graphicData uri="http://schemas.openxmlformats.org/presentationml/2006/ole">
            <mc:AlternateContent xmlns:mc="http://schemas.openxmlformats.org/markup-compatibility/2006">
              <mc:Choice xmlns:v="urn:schemas-microsoft-com:vml" Requires="v">
                <p:oleObj spid="_x0000_s20720" name="Equation" r:id="rId7" imgW="1574640" imgH="444240" progId="">
                  <p:embed/>
                </p:oleObj>
              </mc:Choice>
              <mc:Fallback>
                <p:oleObj name="Equation" r:id="rId7" imgW="1574640" imgH="444240" progId="">
                  <p:embed/>
                  <p:pic>
                    <p:nvPicPr>
                      <p:cNvPr id="3891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068638"/>
                        <a:ext cx="5230812" cy="1476375"/>
                      </a:xfrm>
                      <a:prstGeom prst="rect">
                        <a:avLst/>
                      </a:prstGeom>
                      <a:noFill/>
                      <a:ln w="5715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457200" y="4572000"/>
            <a:ext cx="8458200" cy="523220"/>
          </a:xfrm>
          <a:prstGeom prst="rect">
            <a:avLst/>
          </a:prstGeom>
          <a:noFill/>
        </p:spPr>
        <p:txBody>
          <a:bodyPr wrap="square" rtlCol="0">
            <a:spAutoFit/>
          </a:bodyPr>
          <a:lstStyle/>
          <a:p>
            <a:r>
              <a:rPr lang="en-US" sz="2800" dirty="0"/>
              <a:t>If the thickness of the belt is taken into consideration</a:t>
            </a:r>
          </a:p>
        </p:txBody>
      </p:sp>
      <p:graphicFrame>
        <p:nvGraphicFramePr>
          <p:cNvPr id="38917" name="Object 5"/>
          <p:cNvGraphicFramePr>
            <a:graphicFrameLocks noChangeAspect="1"/>
          </p:cNvGraphicFramePr>
          <p:nvPr/>
        </p:nvGraphicFramePr>
        <p:xfrm>
          <a:off x="1108075" y="5084763"/>
          <a:ext cx="6200775" cy="1562100"/>
        </p:xfrm>
        <a:graphic>
          <a:graphicData uri="http://schemas.openxmlformats.org/presentationml/2006/ole">
            <mc:AlternateContent xmlns:mc="http://schemas.openxmlformats.org/markup-compatibility/2006">
              <mc:Choice xmlns:v="urn:schemas-microsoft-com:vml" Requires="v">
                <p:oleObj spid="_x0000_s20721" name="Equation" r:id="rId9" imgW="1866600" imgH="469800" progId="">
                  <p:embed/>
                </p:oleObj>
              </mc:Choice>
              <mc:Fallback>
                <p:oleObj name="Equation" r:id="rId9" imgW="1866600" imgH="469800" progId="">
                  <p:embed/>
                  <p:pic>
                    <p:nvPicPr>
                      <p:cNvPr id="3891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8075" y="5084763"/>
                        <a:ext cx="6200775" cy="1562100"/>
                      </a:xfrm>
                      <a:prstGeom prst="rect">
                        <a:avLst/>
                      </a:prstGeom>
                      <a:noFill/>
                      <a:ln w="5715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p:cNvSpPr>
            <a:spLocks noGrp="1"/>
          </p:cNvSpPr>
          <p:nvPr>
            <p:ph type="sldNum" sz="quarter" idx="12"/>
          </p:nvPr>
        </p:nvSpPr>
        <p:spPr/>
        <p:txBody>
          <a:bodyPr/>
          <a:lstStyle/>
          <a:p>
            <a:fld id="{ACCFDDC5-BAAF-4DFE-B907-EA9D52F2174F}" type="slidenum">
              <a:rPr lang="en-US" smtClean="0"/>
              <a:pPr/>
              <a:t>89</a:t>
            </a:fld>
            <a:endParaRPr lang="en-US"/>
          </a:p>
        </p:txBody>
      </p:sp>
    </p:spTree>
    <p:extLst>
      <p:ext uri="{BB962C8B-B14F-4D97-AF65-F5344CB8AC3E}">
        <p14:creationId xmlns:p14="http://schemas.microsoft.com/office/powerpoint/2010/main" val="18653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BF7BC8E-B16F-44E4-9186-BAD5A3601C9C}" type="slidenum">
              <a:rPr lang="en-US"/>
              <a:pPr/>
              <a:t>9</a:t>
            </a:fld>
            <a:endParaRPr lang="en-US"/>
          </a:p>
        </p:txBody>
      </p:sp>
      <p:sp>
        <p:nvSpPr>
          <p:cNvPr id="10242" name="Rectangle 2"/>
          <p:cNvSpPr>
            <a:spLocks noGrp="1" noChangeArrowheads="1"/>
          </p:cNvSpPr>
          <p:nvPr>
            <p:ph type="title"/>
          </p:nvPr>
        </p:nvSpPr>
        <p:spPr>
          <a:xfrm>
            <a:off x="533400" y="609600"/>
            <a:ext cx="8610600" cy="533400"/>
          </a:xfrm>
          <a:noFill/>
          <a:ln/>
        </p:spPr>
        <p:txBody>
          <a:bodyPr>
            <a:normAutofit fontScale="90000"/>
          </a:bodyPr>
          <a:lstStyle/>
          <a:p>
            <a:pPr algn="l"/>
            <a:r>
              <a:rPr lang="en-US" sz="3200" b="1"/>
              <a:t>Open belt drive: </a:t>
            </a:r>
            <a:br>
              <a:rPr lang="en-US" sz="3200" b="1"/>
            </a:br>
            <a:r>
              <a:rPr lang="en-US" sz="2400">
                <a:solidFill>
                  <a:srgbClr val="0000FF"/>
                </a:solidFill>
              </a:rPr>
              <a:t>Employed when two shafts are to be rotated in the same direction</a:t>
            </a:r>
            <a:r>
              <a:rPr lang="en-US" sz="2400">
                <a:solidFill>
                  <a:srgbClr val="FF3300"/>
                </a:solidFill>
              </a:rPr>
              <a:t>.</a:t>
            </a:r>
            <a:endParaRPr lang="en-US" sz="3200">
              <a:solidFill>
                <a:srgbClr val="FF3300"/>
              </a:solidFill>
            </a:endParaRPr>
          </a:p>
        </p:txBody>
      </p:sp>
      <p:pic>
        <p:nvPicPr>
          <p:cNvPr id="10243" name="Picture 3" descr="beltdriveparts"/>
          <p:cNvPicPr>
            <a:picLocks noChangeAspect="1" noChangeArrowheads="1"/>
          </p:cNvPicPr>
          <p:nvPr/>
        </p:nvPicPr>
        <p:blipFill>
          <a:blip r:embed="rId2"/>
          <a:srcRect/>
          <a:stretch>
            <a:fillRect/>
          </a:stretch>
        </p:blipFill>
        <p:spPr bwMode="auto">
          <a:xfrm>
            <a:off x="914400" y="1537854"/>
            <a:ext cx="7848600" cy="4648200"/>
          </a:xfrm>
          <a:prstGeom prst="rect">
            <a:avLst/>
          </a:prstGeom>
          <a:noFill/>
        </p:spPr>
      </p:pic>
    </p:spTree>
    <p:extLst>
      <p:ext uri="{BB962C8B-B14F-4D97-AF65-F5344CB8AC3E}">
        <p14:creationId xmlns:p14="http://schemas.microsoft.com/office/powerpoint/2010/main" val="39134144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5"/>
          <p:cNvSpPr>
            <a:spLocks noGrp="1"/>
          </p:cNvSpPr>
          <p:nvPr>
            <p:ph type="sldNum" sz="quarter" idx="12"/>
          </p:nvPr>
        </p:nvSpPr>
        <p:spPr>
          <a:noFill/>
        </p:spPr>
        <p:txBody>
          <a:bodyPr/>
          <a:lstStyle/>
          <a:p>
            <a:fld id="{5CB01F33-E77C-4302-961B-402721B55E24}" type="slidenum">
              <a:rPr lang="en-US"/>
              <a:pPr/>
              <a:t>90</a:t>
            </a:fld>
            <a:endParaRPr lang="en-US"/>
          </a:p>
        </p:txBody>
      </p:sp>
      <p:sp>
        <p:nvSpPr>
          <p:cNvPr id="20484" name="Rectangle 2"/>
          <p:cNvSpPr>
            <a:spLocks noGrp="1" noChangeArrowheads="1"/>
          </p:cNvSpPr>
          <p:nvPr>
            <p:ph type="title"/>
          </p:nvPr>
        </p:nvSpPr>
        <p:spPr/>
        <p:txBody>
          <a:bodyPr/>
          <a:lstStyle/>
          <a:p>
            <a:pPr algn="l" eaLnBrk="1" hangingPunct="1"/>
            <a:r>
              <a:rPr lang="en-US" sz="3200" b="1"/>
              <a:t>Creep in  Flat belt drive</a:t>
            </a:r>
          </a:p>
        </p:txBody>
      </p:sp>
      <p:sp>
        <p:nvSpPr>
          <p:cNvPr id="20485" name="Rectangle 3"/>
          <p:cNvSpPr>
            <a:spLocks noGrp="1" noChangeArrowheads="1"/>
          </p:cNvSpPr>
          <p:nvPr>
            <p:ph type="body" idx="1"/>
          </p:nvPr>
        </p:nvSpPr>
        <p:spPr>
          <a:xfrm>
            <a:off x="533400" y="1295400"/>
            <a:ext cx="8229600" cy="4525963"/>
          </a:xfrm>
        </p:spPr>
        <p:txBody>
          <a:bodyPr/>
          <a:lstStyle/>
          <a:p>
            <a:pPr eaLnBrk="1" hangingPunct="1">
              <a:lnSpc>
                <a:spcPct val="160000"/>
              </a:lnSpc>
            </a:pPr>
            <a:r>
              <a:rPr lang="en-US" dirty="0">
                <a:solidFill>
                  <a:srgbClr val="0066FF"/>
                </a:solidFill>
              </a:rPr>
              <a:t>The phenomena of </a:t>
            </a:r>
            <a:r>
              <a:rPr lang="en-US" i="1" dirty="0">
                <a:solidFill>
                  <a:srgbClr val="0000FF"/>
                </a:solidFill>
              </a:rPr>
              <a:t>alternate stretching</a:t>
            </a:r>
            <a:r>
              <a:rPr lang="en-US" dirty="0">
                <a:solidFill>
                  <a:srgbClr val="0066FF"/>
                </a:solidFill>
              </a:rPr>
              <a:t> and </a:t>
            </a:r>
            <a:r>
              <a:rPr lang="en-US" i="1" dirty="0">
                <a:solidFill>
                  <a:srgbClr val="0000FF"/>
                </a:solidFill>
              </a:rPr>
              <a:t>contraction</a:t>
            </a:r>
            <a:r>
              <a:rPr lang="en-US" dirty="0">
                <a:solidFill>
                  <a:srgbClr val="0066FF"/>
                </a:solidFill>
              </a:rPr>
              <a:t> of the belt results in a relative motion between the belt and the pulley surface. </a:t>
            </a:r>
          </a:p>
          <a:p>
            <a:pPr eaLnBrk="1" hangingPunct="1">
              <a:lnSpc>
                <a:spcPct val="160000"/>
              </a:lnSpc>
            </a:pPr>
            <a:r>
              <a:rPr lang="en-US" dirty="0">
                <a:solidFill>
                  <a:srgbClr val="0066FF"/>
                </a:solidFill>
              </a:rPr>
              <a:t>This </a:t>
            </a:r>
            <a:r>
              <a:rPr lang="en-US" i="1" dirty="0">
                <a:solidFill>
                  <a:srgbClr val="0000FF"/>
                </a:solidFill>
              </a:rPr>
              <a:t>relative</a:t>
            </a:r>
            <a:r>
              <a:rPr lang="en-US" i="1" dirty="0">
                <a:solidFill>
                  <a:srgbClr val="FF6600"/>
                </a:solidFill>
              </a:rPr>
              <a:t> </a:t>
            </a:r>
            <a:r>
              <a:rPr lang="en-US" i="1" dirty="0">
                <a:solidFill>
                  <a:srgbClr val="0000FF"/>
                </a:solidFill>
              </a:rPr>
              <a:t>motion</a:t>
            </a:r>
            <a:r>
              <a:rPr lang="en-US" dirty="0">
                <a:solidFill>
                  <a:srgbClr val="0066FF"/>
                </a:solidFill>
              </a:rPr>
              <a:t> is called creep</a:t>
            </a:r>
            <a:r>
              <a:rPr lang="en-US" dirty="0"/>
              <a:t>.</a:t>
            </a:r>
          </a:p>
          <a:p>
            <a:pPr eaLnBrk="1" hangingPunct="1">
              <a:buFontTx/>
              <a:buNone/>
            </a:pPr>
            <a:endParaRPr lang="en-US" dirty="0"/>
          </a:p>
          <a:p>
            <a:pPr eaLnBrk="1" hangingPunct="1">
              <a:buFontTx/>
              <a:buNone/>
            </a:pPr>
            <a:endParaRPr lang="en-US" dirty="0"/>
          </a:p>
        </p:txBody>
      </p:sp>
    </p:spTree>
    <p:extLst>
      <p:ext uri="{BB962C8B-B14F-4D97-AF65-F5344CB8AC3E}">
        <p14:creationId xmlns:p14="http://schemas.microsoft.com/office/powerpoint/2010/main" val="39176635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5"/>
          <p:cNvSpPr>
            <a:spLocks noGrp="1"/>
          </p:cNvSpPr>
          <p:nvPr>
            <p:ph type="sldNum" sz="quarter" idx="12"/>
          </p:nvPr>
        </p:nvSpPr>
        <p:spPr>
          <a:noFill/>
        </p:spPr>
        <p:txBody>
          <a:bodyPr/>
          <a:lstStyle/>
          <a:p>
            <a:fld id="{35AF9981-2386-4836-90B5-BD788F068A8F}" type="slidenum">
              <a:rPr lang="en-US"/>
              <a:pPr/>
              <a:t>91</a:t>
            </a:fld>
            <a:endParaRPr lang="en-US" dirty="0"/>
          </a:p>
        </p:txBody>
      </p:sp>
      <p:sp>
        <p:nvSpPr>
          <p:cNvPr id="21508" name="Rectangle 3"/>
          <p:cNvSpPr>
            <a:spLocks noGrp="1" noChangeArrowheads="1"/>
          </p:cNvSpPr>
          <p:nvPr>
            <p:ph type="body" idx="1"/>
          </p:nvPr>
        </p:nvSpPr>
        <p:spPr/>
        <p:txBody>
          <a:bodyPr/>
          <a:lstStyle/>
          <a:p>
            <a:pPr eaLnBrk="1" hangingPunct="1">
              <a:lnSpc>
                <a:spcPct val="160000"/>
              </a:lnSpc>
              <a:buFontTx/>
              <a:buNone/>
            </a:pPr>
            <a:r>
              <a:rPr lang="en-US" dirty="0">
                <a:solidFill>
                  <a:srgbClr val="996633"/>
                </a:solidFill>
              </a:rPr>
              <a:t>This results in:</a:t>
            </a:r>
          </a:p>
          <a:p>
            <a:pPr lvl="1" eaLnBrk="1" hangingPunct="1">
              <a:lnSpc>
                <a:spcPct val="160000"/>
              </a:lnSpc>
            </a:pPr>
            <a:r>
              <a:rPr lang="en-US" sz="3200" dirty="0">
                <a:solidFill>
                  <a:schemeClr val="folHlink"/>
                </a:solidFill>
              </a:rPr>
              <a:t>Loss of power</a:t>
            </a:r>
          </a:p>
          <a:p>
            <a:pPr lvl="1" eaLnBrk="1" hangingPunct="1">
              <a:lnSpc>
                <a:spcPct val="160000"/>
              </a:lnSpc>
            </a:pPr>
            <a:r>
              <a:rPr lang="en-US" sz="3200" dirty="0">
                <a:solidFill>
                  <a:schemeClr val="folHlink"/>
                </a:solidFill>
              </a:rPr>
              <a:t>Decrease in the velocity ratio</a:t>
            </a:r>
            <a:r>
              <a:rPr lang="en-US" sz="3200" dirty="0"/>
              <a:t>	</a:t>
            </a:r>
          </a:p>
          <a:p>
            <a:pPr eaLnBrk="1" hangingPunct="1">
              <a:buFontTx/>
              <a:buNone/>
            </a:pPr>
            <a:endParaRPr lang="en-US" dirty="0"/>
          </a:p>
        </p:txBody>
      </p:sp>
      <p:sp>
        <p:nvSpPr>
          <p:cNvPr id="21509" name="Rectangle 5"/>
          <p:cNvSpPr>
            <a:spLocks noGrp="1" noChangeArrowheads="1"/>
          </p:cNvSpPr>
          <p:nvPr>
            <p:ph type="title"/>
          </p:nvPr>
        </p:nvSpPr>
        <p:spPr>
          <a:xfrm>
            <a:off x="457200" y="457200"/>
            <a:ext cx="8305800" cy="639763"/>
          </a:xfrm>
          <a:noFill/>
        </p:spPr>
        <p:txBody>
          <a:bodyPr/>
          <a:lstStyle/>
          <a:p>
            <a:pPr algn="l" eaLnBrk="1" hangingPunct="1"/>
            <a:r>
              <a:rPr lang="en-US" sz="3200" b="1"/>
              <a:t>Creep in  Flat belt drive</a:t>
            </a:r>
          </a:p>
        </p:txBody>
      </p:sp>
    </p:spTree>
    <p:extLst>
      <p:ext uri="{BB962C8B-B14F-4D97-AF65-F5344CB8AC3E}">
        <p14:creationId xmlns:p14="http://schemas.microsoft.com/office/powerpoint/2010/main" val="25096916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1524000"/>
          </a:xfrm>
        </p:spPr>
        <p:txBody>
          <a:bodyPr>
            <a:normAutofit lnSpcReduction="10000"/>
          </a:bodyPr>
          <a:lstStyle/>
          <a:p>
            <a:pPr algn="just">
              <a:buNone/>
            </a:pPr>
            <a:r>
              <a:rPr lang="en-US" dirty="0"/>
              <a:t>The driven pulley rotates because of the difference in tensions in the tight and slack sides of the belt. </a:t>
            </a:r>
          </a:p>
        </p:txBody>
      </p:sp>
      <p:sp>
        <p:nvSpPr>
          <p:cNvPr id="4" name="Title 1"/>
          <p:cNvSpPr>
            <a:spLocks noGrp="1"/>
          </p:cNvSpPr>
          <p:nvPr>
            <p:ph type="title"/>
          </p:nvPr>
        </p:nvSpPr>
        <p:spPr/>
        <p:txBody>
          <a:bodyPr>
            <a:normAutofit fontScale="90000"/>
          </a:bodyPr>
          <a:lstStyle/>
          <a:p>
            <a:r>
              <a:rPr lang="en-US" sz="4000" b="1" dirty="0"/>
              <a:t>Power transmitted by a Belt drive</a:t>
            </a:r>
          </a:p>
        </p:txBody>
      </p:sp>
      <p:sp>
        <p:nvSpPr>
          <p:cNvPr id="5" name="TextBox 4"/>
          <p:cNvSpPr txBox="1"/>
          <p:nvPr/>
        </p:nvSpPr>
        <p:spPr>
          <a:xfrm>
            <a:off x="457200" y="3048000"/>
            <a:ext cx="8153400" cy="1077218"/>
          </a:xfrm>
          <a:prstGeom prst="rect">
            <a:avLst/>
          </a:prstGeom>
          <a:noFill/>
        </p:spPr>
        <p:txBody>
          <a:bodyPr wrap="square" rtlCol="0">
            <a:spAutoFit/>
          </a:bodyPr>
          <a:lstStyle/>
          <a:p>
            <a:pPr algn="just"/>
            <a:r>
              <a:rPr lang="en-US" sz="3200" dirty="0"/>
              <a:t>Therefore, </a:t>
            </a:r>
            <a:r>
              <a:rPr lang="en-US" sz="3200" b="1" i="1" dirty="0">
                <a:solidFill>
                  <a:srgbClr val="0070C0"/>
                </a:solidFill>
              </a:rPr>
              <a:t>the force causing </a:t>
            </a:r>
            <a:r>
              <a:rPr lang="en-US" sz="3200" dirty="0"/>
              <a:t>the rotation is the </a:t>
            </a:r>
            <a:r>
              <a:rPr lang="en-US" sz="3200" b="1" i="1" dirty="0">
                <a:solidFill>
                  <a:srgbClr val="0070C0"/>
                </a:solidFill>
              </a:rPr>
              <a:t>difference</a:t>
            </a:r>
            <a:r>
              <a:rPr lang="en-US" sz="3200" dirty="0"/>
              <a:t> between the </a:t>
            </a:r>
            <a:r>
              <a:rPr lang="en-US" sz="3200" b="1" i="1" dirty="0">
                <a:solidFill>
                  <a:srgbClr val="0070C0"/>
                </a:solidFill>
              </a:rPr>
              <a:t>two tensions</a:t>
            </a:r>
            <a:r>
              <a:rPr lang="en-US" sz="3200" dirty="0"/>
              <a:t>. </a:t>
            </a:r>
          </a:p>
        </p:txBody>
      </p:sp>
      <p:sp>
        <p:nvSpPr>
          <p:cNvPr id="6" name="TextBox 5"/>
          <p:cNvSpPr txBox="1"/>
          <p:nvPr/>
        </p:nvSpPr>
        <p:spPr>
          <a:xfrm>
            <a:off x="762000" y="4419600"/>
            <a:ext cx="7848600" cy="1569660"/>
          </a:xfrm>
          <a:prstGeom prst="rect">
            <a:avLst/>
          </a:prstGeom>
          <a:noFill/>
        </p:spPr>
        <p:txBody>
          <a:bodyPr wrap="square" rtlCol="0">
            <a:spAutoFit/>
          </a:bodyPr>
          <a:lstStyle/>
          <a:p>
            <a:pPr algn="just"/>
            <a:r>
              <a:rPr lang="en-US" sz="3200" dirty="0"/>
              <a:t>If </a:t>
            </a:r>
            <a:r>
              <a:rPr lang="en-US" sz="3200" b="1" i="1" dirty="0">
                <a:solidFill>
                  <a:srgbClr val="FF0000"/>
                </a:solidFill>
                <a:latin typeface="Times New Roman" pitchFamily="18" charset="0"/>
                <a:cs typeface="Times New Roman" pitchFamily="18" charset="0"/>
              </a:rPr>
              <a:t>v</a:t>
            </a:r>
            <a:r>
              <a:rPr lang="en-US" sz="3200" dirty="0"/>
              <a:t> is the velocity of the belt </a:t>
            </a:r>
            <a:r>
              <a:rPr lang="en-US" sz="3200" b="1" dirty="0">
                <a:solidFill>
                  <a:srgbClr val="FF0000"/>
                </a:solidFill>
              </a:rPr>
              <a:t>m/min</a:t>
            </a:r>
            <a:r>
              <a:rPr lang="en-US" sz="3200" dirty="0"/>
              <a:t> and </a:t>
            </a:r>
            <a:r>
              <a:rPr lang="en-US" sz="3200" b="1" i="1" dirty="0">
                <a:solidFill>
                  <a:srgbClr val="FF0000"/>
                </a:solidFill>
              </a:rPr>
              <a:t>T</a:t>
            </a:r>
            <a:r>
              <a:rPr lang="en-US" sz="3200" b="1" i="1" baseline="-25000" dirty="0">
                <a:solidFill>
                  <a:srgbClr val="FF0000"/>
                </a:solidFill>
              </a:rPr>
              <a:t>1</a:t>
            </a:r>
            <a:r>
              <a:rPr lang="en-US" sz="3200" dirty="0"/>
              <a:t> and </a:t>
            </a:r>
            <a:r>
              <a:rPr lang="en-US" sz="3200" b="1" i="1" dirty="0">
                <a:solidFill>
                  <a:srgbClr val="FF0000"/>
                </a:solidFill>
              </a:rPr>
              <a:t>T</a:t>
            </a:r>
            <a:r>
              <a:rPr lang="en-US" sz="3200" b="1" i="1" baseline="-25000" dirty="0">
                <a:solidFill>
                  <a:srgbClr val="FF0000"/>
                </a:solidFill>
              </a:rPr>
              <a:t>2</a:t>
            </a:r>
            <a:r>
              <a:rPr lang="en-US" sz="3200" dirty="0"/>
              <a:t> are the tensions on the tight and slack sides of the belts expressed in </a:t>
            </a:r>
            <a:r>
              <a:rPr lang="en-US" sz="3200" b="1" dirty="0">
                <a:solidFill>
                  <a:srgbClr val="FF0000"/>
                </a:solidFill>
              </a:rPr>
              <a:t>Newton</a:t>
            </a:r>
            <a:r>
              <a:rPr lang="en-US" sz="3200" dirty="0"/>
              <a:t>, then</a:t>
            </a:r>
          </a:p>
        </p:txBody>
      </p:sp>
      <p:sp>
        <p:nvSpPr>
          <p:cNvPr id="7" name="Slide Number Placeholder 6"/>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322859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228600" y="609600"/>
          <a:ext cx="8748713" cy="1244261"/>
        </p:xfrm>
        <a:graphic>
          <a:graphicData uri="http://schemas.openxmlformats.org/presentationml/2006/ole">
            <mc:AlternateContent xmlns:mc="http://schemas.openxmlformats.org/markup-compatibility/2006">
              <mc:Choice xmlns:v="urn:schemas-microsoft-com:vml" Requires="v">
                <p:oleObj spid="_x0000_s21624" name="Equation" r:id="rId3" imgW="2946240" imgH="419040" progId="">
                  <p:embed/>
                </p:oleObj>
              </mc:Choice>
              <mc:Fallback>
                <p:oleObj name="Equation" r:id="rId3" imgW="2946240" imgH="419040" progId="">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609600"/>
                        <a:ext cx="8748713" cy="1244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477838" y="2895600"/>
          <a:ext cx="7897812" cy="1371600"/>
        </p:xfrm>
        <a:graphic>
          <a:graphicData uri="http://schemas.openxmlformats.org/presentationml/2006/ole">
            <mc:AlternateContent xmlns:mc="http://schemas.openxmlformats.org/markup-compatibility/2006">
              <mc:Choice xmlns:v="urn:schemas-microsoft-com:vml" Requires="v">
                <p:oleObj spid="_x0000_s21625" name="Equation" r:id="rId5" imgW="2412720" imgH="419040" progId="">
                  <p:embed/>
                </p:oleObj>
              </mc:Choice>
              <mc:Fallback>
                <p:oleObj name="Equation" r:id="rId5" imgW="2412720" imgH="419040" progId="">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838" y="2895600"/>
                        <a:ext cx="7897812" cy="1371600"/>
                      </a:xfrm>
                      <a:prstGeom prst="rect">
                        <a:avLst/>
                      </a:prstGeom>
                      <a:noFill/>
                      <a:ln w="28575">
                        <a:solidFill>
                          <a:srgbClr val="FF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12182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edge">
                                      <p:cBhvr>
                                        <p:cTn id="7"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457200" y="559772"/>
            <a:ext cx="8229600" cy="1143000"/>
          </a:xfrm>
        </p:spPr>
        <p:txBody>
          <a:bodyPr/>
          <a:lstStyle/>
          <a:p>
            <a:pPr eaLnBrk="1" hangingPunct="1"/>
            <a:r>
              <a:rPr lang="en-US" b="1" dirty="0">
                <a:solidFill>
                  <a:srgbClr val="0000FF"/>
                </a:solidFill>
              </a:rPr>
              <a:t>Chain Drives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94</a:t>
            </a:fld>
            <a:endParaRPr lang="en-US"/>
          </a:p>
        </p:txBody>
      </p:sp>
      <p:pic>
        <p:nvPicPr>
          <p:cNvPr id="41986" name="Picture 2" descr="Explanation Of Chain Drives; Design With Calculators, Maintenance">
            <a:extLst>
              <a:ext uri="{FF2B5EF4-FFF2-40B4-BE49-F238E27FC236}">
                <a16:creationId xmlns:a16="http://schemas.microsoft.com/office/drawing/2014/main" id="{E7EB1C78-0372-4B49-A3A5-FFC826B05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54741"/>
            <a:ext cx="7315200" cy="3458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7641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a:xfrm>
            <a:off x="381000" y="1143000"/>
            <a:ext cx="8229600" cy="4525963"/>
          </a:xfrm>
          <a:noFill/>
        </p:spPr>
        <p:txBody>
          <a:bodyPr/>
          <a:lstStyle/>
          <a:p>
            <a:pPr marL="609600" indent="-609600" eaLnBrk="1" hangingPunct="1"/>
            <a:r>
              <a:rPr lang="en-US" sz="2900"/>
              <a:t>Over comes the disadvantages of the belt drive</a:t>
            </a:r>
          </a:p>
          <a:p>
            <a:pPr marL="609600" indent="-609600" eaLnBrk="1" hangingPunct="1"/>
            <a:r>
              <a:rPr lang="en-US" sz="2900"/>
              <a:t>Can be used up to 8m centre distances</a:t>
            </a:r>
          </a:p>
          <a:p>
            <a:pPr marL="609600" indent="-609600" eaLnBrk="1" hangingPunct="1"/>
            <a:r>
              <a:rPr lang="en-US" sz="2900"/>
              <a:t>Used in agricultural machinery, bicycles, motor cycles etc.</a:t>
            </a:r>
          </a:p>
          <a:p>
            <a:pPr marL="609600" indent="-609600" eaLnBrk="1" hangingPunct="1">
              <a:buFontTx/>
              <a:buNone/>
            </a:pPr>
            <a:endParaRPr lang="en-US" sz="2900"/>
          </a:p>
          <a:p>
            <a:pPr marL="609600" indent="-609600" eaLnBrk="1" hangingPunct="1">
              <a:buFontTx/>
              <a:buNone/>
            </a:pPr>
            <a:r>
              <a:rPr lang="en-US" sz="2900">
                <a:solidFill>
                  <a:srgbClr val="996633"/>
                </a:solidFill>
              </a:rPr>
              <a:t>Two types of chains used in power transmission:</a:t>
            </a:r>
          </a:p>
          <a:p>
            <a:pPr marL="2209800" lvl="4" indent="-381000" eaLnBrk="1" hangingPunct="1">
              <a:buFontTx/>
              <a:buAutoNum type="arabicPeriod"/>
            </a:pPr>
            <a:r>
              <a:rPr lang="en-US" sz="2400" b="1">
                <a:solidFill>
                  <a:srgbClr val="FF3399"/>
                </a:solidFill>
              </a:rPr>
              <a:t>Roller Chain</a:t>
            </a:r>
          </a:p>
          <a:p>
            <a:pPr marL="2209800" lvl="4" indent="-381000" eaLnBrk="1" hangingPunct="1">
              <a:buFontTx/>
              <a:buAutoNum type="arabicPeriod"/>
            </a:pPr>
            <a:r>
              <a:rPr lang="en-US" sz="2400" b="1">
                <a:solidFill>
                  <a:srgbClr val="FF3399"/>
                </a:solidFill>
              </a:rPr>
              <a:t>Silent Chain</a:t>
            </a:r>
          </a:p>
        </p:txBody>
      </p:sp>
      <p:sp>
        <p:nvSpPr>
          <p:cNvPr id="3075" name="Rectangle 3"/>
          <p:cNvSpPr>
            <a:spLocks noGrp="1" noChangeArrowheads="1"/>
          </p:cNvSpPr>
          <p:nvPr>
            <p:ph type="title"/>
          </p:nvPr>
        </p:nvSpPr>
        <p:spPr>
          <a:xfrm>
            <a:off x="457200" y="457200"/>
            <a:ext cx="3886200" cy="533400"/>
          </a:xfrm>
          <a:noFill/>
        </p:spPr>
        <p:txBody>
          <a:bodyPr>
            <a:normAutofit fontScale="90000"/>
          </a:bodyPr>
          <a:lstStyle/>
          <a:p>
            <a:pPr algn="l" eaLnBrk="1" hangingPunct="1"/>
            <a:r>
              <a:rPr lang="en-US" sz="3200" b="1">
                <a:solidFill>
                  <a:srgbClr val="0000FF"/>
                </a:solidFill>
              </a:rPr>
              <a:t>Chain Drives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95</a:t>
            </a:fld>
            <a:endParaRPr lang="en-US"/>
          </a:p>
        </p:txBody>
      </p:sp>
    </p:spTree>
    <p:extLst>
      <p:ext uri="{BB962C8B-B14F-4D97-AF65-F5344CB8AC3E}">
        <p14:creationId xmlns:p14="http://schemas.microsoft.com/office/powerpoint/2010/main" val="7490603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33400" y="533400"/>
            <a:ext cx="8001000" cy="563563"/>
          </a:xfrm>
        </p:spPr>
        <p:txBody>
          <a:bodyPr/>
          <a:lstStyle/>
          <a:p>
            <a:pPr algn="l" eaLnBrk="1" hangingPunct="1"/>
            <a:r>
              <a:rPr lang="en-US" sz="3000" b="1">
                <a:solidFill>
                  <a:srgbClr val="FF3399"/>
                </a:solidFill>
              </a:rPr>
              <a:t>Roller Chain</a:t>
            </a:r>
          </a:p>
        </p:txBody>
      </p:sp>
      <p:sp>
        <p:nvSpPr>
          <p:cNvPr id="4099" name="Rectangle 3"/>
          <p:cNvSpPr>
            <a:spLocks noGrp="1" noChangeArrowheads="1"/>
          </p:cNvSpPr>
          <p:nvPr>
            <p:ph type="body" idx="1"/>
          </p:nvPr>
        </p:nvSpPr>
        <p:spPr>
          <a:xfrm>
            <a:off x="457200" y="1219200"/>
            <a:ext cx="8458200" cy="4724400"/>
          </a:xfrm>
          <a:noFill/>
        </p:spPr>
        <p:txBody>
          <a:bodyPr/>
          <a:lstStyle/>
          <a:p>
            <a:pPr eaLnBrk="1" hangingPunct="1">
              <a:lnSpc>
                <a:spcPct val="200000"/>
              </a:lnSpc>
            </a:pPr>
            <a:r>
              <a:rPr lang="en-US" sz="2600"/>
              <a:t>A chain drive consisting of a chain and two sprockets</a:t>
            </a:r>
          </a:p>
          <a:p>
            <a:pPr eaLnBrk="1" hangingPunct="1">
              <a:lnSpc>
                <a:spcPct val="200000"/>
              </a:lnSpc>
            </a:pPr>
            <a:r>
              <a:rPr lang="en-US" sz="2600"/>
              <a:t>Widely used in low or medium speed power transmission systems</a:t>
            </a:r>
          </a:p>
          <a:p>
            <a:pPr eaLnBrk="1" hangingPunct="1">
              <a:lnSpc>
                <a:spcPct val="200000"/>
              </a:lnSpc>
            </a:pPr>
            <a:r>
              <a:rPr lang="en-US" sz="2600"/>
              <a:t>This type of chain is employed in bicycles, motorcycles, machine tools etc..</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spTree>
    <p:extLst>
      <p:ext uri="{BB962C8B-B14F-4D97-AF65-F5344CB8AC3E}">
        <p14:creationId xmlns:p14="http://schemas.microsoft.com/office/powerpoint/2010/main" val="10472550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xfrm>
            <a:off x="457200" y="1371600"/>
            <a:ext cx="8229600" cy="4525963"/>
          </a:xfrm>
        </p:spPr>
        <p:txBody>
          <a:bodyPr/>
          <a:lstStyle/>
          <a:p>
            <a:pPr eaLnBrk="1" hangingPunct="1">
              <a:lnSpc>
                <a:spcPct val="200000"/>
              </a:lnSpc>
            </a:pPr>
            <a:r>
              <a:rPr lang="en-US" sz="2700"/>
              <a:t>Consists of a series of toothed plates pinned together in rows across the width of the chain</a:t>
            </a:r>
          </a:p>
          <a:p>
            <a:pPr eaLnBrk="1" hangingPunct="1">
              <a:lnSpc>
                <a:spcPct val="200000"/>
              </a:lnSpc>
              <a:buFontTx/>
              <a:buNone/>
            </a:pPr>
            <a:r>
              <a:rPr lang="en-US" sz="2900">
                <a:solidFill>
                  <a:schemeClr val="accent2"/>
                </a:solidFill>
              </a:rPr>
              <a:t>Advantage:</a:t>
            </a:r>
          </a:p>
          <a:p>
            <a:pPr eaLnBrk="1" hangingPunct="1">
              <a:lnSpc>
                <a:spcPct val="200000"/>
              </a:lnSpc>
              <a:buFontTx/>
              <a:buNone/>
            </a:pPr>
            <a:r>
              <a:rPr lang="en-US" sz="2700"/>
              <a:t>- Smooth and noiseless operation at high velocities</a:t>
            </a:r>
          </a:p>
        </p:txBody>
      </p:sp>
      <p:sp>
        <p:nvSpPr>
          <p:cNvPr id="5123" name="Rectangle 3"/>
          <p:cNvSpPr>
            <a:spLocks noChangeArrowheads="1"/>
          </p:cNvSpPr>
          <p:nvPr/>
        </p:nvSpPr>
        <p:spPr bwMode="auto">
          <a:xfrm>
            <a:off x="609600" y="609600"/>
            <a:ext cx="6667500" cy="549275"/>
          </a:xfrm>
          <a:prstGeom prst="rect">
            <a:avLst/>
          </a:prstGeom>
          <a:noFill/>
          <a:ln w="9525" algn="ctr">
            <a:noFill/>
            <a:miter lim="800000"/>
            <a:headEnd/>
            <a:tailEnd/>
          </a:ln>
        </p:spPr>
        <p:txBody>
          <a:bodyPr wrap="none">
            <a:spAutoFit/>
          </a:bodyPr>
          <a:lstStyle/>
          <a:p>
            <a:pPr>
              <a:spcBef>
                <a:spcPct val="50000"/>
              </a:spcBef>
            </a:pPr>
            <a:r>
              <a:rPr lang="en-US" sz="3000" b="1">
                <a:solidFill>
                  <a:srgbClr val="FF3399"/>
                </a:solidFill>
              </a:rPr>
              <a:t>Silent Chain (Inverted Tooth Chain)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42511684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xfrm>
            <a:off x="1905000" y="1981200"/>
            <a:ext cx="5334000" cy="2819400"/>
          </a:xfrm>
        </p:spPr>
        <p:txBody>
          <a:bodyPr/>
          <a:lstStyle/>
          <a:p>
            <a:pPr eaLnBrk="1" hangingPunct="1">
              <a:buFontTx/>
              <a:buNone/>
            </a:pPr>
            <a:endParaRPr lang="en-US"/>
          </a:p>
        </p:txBody>
      </p:sp>
      <p:sp>
        <p:nvSpPr>
          <p:cNvPr id="6147" name="Rectangle 3"/>
          <p:cNvSpPr>
            <a:spLocks noGrp="1" noChangeArrowheads="1"/>
          </p:cNvSpPr>
          <p:nvPr>
            <p:ph type="title"/>
          </p:nvPr>
        </p:nvSpPr>
        <p:spPr>
          <a:xfrm>
            <a:off x="457200" y="457200"/>
            <a:ext cx="3886200" cy="533400"/>
          </a:xfrm>
          <a:noFill/>
        </p:spPr>
        <p:txBody>
          <a:bodyPr>
            <a:normAutofit fontScale="90000"/>
          </a:bodyPr>
          <a:lstStyle/>
          <a:p>
            <a:pPr algn="l" eaLnBrk="1" hangingPunct="1"/>
            <a:r>
              <a:rPr lang="en-US" sz="3200" b="1">
                <a:solidFill>
                  <a:srgbClr val="0000FF"/>
                </a:solidFill>
              </a:rPr>
              <a:t>Chain Drive</a:t>
            </a:r>
          </a:p>
        </p:txBody>
      </p:sp>
      <p:pic>
        <p:nvPicPr>
          <p:cNvPr id="6148" name="Picture 4" descr="chain2d"/>
          <p:cNvPicPr>
            <a:picLocks noChangeAspect="1" noChangeArrowheads="1"/>
          </p:cNvPicPr>
          <p:nvPr/>
        </p:nvPicPr>
        <p:blipFill>
          <a:blip r:embed="rId3"/>
          <a:srcRect/>
          <a:stretch>
            <a:fillRect/>
          </a:stretch>
        </p:blipFill>
        <p:spPr bwMode="auto">
          <a:xfrm>
            <a:off x="3175" y="1013186"/>
            <a:ext cx="9140825" cy="4783138"/>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11211615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C22D79-933A-49F2-BEEB-39ACE3C3F444}"/>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3F0AB2FA-854E-4EA9-B72C-3A73ED104FB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a:ea typeface="+mn-ea"/>
              <a:cs typeface="+mn-cs"/>
            </a:endParaRPr>
          </a:p>
        </p:txBody>
      </p:sp>
      <p:pic>
        <p:nvPicPr>
          <p:cNvPr id="43010" name="Picture 2" descr="What Is Chain Drive? Advantages and Disadvantages of chain drive over Belt  and Rope Drive | Mecholic">
            <a:extLst>
              <a:ext uri="{FF2B5EF4-FFF2-40B4-BE49-F238E27FC236}">
                <a16:creationId xmlns:a16="http://schemas.microsoft.com/office/drawing/2014/main" id="{2C7632E5-426E-4881-9BE1-A66FA18A62D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4232" y="556513"/>
            <a:ext cx="7118554" cy="5744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4624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9" ma:contentTypeDescription="Create a new document." ma:contentTypeScope="" ma:versionID="a9bea716f0a39f09b06326eeec5060c1">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903a019a80f80bac699de5cbdf24e9b2"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element ref="ns2:_Flow_SignoffStatu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element name="_Flow_SignoffStatus" ma:index="24" nillable="true" ma:displayName="Sign-off status" ma:internalName="Sign_x002d_off_x0020_status">
      <xsd:simpleType>
        <xsd:restriction base="dms:Text"/>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_Flow_SignoffStatus xmlns="803c8e6e-8136-4d7d-af1c-024f8e6687c9" xsi:nil="true"/>
  </documentManagement>
</p:properties>
</file>

<file path=customXml/itemProps1.xml><?xml version="1.0" encoding="utf-8"?>
<ds:datastoreItem xmlns:ds="http://schemas.openxmlformats.org/officeDocument/2006/customXml" ds:itemID="{72A7662A-6407-4DC6-87CA-9A89520B9E47}"/>
</file>

<file path=customXml/itemProps2.xml><?xml version="1.0" encoding="utf-8"?>
<ds:datastoreItem xmlns:ds="http://schemas.openxmlformats.org/officeDocument/2006/customXml" ds:itemID="{68545976-88F7-4957-A79D-12A66EA09236}"/>
</file>

<file path=customXml/itemProps3.xml><?xml version="1.0" encoding="utf-8"?>
<ds:datastoreItem xmlns:ds="http://schemas.openxmlformats.org/officeDocument/2006/customXml" ds:itemID="{ED497AAF-0844-45B5-8A87-0579DA0758AE}"/>
</file>

<file path=docProps/app.xml><?xml version="1.0" encoding="utf-8"?>
<Properties xmlns="http://schemas.openxmlformats.org/officeDocument/2006/extended-properties" xmlns:vt="http://schemas.openxmlformats.org/officeDocument/2006/docPropsVTypes">
  <Template>Office Theme</Template>
  <TotalTime>311</TotalTime>
  <Words>6969</Words>
  <Application>Microsoft Office PowerPoint</Application>
  <PresentationFormat>On-screen Show (4:3)</PresentationFormat>
  <Paragraphs>1425</Paragraphs>
  <Slides>199</Slides>
  <Notes>100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199</vt:i4>
      </vt:variant>
    </vt:vector>
  </HeadingPairs>
  <TitlesOfParts>
    <vt:vector size="207" baseType="lpstr">
      <vt:lpstr>Arial</vt:lpstr>
      <vt:lpstr>Calibri</vt:lpstr>
      <vt:lpstr>Symbol</vt:lpstr>
      <vt:lpstr>Times New Roman</vt:lpstr>
      <vt:lpstr>Tunga</vt:lpstr>
      <vt:lpstr>Default Design</vt:lpstr>
      <vt:lpstr>Equation</vt:lpstr>
      <vt:lpstr>Equation.3</vt:lpstr>
      <vt:lpstr>INTRODUCTION, AIM AND OBJECTIVES</vt:lpstr>
      <vt:lpstr>Topics to be discussed are: </vt:lpstr>
      <vt:lpstr>TRANSMISSION OF POWER </vt:lpstr>
      <vt:lpstr>Definition and importance</vt:lpstr>
      <vt:lpstr>Transmission Systems</vt:lpstr>
      <vt:lpstr>The methods of power transmission  (Classification) </vt:lpstr>
      <vt:lpstr>Belt drive</vt:lpstr>
      <vt:lpstr>Belt drives</vt:lpstr>
      <vt:lpstr>Open belt drive:  Employed when two shafts are to be rotated in the same direction.</vt:lpstr>
      <vt:lpstr>PowerPoint Presentation</vt:lpstr>
      <vt:lpstr>Open belt drive with stepped cone pulleys</vt:lpstr>
      <vt:lpstr>PowerPoint Presentation</vt:lpstr>
      <vt:lpstr>Open belt drives</vt:lpstr>
      <vt:lpstr>Open belt drive</vt:lpstr>
      <vt:lpstr>PowerPoint Presentation</vt:lpstr>
      <vt:lpstr>Crossed belt drive</vt:lpstr>
      <vt:lpstr>PowerPoint Presentation</vt:lpstr>
      <vt:lpstr>PowerPoint Presentation</vt:lpstr>
      <vt:lpstr>PowerPoint Presentation</vt:lpstr>
      <vt:lpstr>Pulley</vt:lpstr>
      <vt:lpstr>PowerPoint Presentation</vt:lpstr>
      <vt:lpstr>PowerPoint Presentation</vt:lpstr>
      <vt:lpstr>PowerPoint Presentation</vt:lpstr>
      <vt:lpstr>PowerPoint Presentation</vt:lpstr>
      <vt:lpstr>PowerPoint Presentation</vt:lpstr>
      <vt:lpstr>Merits and de-merits of Crowing </vt:lpstr>
      <vt:lpstr>Pulley crowning</vt:lpstr>
      <vt:lpstr>Types of pulleys</vt:lpstr>
      <vt:lpstr>PowerPoint Presentation</vt:lpstr>
      <vt:lpstr>PowerPoint Presentation</vt:lpstr>
      <vt:lpstr>Stepped cone pulley</vt:lpstr>
      <vt:lpstr>Fast and Loose pulley</vt:lpstr>
      <vt:lpstr>Fast and Loose pulley</vt:lpstr>
      <vt:lpstr>Fast and Loose pulley</vt:lpstr>
      <vt:lpstr>Working</vt:lpstr>
      <vt:lpstr>PowerPoint Presentation</vt:lpstr>
      <vt:lpstr>PowerPoint Presentation</vt:lpstr>
      <vt:lpstr>Jockey Pulley</vt:lpstr>
      <vt:lpstr>PowerPoint Presentation</vt:lpstr>
      <vt:lpstr>PowerPoint Presentation</vt:lpstr>
      <vt:lpstr>PowerPoint Presentation</vt:lpstr>
      <vt:lpstr>PowerPoint Presentation</vt:lpstr>
      <vt:lpstr>PowerPoint Presentation</vt:lpstr>
      <vt:lpstr>PowerPoint Presentation</vt:lpstr>
      <vt:lpstr>V-Belt Drive</vt:lpstr>
      <vt:lpstr>V-Belt Drive</vt:lpstr>
      <vt:lpstr>PowerPoint Presentation</vt:lpstr>
      <vt:lpstr>PowerPoint Presentation</vt:lpstr>
      <vt:lpstr>V-Belt Drive – Advantages over flat belt drive</vt:lpstr>
      <vt:lpstr>Length of a belt</vt:lpstr>
      <vt:lpstr>Length of a belt</vt:lpstr>
      <vt:lpstr>Belt Length for OpenBelt</vt:lpstr>
      <vt:lpstr>Length of a belt</vt:lpstr>
      <vt:lpstr>PowerPoint Presentation</vt:lpstr>
      <vt:lpstr>PowerPoint Presentation</vt:lpstr>
      <vt:lpstr>PowerPoint Presentation</vt:lpstr>
      <vt:lpstr>PowerPoint Presentation</vt:lpstr>
      <vt:lpstr>Length of a belt</vt:lpstr>
      <vt:lpstr>Belt Length for Crossed Belt</vt:lpstr>
      <vt:lpstr>PowerPoint Presentation</vt:lpstr>
      <vt:lpstr>PowerPoint Presentation</vt:lpstr>
      <vt:lpstr>PowerPoint Presentation</vt:lpstr>
      <vt:lpstr>PowerPoint Presentation</vt:lpstr>
      <vt:lpstr>Effect of sum of pulley diameter on the length of belt for open type</vt:lpstr>
      <vt:lpstr>Effect of sum of pulley diameter on the length of belt for crossed type</vt:lpstr>
      <vt:lpstr>Velocity Ratio</vt:lpstr>
      <vt:lpstr>Definition of Velocity Ratio for Belt Drives.   (Speed Ratio)</vt:lpstr>
      <vt:lpstr> Expression for velocity ratio of belt drive. </vt:lpstr>
      <vt:lpstr>PowerPoint Presentation</vt:lpstr>
      <vt:lpstr>Effect of thickness of Belt on the Velocity Ratio</vt:lpstr>
      <vt:lpstr>If t= thickness of the belt,</vt:lpstr>
      <vt:lpstr>Initial Tension in the belt</vt:lpstr>
      <vt:lpstr>PowerPoint Presentation</vt:lpstr>
      <vt:lpstr>PowerPoint Presentation</vt:lpstr>
      <vt:lpstr>Expression for the ratio of tensions in belt drive.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Slip in Belt Drives</vt:lpstr>
      <vt:lpstr>Slip in Belt Drives</vt:lpstr>
      <vt:lpstr>Slip in Belt Drives</vt:lpstr>
      <vt:lpstr>Effect of slip on the Velocity Ratio</vt:lpstr>
      <vt:lpstr>PowerPoint Presentation</vt:lpstr>
      <vt:lpstr>PowerPoint Presentation</vt:lpstr>
      <vt:lpstr>PowerPoint Presentation</vt:lpstr>
      <vt:lpstr>Creep in  Flat belt drive</vt:lpstr>
      <vt:lpstr>Creep in  Flat belt drive</vt:lpstr>
      <vt:lpstr>Power transmitted by a Belt drive</vt:lpstr>
      <vt:lpstr>PowerPoint Presentation</vt:lpstr>
      <vt:lpstr>Chain Drives</vt:lpstr>
      <vt:lpstr>Chain Drives</vt:lpstr>
      <vt:lpstr>Roller Chain</vt:lpstr>
      <vt:lpstr>PowerPoint Presentation</vt:lpstr>
      <vt:lpstr>Chain Drive</vt:lpstr>
      <vt:lpstr>PowerPoint Presentation</vt:lpstr>
      <vt:lpstr>Roller Chain</vt:lpstr>
      <vt:lpstr>PowerPoint Presentation</vt:lpstr>
      <vt:lpstr>PowerPoint Presentation</vt:lpstr>
      <vt:lpstr>PowerPoint Presentation</vt:lpstr>
      <vt:lpstr>PowerPoint Presentation</vt:lpstr>
      <vt:lpstr>PowerPoint Presentation</vt:lpstr>
      <vt:lpstr>PowerPoint Presentation</vt:lpstr>
      <vt:lpstr>Silent Chain</vt:lpstr>
      <vt:lpstr>PowerPoint Presentation</vt:lpstr>
      <vt:lpstr>Chain Drive – Advantages</vt:lpstr>
      <vt:lpstr>PowerPoint Presentation</vt:lpstr>
      <vt:lpstr>Rope Drive</vt:lpstr>
      <vt:lpstr>Rope Drive</vt:lpstr>
      <vt:lpstr>PowerPoint Presentation</vt:lpstr>
      <vt:lpstr>PowerPoint Presentation</vt:lpstr>
      <vt:lpstr>PowerPoint Presentation</vt:lpstr>
      <vt:lpstr>Gear Drives</vt:lpstr>
      <vt:lpstr>PowerPoint Presentation</vt:lpstr>
      <vt:lpstr>PowerPoint Presentation</vt:lpstr>
      <vt:lpstr>PowerPoint Presentation</vt:lpstr>
      <vt:lpstr>PowerPoint Presentation</vt:lpstr>
      <vt:lpstr>Spur Gear</vt:lpstr>
      <vt:lpstr>PowerPoint Presentation</vt:lpstr>
      <vt:lpstr>PowerPoint Presentation</vt:lpstr>
      <vt:lpstr>Helical Gear</vt:lpstr>
      <vt:lpstr>PowerPoint Presentation</vt:lpstr>
      <vt:lpstr>Bevel gears </vt:lpstr>
      <vt:lpstr>Bevel Gear</vt:lpstr>
      <vt:lpstr>PowerPoint Presentation</vt:lpstr>
      <vt:lpstr>Spiral Gears </vt:lpstr>
      <vt:lpstr>PowerPoint Presentation</vt:lpstr>
      <vt:lpstr>Rack and Pinion </vt:lpstr>
      <vt:lpstr>Rack and Pinion</vt:lpstr>
      <vt:lpstr>PowerPoint Presentation</vt:lpstr>
      <vt:lpstr>Worm Gear</vt:lpstr>
      <vt:lpstr>Worm Gear</vt:lpstr>
      <vt:lpstr>PowerPoint Presentation</vt:lpstr>
      <vt:lpstr>PowerPoint Presentation</vt:lpstr>
      <vt:lpstr>Velocity Ratio of a Gear Drive</vt:lpstr>
      <vt:lpstr>PowerPoint Presentation</vt:lpstr>
      <vt:lpstr>Expression for velocity ratio of a gear drive.</vt:lpstr>
      <vt:lpstr>PowerPoint Presentation</vt:lpstr>
      <vt:lpstr>PowerPoint Presentation</vt:lpstr>
      <vt:lpstr>PowerPoint Presentation</vt:lpstr>
      <vt:lpstr>The gear wheels used in gear train may be spur , bevel or helical etc. </vt:lpstr>
      <vt:lpstr>PowerPoint Presentation</vt:lpstr>
      <vt:lpstr>PowerPoint Presentation</vt:lpstr>
      <vt:lpstr>PowerPoint Presentation</vt:lpstr>
      <vt:lpstr>PowerPoint Presentation</vt:lpstr>
      <vt:lpstr>Simple gear train</vt:lpstr>
      <vt:lpstr>PowerPoint Presentation</vt:lpstr>
      <vt:lpstr>PowerPoint Presentation</vt:lpstr>
      <vt:lpstr>PowerPoint Presentation</vt:lpstr>
      <vt:lpstr>Compound gear train</vt:lpstr>
      <vt:lpstr>PowerPoint Presentation</vt:lpstr>
      <vt:lpstr>PowerPoint Presentation</vt:lpstr>
      <vt:lpstr>PowerPoint Presentation</vt:lpstr>
      <vt:lpstr>PowerPoint Presentation</vt:lpstr>
      <vt:lpstr>PowerPoint Presentation</vt:lpstr>
      <vt:lpstr>PowerPoint Presentation</vt:lpstr>
      <vt:lpstr>Advantages of a Gear Drive </vt:lpstr>
      <vt:lpstr>PowerPoint Presentation</vt:lpstr>
      <vt:lpstr>Disadvantages of a Gear Drive</vt:lpstr>
      <vt:lpstr>Problems on belt drive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4) A shaft running at 160 rpm is to drive another shaft at 250 rpm and transmit 20 kw.The coefficient of friction between the belt and the pulley is 0.25. The diameter of the smaller pulley is 0.6m and the distance between the shaft centers is 2.75m.Determine the length of belt, tight side and slack side tension in i) Open belt and ii)cross belt connecting the two pulleys. </vt:lpstr>
      <vt:lpstr>Gear Drive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Hemant Raj Singh [MU - Jaipur]</dc:creator>
  <cp:lastModifiedBy>Adithya G S S [MAHE-MITBLR]</cp:lastModifiedBy>
  <cp:revision>55</cp:revision>
  <dcterms:created xsi:type="dcterms:W3CDTF">2019-07-16T13:40:56Z</dcterms:created>
  <dcterms:modified xsi:type="dcterms:W3CDTF">2021-12-28T09:55:22Z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ies>
</file>